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72" r:id="rId2"/>
    <p:sldId id="285" r:id="rId3"/>
    <p:sldId id="273" r:id="rId4"/>
    <p:sldId id="274" r:id="rId5"/>
    <p:sldId id="286" r:id="rId6"/>
    <p:sldId id="258" r:id="rId7"/>
    <p:sldId id="280" r:id="rId8"/>
    <p:sldId id="282" r:id="rId9"/>
    <p:sldId id="260" r:id="rId10"/>
    <p:sldId id="262" r:id="rId11"/>
    <p:sldId id="264" r:id="rId12"/>
    <p:sldId id="265" r:id="rId13"/>
    <p:sldId id="267" r:id="rId14"/>
    <p:sldId id="268" r:id="rId15"/>
    <p:sldId id="279" r:id="rId16"/>
    <p:sldId id="283" r:id="rId17"/>
    <p:sldId id="270" r:id="rId18"/>
    <p:sldId id="284" r:id="rId19"/>
    <p:sldId id="275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66"/>
  </p:normalViewPr>
  <p:slideViewPr>
    <p:cSldViewPr>
      <p:cViewPr varScale="1">
        <p:scale>
          <a:sx n="98" d="100"/>
          <a:sy n="98" d="100"/>
        </p:scale>
        <p:origin x="6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tags" Target="tags/tag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14FBD9A4-DF53-1048-8877-2A518BC29134}" type="datetimeFigureOut">
              <a:rPr lang="en-US"/>
              <a:pPr>
                <a:defRPr/>
              </a:pPr>
              <a:t>2/12/17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C1482A7-9EA9-0445-80D1-9BC7FB29F29D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CE3C5D-3B01-B348-9B38-EBA56FD70D22}" type="slidenum">
              <a:rPr lang="en-US" altLang="x-none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x-non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592479D-0D97-0A4F-8BEB-323FD22E1F0E}" type="slidenum">
              <a:rPr lang="en-US" altLang="x-none">
                <a:latin typeface="Arial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x-non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56E1163-E8D0-FD44-9B62-424E0419A48E}" type="slidenum">
              <a:rPr lang="en-US" altLang="x-none">
                <a:latin typeface="Arial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x-non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3E48F07-F133-F045-B358-6A6C5E9B5FAE}" type="slidenum">
              <a:rPr lang="en-US" altLang="x-none">
                <a:latin typeface="Arial" charset="0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x-non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4050-AF81-AD48-9EE6-63E876EE1B88}" type="slidenum">
              <a:rPr lang="en-US" altLang="x-none">
                <a:latin typeface="Arial" charset="0"/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x-non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6286F0C-3E2C-3041-B616-1B668943C71C}" type="slidenum">
              <a:rPr lang="en-US" altLang="x-none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x-non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D0305DF-4547-F140-86FB-212ACAC009FC}" type="slidenum">
              <a:rPr lang="en-US" altLang="x-none"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x-non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72FA23-99C4-434E-BE76-EFD260271D21}" type="slidenum">
              <a:rPr lang="en-US" altLang="x-none">
                <a:latin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x-non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150A25-FC0C-3B4D-B6D4-6786DBD5115A}" type="slidenum">
              <a:rPr lang="en-US" altLang="x-none"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x-non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5E4CCD4-F18A-E94D-968F-50458E847161}" type="slidenum">
              <a:rPr lang="en-US" altLang="x-none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x-non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AAE7775-3C91-9E46-BC01-86F907C71527}" type="slidenum">
              <a:rPr lang="en-US" altLang="x-none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x-non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4AC96AA-5787-6245-944D-77FF0EDB4C65}" type="slidenum">
              <a:rPr lang="en-US" altLang="x-none">
                <a:latin typeface="Arial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x-non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DA5701C-E231-2742-8910-1ADC5D61E70A}" type="slidenum">
              <a:rPr lang="en-US" altLang="x-none">
                <a:latin typeface="Arial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x-none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80D46-2669-4B49-A35E-62895F156386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FB52F-6B00-784B-BAAD-81ED4AEAE586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FB52F-6B00-784B-BAAD-81ED4AEAE586}" type="slidenum">
              <a:rPr lang="en-US" altLang="x-none" smtClean="0"/>
              <a:pPr/>
              <a:t>‹#›</a:t>
            </a:fld>
            <a:endParaRPr lang="en-US" altLang="x-none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FB52F-6B00-784B-BAAD-81ED4AEAE586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FB52F-6B00-784B-BAAD-81ED4AEAE586}" type="slidenum">
              <a:rPr lang="en-US" altLang="x-none" smtClean="0"/>
              <a:pPr/>
              <a:t>‹#›</a:t>
            </a:fld>
            <a:endParaRPr lang="en-US" altLang="x-none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FB52F-6B00-784B-BAAD-81ED4AEAE586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6C826-0A75-B74C-8849-FFB3134392D3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9E934-DF82-BE4B-BFCA-F1356111278A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EF610-5200-7543-8E9C-3AF3335C7080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1486-AAA0-594E-BCAF-CD2D596B432C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F933-4637-1A4B-A44D-1F2077A82230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FCAE8-4542-F042-B3B1-09BF3D821998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78EF-B549-6541-8243-15938480EF11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9E5C-CC65-3547-88D6-20C5F880760F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A6835-2A63-E447-A086-5C6602D5C120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BD58-E335-C94E-A456-6CE3AF91D563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DBFB52F-6B00-784B-BAAD-81ED4AEAE586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53544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Analytic Network Process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86200"/>
            <a:ext cx="6781800" cy="6096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i="1"/>
              <a:t>Decision Making with Dependence and Feedback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473" y="1955732"/>
            <a:ext cx="3105150" cy="195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1270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902551"/>
            <a:ext cx="2324100" cy="206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048000" y="3886200"/>
            <a:ext cx="3200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charset="0"/>
              </a:rPr>
              <a:t>Results for Honda Civic</a:t>
            </a:r>
          </a:p>
        </p:txBody>
      </p:sp>
      <p:pic>
        <p:nvPicPr>
          <p:cNvPr id="11272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348163"/>
            <a:ext cx="2514600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90820"/>
            <a:ext cx="6347714" cy="1320800"/>
          </a:xfrm>
        </p:spPr>
        <p:txBody>
          <a:bodyPr>
            <a:normAutofit/>
          </a:bodyPr>
          <a:lstStyle/>
          <a:p>
            <a:r>
              <a:rPr lang="en-US" dirty="0"/>
              <a:t>Pairwise Compare Criteria for each </a:t>
            </a:r>
            <a:r>
              <a:rPr lang="en-US" dirty="0" smtClean="0"/>
              <a:t>Car</a:t>
            </a:r>
            <a:endParaRPr lang="en-US" dirty="0"/>
          </a:p>
        </p:txBody>
      </p:sp>
      <p:sp>
        <p:nvSpPr>
          <p:cNvPr id="11268" name="Text Box 7"/>
          <p:cNvSpPr txBox="1">
            <a:spLocks noChangeArrowheads="1"/>
          </p:cNvSpPr>
          <p:nvPr/>
        </p:nvSpPr>
        <p:spPr bwMode="auto">
          <a:xfrm>
            <a:off x="4648200" y="1445351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charset="0"/>
              </a:rPr>
              <a:t>Results for Toyota Camry</a:t>
            </a:r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639262" y="1471942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charset="0"/>
              </a:rPr>
              <a:t>Results for Acura TL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96900" y="1242241"/>
            <a:ext cx="6347714" cy="3880773"/>
          </a:xfrm>
        </p:spPr>
        <p:txBody>
          <a:bodyPr/>
          <a:lstStyle/>
          <a:p>
            <a:r>
              <a:rPr lang="en-US" altLang="en-US" dirty="0"/>
              <a:t>For example, the priorities in the first column come from comparing the criteria with respect to the Acura.  That is, what we value most about the Acura is its prestige.</a:t>
            </a:r>
          </a:p>
          <a:p>
            <a:endParaRPr lang="en-US" dirty="0"/>
          </a:p>
        </p:txBody>
      </p:sp>
      <p:pic>
        <p:nvPicPr>
          <p:cNvPr id="1229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8" y="2438400"/>
            <a:ext cx="893762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4343400"/>
            <a:ext cx="3627438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609600" y="390820"/>
            <a:ext cx="6347714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/>
              <a:t>The Unweighted </a:t>
            </a:r>
            <a:r>
              <a:rPr lang="en-US" dirty="0" err="1"/>
              <a:t>Supermatrix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762000"/>
            <a:ext cx="7010400" cy="3581885"/>
          </a:xfrm>
        </p:spPr>
        <p:txBody>
          <a:bodyPr/>
          <a:lstStyle/>
          <a:p>
            <a:r>
              <a:rPr lang="en-US" dirty="0"/>
              <a:t>The limit </a:t>
            </a:r>
            <a:r>
              <a:rPr lang="en-US" dirty="0" err="1"/>
              <a:t>supermatrix</a:t>
            </a:r>
            <a:r>
              <a:rPr lang="en-US" dirty="0"/>
              <a:t> is obtained by raising the weighted </a:t>
            </a:r>
            <a:r>
              <a:rPr lang="en-US" dirty="0" err="1"/>
              <a:t>supermatrix</a:t>
            </a:r>
            <a:r>
              <a:rPr lang="en-US" dirty="0"/>
              <a:t> to powers until it converges (in this case all columns are the same, though not always true). </a:t>
            </a:r>
          </a:p>
          <a:p>
            <a:r>
              <a:rPr lang="en-US" dirty="0"/>
              <a:t>The final answer, the synthesis, below is obtained by normalizing the raw values for the alternatives from the limit </a:t>
            </a:r>
            <a:r>
              <a:rPr lang="en-US" dirty="0" err="1"/>
              <a:t>supermatrix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13317" name="Text Box 16"/>
          <p:cNvSpPr txBox="1">
            <a:spLocks noChangeArrowheads="1"/>
          </p:cNvSpPr>
          <p:nvPr/>
        </p:nvSpPr>
        <p:spPr bwMode="auto">
          <a:xfrm>
            <a:off x="5486400" y="4495800"/>
            <a:ext cx="3505200" cy="2446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charset="0"/>
              </a:rPr>
              <a:t>	            RESULTS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charset="0"/>
              </a:rPr>
              <a:t>	           </a:t>
            </a:r>
            <a:r>
              <a:rPr lang="en-US" altLang="en-US" sz="1800" b="1">
                <a:solidFill>
                  <a:srgbClr val="FF0000"/>
                </a:solidFill>
                <a:latin typeface="Times New Roman" charset="0"/>
              </a:rPr>
              <a:t>ANP</a:t>
            </a:r>
            <a:r>
              <a:rPr lang="en-US" altLang="en-US" sz="1800" b="1">
                <a:latin typeface="Times New Roman" charset="0"/>
              </a:rPr>
              <a:t>    AHP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charset="0"/>
              </a:rPr>
              <a:t>Acura TL          </a:t>
            </a:r>
            <a:r>
              <a:rPr lang="en-US" altLang="en-US" sz="1800" b="1">
                <a:solidFill>
                  <a:srgbClr val="FF0000"/>
                </a:solidFill>
                <a:latin typeface="Times New Roman" charset="0"/>
              </a:rPr>
              <a:t>.472</a:t>
            </a:r>
            <a:r>
              <a:rPr lang="en-US" altLang="en-US" sz="1800" b="1">
                <a:latin typeface="Times New Roman" charset="0"/>
              </a:rPr>
              <a:t>      .344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charset="0"/>
              </a:rPr>
              <a:t>Toyota Camry  </a:t>
            </a:r>
            <a:r>
              <a:rPr lang="en-US" altLang="en-US" sz="1800" b="1">
                <a:solidFill>
                  <a:srgbClr val="FF0000"/>
                </a:solidFill>
                <a:latin typeface="Times New Roman" charset="0"/>
              </a:rPr>
              <a:t>.224</a:t>
            </a:r>
            <a:r>
              <a:rPr lang="en-US" altLang="en-US" sz="1800" b="1">
                <a:latin typeface="Times New Roman" charset="0"/>
              </a:rPr>
              <a:t>      .200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charset="0"/>
              </a:rPr>
              <a:t>Honda Civic     </a:t>
            </a:r>
            <a:r>
              <a:rPr lang="en-US" altLang="en-US" sz="1800" b="1">
                <a:solidFill>
                  <a:srgbClr val="FF0000"/>
                </a:solidFill>
                <a:latin typeface="Times New Roman" charset="0"/>
              </a:rPr>
              <a:t>.304</a:t>
            </a:r>
            <a:r>
              <a:rPr lang="en-US" altLang="en-US" sz="1800" b="1">
                <a:latin typeface="Times New Roman" charset="0"/>
              </a:rPr>
              <a:t>      .455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b="1">
              <a:latin typeface="Times New Roman" charset="0"/>
            </a:endParaRPr>
          </a:p>
        </p:txBody>
      </p:sp>
      <p:pic>
        <p:nvPicPr>
          <p:cNvPr id="13319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78100"/>
            <a:ext cx="7197725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320" name="Oval 14"/>
          <p:cNvSpPr>
            <a:spLocks noChangeArrowheads="1"/>
          </p:cNvSpPr>
          <p:nvPr/>
        </p:nvSpPr>
        <p:spPr bwMode="auto">
          <a:xfrm>
            <a:off x="2044700" y="2895600"/>
            <a:ext cx="6858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3321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181475"/>
            <a:ext cx="4552950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Arc 15"/>
          <p:cNvSpPr>
            <a:spLocks/>
          </p:cNvSpPr>
          <p:nvPr/>
        </p:nvSpPr>
        <p:spPr bwMode="auto">
          <a:xfrm>
            <a:off x="2362200" y="3429000"/>
            <a:ext cx="2057400" cy="19812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Oval 13"/>
          <p:cNvSpPr>
            <a:spLocks noChangeArrowheads="1"/>
          </p:cNvSpPr>
          <p:nvPr/>
        </p:nvSpPr>
        <p:spPr bwMode="auto">
          <a:xfrm>
            <a:off x="4305300" y="5181600"/>
            <a:ext cx="533400" cy="10668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609600" y="0"/>
            <a:ext cx="6347714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/>
              <a:t>The </a:t>
            </a:r>
            <a:r>
              <a:rPr lang="en-US" smtClean="0"/>
              <a:t>Limit </a:t>
            </a:r>
            <a:r>
              <a:rPr lang="en-US" dirty="0" err="1" smtClean="0"/>
              <a:t>Supermatrix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52400" y="4419600"/>
            <a:ext cx="7315200" cy="107721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i="1"/>
              <a:t>This is why a husband and wife, setting out to the dealership to buy a “sensible” low priced car, walked out with something entirely different and much more costly.  </a:t>
            </a:r>
            <a:r>
              <a:rPr lang="en-US" altLang="en-US" sz="1600" i="1" dirty="0"/>
              <a:t>When they saw the shiny cars on the showroom floor they revised their priorities.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the results different?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AHP – the user, going top-down making comparisons, when asked without referring to actual alternatives, over-estimated the importance of cost. </a:t>
            </a:r>
          </a:p>
          <a:p>
            <a:r>
              <a:rPr lang="en-US" dirty="0"/>
              <a:t>In ANP – the user learned through feedback comparisons that his/her priority for Cost is not nearly as high as originally thought when asked the question abstractly, while Prestige gets more weight.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Inner and Outer Dependence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Outer dependence </a:t>
            </a:r>
            <a:r>
              <a:rPr lang="en-US" dirty="0"/>
              <a:t>- the parent node and the nodes to be compared are in different clusters.  A directed link appears from the parent node cluster to the other cluster.</a:t>
            </a:r>
          </a:p>
          <a:p>
            <a:r>
              <a:rPr lang="en-US" b="1" dirty="0"/>
              <a:t>Inner dependence </a:t>
            </a:r>
            <a:r>
              <a:rPr lang="en-US" dirty="0"/>
              <a:t>- the parent node and the nodes to be compared are in the same cluster.  The cluster is linked to itself and a loop link appears.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066800"/>
            <a:ext cx="6248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52600"/>
            <a:ext cx="6980238" cy="4438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7412" name="TextBox 2"/>
          <p:cNvSpPr txBox="1">
            <a:spLocks noChangeArrowheads="1"/>
          </p:cNvSpPr>
          <p:nvPr/>
        </p:nvSpPr>
        <p:spPr bwMode="auto">
          <a:xfrm>
            <a:off x="914400" y="815975"/>
            <a:ext cx="7543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x-none"/>
              <a:t>Prestige is inner connected to Price and Comfort. The question is: Which influences Prestige more? Price or Comfort.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1288"/>
            <a:ext cx="6347714" cy="1320800"/>
          </a:xfrm>
        </p:spPr>
        <p:txBody>
          <a:bodyPr/>
          <a:lstStyle/>
          <a:p>
            <a:r>
              <a:rPr lang="en-US"/>
              <a:t>Inner and Outer Dependence</a:t>
            </a:r>
            <a:br>
              <a:rPr lang="en-US"/>
            </a:b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24"/>
          <p:cNvSpPr txBox="1">
            <a:spLocks noChangeArrowheads="1"/>
          </p:cNvSpPr>
          <p:nvPr/>
        </p:nvSpPr>
        <p:spPr bwMode="auto">
          <a:xfrm>
            <a:off x="762000" y="1457325"/>
            <a:ext cx="72390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dirty="0"/>
              <a:t>Which influences Prestige more, Price or Comfort? The judgment is that Price influences it 5 times as much as Comfort.</a:t>
            </a:r>
          </a:p>
        </p:txBody>
      </p:sp>
      <p:sp>
        <p:nvSpPr>
          <p:cNvPr id="18437" name="Text Box 25"/>
          <p:cNvSpPr txBox="1">
            <a:spLocks noChangeArrowheads="1"/>
          </p:cNvSpPr>
          <p:nvPr/>
        </p:nvSpPr>
        <p:spPr bwMode="auto">
          <a:xfrm>
            <a:off x="914400" y="4114800"/>
            <a:ext cx="548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Which influences Prestige more, Price or Comfort?</a:t>
            </a:r>
          </a:p>
        </p:txBody>
      </p:sp>
      <p:pic>
        <p:nvPicPr>
          <p:cNvPr id="1843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2286000"/>
            <a:ext cx="8229600" cy="277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100" y="213519"/>
            <a:ext cx="6540500" cy="1320800"/>
          </a:xfrm>
        </p:spPr>
        <p:txBody>
          <a:bodyPr>
            <a:normAutofit fontScale="90000"/>
          </a:bodyPr>
          <a:lstStyle/>
          <a:p>
            <a:r>
              <a:rPr lang="en-US"/>
              <a:t>An Example of an Inner Dependent Comparison is shown below</a:t>
            </a:r>
            <a:br>
              <a:rPr lang="en-US"/>
            </a:b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24"/>
          <p:cNvSpPr txBox="1">
            <a:spLocks noChangeArrowheads="1"/>
          </p:cNvSpPr>
          <p:nvPr/>
        </p:nvSpPr>
        <p:spPr bwMode="auto">
          <a:xfrm>
            <a:off x="762000" y="1457325"/>
            <a:ext cx="72390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dirty="0"/>
              <a:t>Price is connected to Prestige and Comfort. The judgment is that Prestige influences Price 3 times as much as Comfort.</a:t>
            </a:r>
          </a:p>
        </p:txBody>
      </p:sp>
      <p:sp>
        <p:nvSpPr>
          <p:cNvPr id="19461" name="Text Box 25"/>
          <p:cNvSpPr txBox="1">
            <a:spLocks noChangeArrowheads="1"/>
          </p:cNvSpPr>
          <p:nvPr/>
        </p:nvSpPr>
        <p:spPr bwMode="auto">
          <a:xfrm>
            <a:off x="914400" y="4114800"/>
            <a:ext cx="548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Which influences Prestige more, Price or Comfort?</a:t>
            </a:r>
          </a:p>
        </p:txBody>
      </p:sp>
      <p:pic>
        <p:nvPicPr>
          <p:cNvPr id="194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8" y="2324100"/>
            <a:ext cx="6854825" cy="358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28600"/>
            <a:ext cx="6347714" cy="1320800"/>
          </a:xfrm>
        </p:spPr>
        <p:txBody>
          <a:bodyPr>
            <a:normAutofit/>
          </a:bodyPr>
          <a:lstStyle/>
          <a:p>
            <a:r>
              <a:rPr lang="en-US"/>
              <a:t>Another Inner </a:t>
            </a:r>
            <a:r>
              <a:rPr lang="en-US"/>
              <a:t>Dependent </a:t>
            </a:r>
            <a:r>
              <a:rPr lang="en-US" smtClean="0"/>
              <a:t>Comparison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23"/>
          <p:cNvSpPr txBox="1">
            <a:spLocks noChangeArrowheads="1"/>
          </p:cNvSpPr>
          <p:nvPr/>
        </p:nvSpPr>
        <p:spPr bwMode="auto">
          <a:xfrm>
            <a:off x="2811463" y="4267200"/>
            <a:ext cx="4419600" cy="265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charset="0"/>
              </a:rPr>
              <a:t>	            </a:t>
            </a:r>
            <a:r>
              <a:rPr lang="en-US" altLang="en-US" sz="1800" b="1">
                <a:solidFill>
                  <a:srgbClr val="009999"/>
                </a:solidFill>
                <a:latin typeface="Times New Roman" charset="0"/>
              </a:rPr>
              <a:t>ANP</a:t>
            </a:r>
            <a:r>
              <a:rPr lang="en-US" altLang="en-US" sz="1800" b="1">
                <a:latin typeface="Times New Roman" charset="0"/>
              </a:rPr>
              <a:t>           </a:t>
            </a:r>
            <a:r>
              <a:rPr lang="en-US" altLang="en-US" sz="1800" b="1">
                <a:solidFill>
                  <a:srgbClr val="FF0000"/>
                </a:solidFill>
                <a:latin typeface="Times New Roman" charset="0"/>
              </a:rPr>
              <a:t>ANP</a:t>
            </a:r>
            <a:r>
              <a:rPr lang="en-US" altLang="en-US" sz="1800" b="1">
                <a:latin typeface="Times New Roman" charset="0"/>
              </a:rPr>
              <a:t>    AHP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400" b="1">
                <a:solidFill>
                  <a:srgbClr val="009999"/>
                </a:solidFill>
                <a:latin typeface="Times New Roman" charset="0"/>
              </a:rPr>
              <a:t>                          (With inner        </a:t>
            </a:r>
            <a:r>
              <a:rPr lang="en-US" altLang="en-US" sz="1400" b="1">
                <a:solidFill>
                  <a:srgbClr val="FF0000"/>
                </a:solidFill>
                <a:latin typeface="Times New Roman" charset="0"/>
              </a:rPr>
              <a:t>(No inner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400" b="1">
                <a:solidFill>
                  <a:srgbClr val="009999"/>
                </a:solidFill>
                <a:latin typeface="Times New Roman" charset="0"/>
              </a:rPr>
              <a:t>                         dependencies)    </a:t>
            </a:r>
            <a:r>
              <a:rPr lang="en-US" altLang="en-US" sz="1400" b="1">
                <a:solidFill>
                  <a:srgbClr val="FF0000"/>
                </a:solidFill>
                <a:latin typeface="Times New Roman" charset="0"/>
              </a:rPr>
              <a:t>dependence)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charset="0"/>
              </a:rPr>
              <a:t>Acura TL          </a:t>
            </a:r>
            <a:r>
              <a:rPr lang="en-US" altLang="en-US" sz="1800" b="1">
                <a:solidFill>
                  <a:srgbClr val="009999"/>
                </a:solidFill>
                <a:latin typeface="Times New Roman" charset="0"/>
              </a:rPr>
              <a:t>.487</a:t>
            </a:r>
            <a:r>
              <a:rPr lang="en-US" altLang="en-US" sz="1800" b="1">
                <a:latin typeface="Times New Roman" charset="0"/>
              </a:rPr>
              <a:t>             </a:t>
            </a:r>
            <a:r>
              <a:rPr lang="en-US" altLang="en-US" sz="1800" b="1">
                <a:solidFill>
                  <a:srgbClr val="FF0000"/>
                </a:solidFill>
                <a:latin typeface="Times New Roman" charset="0"/>
              </a:rPr>
              <a:t>.457</a:t>
            </a:r>
            <a:r>
              <a:rPr lang="en-US" altLang="en-US" sz="1800" b="1">
                <a:latin typeface="Times New Roman" charset="0"/>
              </a:rPr>
              <a:t>      .344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charset="0"/>
              </a:rPr>
              <a:t>Toyota Camry  </a:t>
            </a:r>
            <a:r>
              <a:rPr lang="en-US" altLang="en-US" sz="1800" b="1">
                <a:solidFill>
                  <a:srgbClr val="009999"/>
                </a:solidFill>
                <a:latin typeface="Times New Roman" charset="0"/>
              </a:rPr>
              <a:t>.182</a:t>
            </a:r>
            <a:r>
              <a:rPr lang="en-US" altLang="en-US" sz="1800" b="1">
                <a:latin typeface="Times New Roman" charset="0"/>
              </a:rPr>
              <a:t>             </a:t>
            </a:r>
            <a:r>
              <a:rPr lang="en-US" altLang="en-US" sz="1800" b="1">
                <a:solidFill>
                  <a:srgbClr val="FF0000"/>
                </a:solidFill>
                <a:latin typeface="Times New Roman" charset="0"/>
              </a:rPr>
              <a:t>.173</a:t>
            </a:r>
            <a:r>
              <a:rPr lang="en-US" altLang="en-US" sz="1800" b="1">
                <a:latin typeface="Times New Roman" charset="0"/>
              </a:rPr>
              <a:t>      .200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charset="0"/>
              </a:rPr>
              <a:t>Honda Civic     </a:t>
            </a:r>
            <a:r>
              <a:rPr lang="en-US" altLang="en-US" sz="1800" b="1">
                <a:solidFill>
                  <a:srgbClr val="009999"/>
                </a:solidFill>
                <a:latin typeface="Times New Roman" charset="0"/>
              </a:rPr>
              <a:t>.331</a:t>
            </a:r>
            <a:r>
              <a:rPr lang="en-US" altLang="en-US" sz="1800" b="1">
                <a:latin typeface="Times New Roman" charset="0"/>
              </a:rPr>
              <a:t>             </a:t>
            </a:r>
            <a:r>
              <a:rPr lang="en-US" altLang="en-US" sz="1800" b="1">
                <a:solidFill>
                  <a:srgbClr val="FF0000"/>
                </a:solidFill>
                <a:latin typeface="Times New Roman" charset="0"/>
              </a:rPr>
              <a:t>.369</a:t>
            </a:r>
            <a:r>
              <a:rPr lang="en-US" altLang="en-US" sz="1800" b="1">
                <a:latin typeface="Times New Roman" charset="0"/>
              </a:rPr>
              <a:t>      .455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b="1">
              <a:latin typeface="Times New Roman" charset="0"/>
            </a:endParaRPr>
          </a:p>
        </p:txBody>
      </p:sp>
      <p:pic>
        <p:nvPicPr>
          <p:cNvPr id="2048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600200"/>
            <a:ext cx="5470525" cy="248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V="1">
            <a:off x="4724400" y="3581400"/>
            <a:ext cx="1295400" cy="685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04800"/>
            <a:ext cx="6347714" cy="1320800"/>
          </a:xfrm>
        </p:spPr>
        <p:txBody>
          <a:bodyPr>
            <a:normAutofit fontScale="90000"/>
          </a:bodyPr>
          <a:lstStyle/>
          <a:p>
            <a:r>
              <a:rPr lang="en-US"/>
              <a:t>The results with the interdependencies in place </a:t>
            </a:r>
            <a:r>
              <a:rPr lang="en-US"/>
              <a:t>are</a:t>
            </a:r>
            <a:r>
              <a:rPr lang="en-US" smtClean="0"/>
              <a:t>: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Hierarchic </a:t>
            </a:r>
            <a:br>
              <a:rPr lang="en-US" dirty="0"/>
            </a:br>
            <a:r>
              <a:rPr lang="en-US" dirty="0" smtClean="0"/>
              <a:t>Thinking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670300" y="1278731"/>
            <a:ext cx="2363788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250" tIns="47625" rIns="95250" bIns="47625" anchor="ctr"/>
          <a:lstStyle>
            <a:lvl1pPr defTabSz="9890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89013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89013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890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890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89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89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89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89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6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033838" y="1578769"/>
            <a:ext cx="1647825" cy="7334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114800" y="1667669"/>
            <a:ext cx="1504950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7625" tIns="19050" rIns="47625" bIns="19050">
            <a:spAutoFit/>
          </a:bodyPr>
          <a:lstStyle>
            <a:lvl1pPr defTabSz="89852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9852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852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852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852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8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8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8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8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6666"/>
                </a:solidFill>
              </a:rPr>
              <a:t> GOAL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176588" y="3852069"/>
            <a:ext cx="1422400" cy="584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Price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808538" y="3871119"/>
            <a:ext cx="1420812" cy="584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MPG (miles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per gallon)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338263" y="3834606"/>
            <a:ext cx="1422400" cy="584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Prestige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624638" y="3880644"/>
            <a:ext cx="1420812" cy="584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Comfort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4024313" y="5612606"/>
            <a:ext cx="1647825" cy="7350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Toyoto Camry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985963" y="5612606"/>
            <a:ext cx="1647825" cy="7350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Acura TL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6062663" y="5612606"/>
            <a:ext cx="1647825" cy="7350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Honda Civic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514350" y="3345656"/>
            <a:ext cx="1535113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7625" tIns="19050" rIns="47625" bIns="19050">
            <a:spAutoFit/>
          </a:bodyPr>
          <a:lstStyle>
            <a:lvl1pPr defTabSz="89852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9852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852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852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852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8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8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8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8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6666"/>
                </a:solidFill>
              </a:rPr>
              <a:t>CRITERIA</a:t>
            </a:r>
          </a:p>
        </p:txBody>
      </p:sp>
      <p:sp>
        <p:nvSpPr>
          <p:cNvPr id="14" name="Rectangle 34"/>
          <p:cNvSpPr>
            <a:spLocks noChangeArrowheads="1"/>
          </p:cNvSpPr>
          <p:nvPr/>
        </p:nvSpPr>
        <p:spPr bwMode="auto">
          <a:xfrm>
            <a:off x="285750" y="5174456"/>
            <a:ext cx="243205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7625" tIns="19050" rIns="47625" bIns="19050">
            <a:spAutoFit/>
          </a:bodyPr>
          <a:lstStyle>
            <a:lvl1pPr defTabSz="898525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98525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8525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8525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8525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8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8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8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8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6666"/>
                </a:solidFill>
              </a:rPr>
              <a:t>ALTERNATIVES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049463" y="4418806"/>
            <a:ext cx="760412" cy="119380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049463" y="4418806"/>
            <a:ext cx="4633912" cy="118745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933950" y="2389981"/>
            <a:ext cx="584200" cy="148113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887788" y="4436269"/>
            <a:ext cx="2998787" cy="117633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887788" y="4436269"/>
            <a:ext cx="1198562" cy="117633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978150" y="4436269"/>
            <a:ext cx="909638" cy="117633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3176588" y="4455319"/>
            <a:ext cx="2341562" cy="115728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226050" y="4455319"/>
            <a:ext cx="292100" cy="1171575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527675" y="4471194"/>
            <a:ext cx="1539875" cy="115570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3333750" y="4479131"/>
            <a:ext cx="4000500" cy="1133475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7143750" y="4464844"/>
            <a:ext cx="190500" cy="116205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5473700" y="4464844"/>
            <a:ext cx="1860550" cy="113188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933950" y="2312194"/>
            <a:ext cx="2400300" cy="156845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3887788" y="2389981"/>
            <a:ext cx="969962" cy="14620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2049463" y="2312194"/>
            <a:ext cx="2835275" cy="152241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049463" y="4418806"/>
            <a:ext cx="2835275" cy="1173163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7589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/>
              <a:t>Changing from a Hierarchical Model to a Network Model</a:t>
            </a:r>
          </a:p>
        </p:txBody>
      </p:sp>
      <p:pic>
        <p:nvPicPr>
          <p:cNvPr id="409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6000"/>
            <a:ext cx="7924800" cy="276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68300" y="152400"/>
            <a:ext cx="8229600" cy="939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/>
              <a:t>Network Models do not have Goals</a:t>
            </a:r>
            <a:br>
              <a:rPr lang="en-US" altLang="en-US" sz="4000"/>
            </a:br>
            <a:endParaRPr lang="en-US" altLang="en-US" sz="4000"/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381000" y="4800600"/>
            <a:ext cx="8075613" cy="170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400" b="1"/>
              <a:t>A network model has a criteria cluster and an alternatives cluster, but no goal.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400" b="1"/>
              <a:t>Step 1. Compare the alternatives with respect to each criterion (like we do in AHP models).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400" b="1"/>
              <a:t>Step 2. Compare the criteria with respect to each of the cars to get a profile of how important the criteria are for each car.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400" b="1"/>
              <a:t>Step 3. Synthesize to get the overall priorities for the cars, and, incidentally, for the criteria (for these cars)</a:t>
            </a:r>
          </a:p>
        </p:txBody>
      </p:sp>
      <p:pic>
        <p:nvPicPr>
          <p:cNvPr id="512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00" y="762000"/>
            <a:ext cx="7315200" cy="3925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Establishing Priorities for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In AHP one answers the question: “How important is Criterion1 compared to Criterion2 with respect to the goal?” </a:t>
            </a:r>
          </a:p>
          <a:p>
            <a:pPr lvl="1"/>
            <a:r>
              <a:rPr lang="en-US" altLang="en-US" dirty="0" smtClean="0"/>
              <a:t>Sometimes too abstract a question to answer.</a:t>
            </a:r>
          </a:p>
          <a:p>
            <a:r>
              <a:rPr lang="en-US" altLang="en-US" dirty="0" smtClean="0"/>
              <a:t> In ANP criteria are prioritized by asking how important they are in the alternatives being considered. </a:t>
            </a:r>
          </a:p>
          <a:p>
            <a:pPr lvl="1"/>
            <a:r>
              <a:rPr lang="en-US" altLang="en-US" dirty="0" smtClean="0"/>
              <a:t>Usually an easier question to answer when looking at actual alternatives that have the properties in question.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3724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7366000" cy="281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Box 1"/>
          <p:cNvSpPr txBox="1">
            <a:spLocks noChangeArrowheads="1"/>
          </p:cNvSpPr>
          <p:nvPr/>
        </p:nvSpPr>
        <p:spPr bwMode="auto">
          <a:xfrm>
            <a:off x="838200" y="4648200"/>
            <a:ext cx="6858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x-none"/>
              <a:t>This is the profile of the criteria as they appear in the Acura</a:t>
            </a:r>
          </a:p>
        </p:txBody>
      </p:sp>
      <p:pic>
        <p:nvPicPr>
          <p:cNvPr id="7173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638" y="5334000"/>
            <a:ext cx="488632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Pairwise compare the importance of the criteria for the </a:t>
            </a:r>
            <a:r>
              <a:rPr lang="en-US" dirty="0" smtClean="0"/>
              <a:t>Acura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143000"/>
            <a:ext cx="5532438" cy="3733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334000"/>
            <a:ext cx="486727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5771"/>
            <a:ext cx="6347714" cy="1320800"/>
          </a:xfrm>
        </p:spPr>
        <p:txBody>
          <a:bodyPr>
            <a:normAutofit/>
          </a:bodyPr>
          <a:lstStyle/>
          <a:p>
            <a:r>
              <a:rPr lang="en-US" dirty="0"/>
              <a:t>Profile of the criteria for the </a:t>
            </a:r>
            <a:r>
              <a:rPr lang="en-US" dirty="0" smtClean="0"/>
              <a:t>Camry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739900"/>
            <a:ext cx="5807075" cy="3289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2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276850"/>
            <a:ext cx="48387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Profile of the criteria for the Honda </a:t>
            </a:r>
            <a:r>
              <a:rPr lang="en-US" dirty="0" smtClean="0"/>
              <a:t>Civic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</a:t>
            </a:r>
            <a:r>
              <a:rPr lang="en-US" dirty="0" smtClean="0"/>
              <a:t>Comparisons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each car pairwise compare the criteria for importance to establish the priorities of the criteria in that car: </a:t>
            </a:r>
            <a:endParaRPr lang="en-US" dirty="0" smtClean="0"/>
          </a:p>
          <a:p>
            <a:pPr lvl="1"/>
            <a:r>
              <a:rPr lang="en-US" dirty="0" smtClean="0"/>
              <a:t>Prestige</a:t>
            </a:r>
            <a:r>
              <a:rPr lang="en-US" dirty="0"/>
              <a:t>, </a:t>
            </a:r>
            <a:endParaRPr lang="en-US" dirty="0" smtClean="0"/>
          </a:p>
          <a:p>
            <a:pPr lvl="1"/>
            <a:r>
              <a:rPr lang="en-US" dirty="0" smtClean="0"/>
              <a:t>Price,</a:t>
            </a:r>
          </a:p>
          <a:p>
            <a:pPr lvl="1"/>
            <a:r>
              <a:rPr lang="en-US" dirty="0" smtClean="0"/>
              <a:t>MPG</a:t>
            </a:r>
            <a:r>
              <a:rPr lang="en-US" dirty="0"/>
              <a:t>, and </a:t>
            </a:r>
            <a:endParaRPr lang="en-US" dirty="0" smtClean="0"/>
          </a:p>
          <a:p>
            <a:pPr lvl="1"/>
            <a:r>
              <a:rPr lang="en-US" dirty="0" smtClean="0"/>
              <a:t>Comfort </a:t>
            </a:r>
            <a:endParaRPr lang="en-US" dirty="0"/>
          </a:p>
          <a:p>
            <a:r>
              <a:rPr lang="en-US" dirty="0"/>
              <a:t>This results in a vector of priorities of the criteria for each car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11046&quot;&gt;&lt;object type=&quot;3&quot; unique_id=&quot;11047&quot;&gt;&lt;property id=&quot;20148&quot; value=&quot;5&quot;/&gt;&lt;property id=&quot;20300&quot; value=&quot;Slide 1 - &amp;quot;The Analytic Network Process&amp;quot;&quot;/&gt;&lt;property id=&quot;20307&quot; value=&quot;272&quot;/&gt;&lt;/object&gt;&lt;object type=&quot;3&quot; unique_id=&quot;11048&quot;&gt;&lt;property id=&quot;20148&quot; value=&quot;5&quot;/&gt;&lt;property id=&quot;20300&quot; value=&quot;Slide 2&quot;/&gt;&lt;property id=&quot;20307&quot; value=&quot;276&quot;/&gt;&lt;/object&gt;&lt;object type=&quot;3&quot; unique_id=&quot;11049&quot;&gt;&lt;property id=&quot;20148&quot; value=&quot;5&quot;/&gt;&lt;property id=&quot;20300&quot; value=&quot;Slide 3 - &amp;quot;Changing from a Hierarchical Model to a Network Model&amp;quot;&quot;/&gt;&lt;property id=&quot;20307&quot; value=&quot;273&quot;/&gt;&lt;/object&gt;&lt;object type=&quot;3&quot; unique_id=&quot;11051&quot;&gt;&lt;property id=&quot;20148&quot; value=&quot;5&quot;/&gt;&lt;property id=&quot;20300&quot; value=&quot;Slide 4 - &amp;quot;Network Models do not have Goals &amp;quot;&quot;/&gt;&lt;property id=&quot;20307&quot; value=&quot;274&quot;/&gt;&lt;/object&gt;&lt;object type=&quot;3&quot; unique_id=&quot;11052&quot;&gt;&lt;property id=&quot;20148&quot; value=&quot;5&quot;/&gt;&lt;property id=&quot;20300&quot; value=&quot;Slide 5&quot;/&gt;&lt;property id=&quot;20307&quot; value=&quot;261&quot;/&gt;&lt;/object&gt;&lt;object type=&quot;3&quot; unique_id=&quot;11053&quot;&gt;&lt;property id=&quot;20148&quot; value=&quot;5&quot;/&gt;&lt;property id=&quot;20300&quot; value=&quot;Slide 6&quot;/&gt;&lt;property id=&quot;20307&quot; value=&quot;258&quot;/&gt;&lt;/object&gt;&lt;object type=&quot;3&quot; unique_id=&quot;11055&quot;&gt;&lt;property id=&quot;20148&quot; value=&quot;5&quot;/&gt;&lt;property id=&quot;20300&quot; value=&quot;Slide 9&quot;/&gt;&lt;property id=&quot;20307&quot; value=&quot;260&quot;/&gt;&lt;/object&gt;&lt;object type=&quot;3&quot; unique_id=&quot;11056&quot;&gt;&lt;property id=&quot;20148&quot; value=&quot;5&quot;/&gt;&lt;property id=&quot;20300&quot; value=&quot;Slide 10&quot;/&gt;&lt;property id=&quot;20307&quot; value=&quot;262&quot;/&gt;&lt;/object&gt;&lt;object type=&quot;3&quot; unique_id=&quot;11058&quot;&gt;&lt;property id=&quot;20148&quot; value=&quot;5&quot;/&gt;&lt;property id=&quot;20300&quot; value=&quot;Slide 11 - &amp;quot; &amp;quot;&quot;/&gt;&lt;property id=&quot;20307&quot; value=&quot;264&quot;/&gt;&lt;/object&gt;&lt;object type=&quot;3&quot; unique_id=&quot;11059&quot;&gt;&lt;property id=&quot;20148&quot; value=&quot;5&quot;/&gt;&lt;property id=&quot;20300&quot; value=&quot;Slide 12 - &amp;quot; &amp;quot;&quot;/&gt;&lt;property id=&quot;20307&quot; value=&quot;265&quot;/&gt;&lt;/object&gt;&lt;object type=&quot;3&quot; unique_id=&quot;11060&quot;&gt;&lt;property id=&quot;20148&quot; value=&quot;5&quot;/&gt;&lt;property id=&quot;20300&quot; value=&quot;Slide 13&quot;/&gt;&lt;property id=&quot;20307&quot; value=&quot;267&quot;/&gt;&lt;/object&gt;&lt;object type=&quot;3&quot; unique_id=&quot;11061&quot;&gt;&lt;property id=&quot;20148&quot; value=&quot;5&quot;/&gt;&lt;property id=&quot;20300&quot; value=&quot;Slide 14&quot;/&gt;&lt;property id=&quot;20307&quot; value=&quot;268&quot;/&gt;&lt;/object&gt;&lt;object type=&quot;3&quot; unique_id=&quot;11062&quot;&gt;&lt;property id=&quot;20148&quot; value=&quot;5&quot;/&gt;&lt;property id=&quot;20300&quot; value=&quot;Slide 15&quot;/&gt;&lt;property id=&quot;20307&quot; value=&quot;279&quot;/&gt;&lt;/object&gt;&lt;object type=&quot;3&quot; unique_id=&quot;11064&quot;&gt;&lt;property id=&quot;20148&quot; value=&quot;5&quot;/&gt;&lt;property id=&quot;20300&quot; value=&quot;Slide 17 - &amp;quot; &amp;quot;&quot;/&gt;&lt;property id=&quot;20307&quot; value=&quot;270&quot;/&gt;&lt;/object&gt;&lt;object type=&quot;3&quot; unique_id=&quot;11065&quot;&gt;&lt;property id=&quot;20148&quot; value=&quot;5&quot;/&gt;&lt;property id=&quot;20300&quot; value=&quot;Slide 19 - &amp;quot; &amp;quot;&quot;/&gt;&lt;property id=&quot;20307&quot; value=&quot;275&quot;/&gt;&lt;/object&gt;&lt;object type=&quot;3&quot; unique_id=&quot;11424&quot;&gt;&lt;property id=&quot;20148&quot; value=&quot;5&quot;/&gt;&lt;property id=&quot;20300&quot; value=&quot;Slide 7&quot;/&gt;&lt;property id=&quot;20307&quot; value=&quot;280&quot;/&gt;&lt;/object&gt;&lt;object type=&quot;3&quot; unique_id=&quot;11425&quot;&gt;&lt;property id=&quot;20148&quot; value=&quot;5&quot;/&gt;&lt;property id=&quot;20300&quot; value=&quot;Slide 8&quot;/&gt;&lt;property id=&quot;20307&quot; value=&quot;282&quot;/&gt;&lt;/object&gt;&lt;object type=&quot;3&quot; unique_id=&quot;11551&quot;&gt;&lt;property id=&quot;20148&quot; value=&quot;5&quot;/&gt;&lt;property id=&quot;20300&quot; value=&quot;Slide 16&quot;/&gt;&lt;property id=&quot;20307&quot; value=&quot;283&quot;/&gt;&lt;/object&gt;&lt;object type=&quot;3&quot; unique_id=&quot;11552&quot;&gt;&lt;property id=&quot;20148&quot; value=&quot;5&quot;/&gt;&lt;property id=&quot;20300&quot; value=&quot;Slide 18 - &amp;quot; &amp;quot;&quot;/&gt;&lt;property id=&quot;20307&quot; value=&quot;284&quot;/&gt;&lt;/object&gt;&lt;/object&gt;&lt;object type=&quot;8&quot; unique_id=&quot;1108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3631</TotalTime>
  <Words>699</Words>
  <Application>Microsoft Macintosh PowerPoint</Application>
  <PresentationFormat>On-screen Show (4:3)</PresentationFormat>
  <Paragraphs>88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Facet</vt:lpstr>
      <vt:lpstr>The Analytic Network Process</vt:lpstr>
      <vt:lpstr>Hierarchic  Thinking</vt:lpstr>
      <vt:lpstr>Changing from a Hierarchical Model to a Network Model</vt:lpstr>
      <vt:lpstr>Network Models do not have Goals </vt:lpstr>
      <vt:lpstr>Establishing Priorities for Criteria</vt:lpstr>
      <vt:lpstr>Pairwise compare the importance of the criteria for the Acura</vt:lpstr>
      <vt:lpstr>Profile of the criteria for the Camry</vt:lpstr>
      <vt:lpstr>Profile of the criteria for the Honda Civic</vt:lpstr>
      <vt:lpstr>Make Comparisons</vt:lpstr>
      <vt:lpstr>Pairwise Compare Criteria for each Car</vt:lpstr>
      <vt:lpstr> </vt:lpstr>
      <vt:lpstr> </vt:lpstr>
      <vt:lpstr>Why are the results different? </vt:lpstr>
      <vt:lpstr>Inner and Outer Dependence </vt:lpstr>
      <vt:lpstr>PowerPoint Presentation</vt:lpstr>
      <vt:lpstr>Inner and Outer Dependence </vt:lpstr>
      <vt:lpstr>An Example of an Inner Dependent Comparison is shown below </vt:lpstr>
      <vt:lpstr>Another Inner Dependent Comparison</vt:lpstr>
      <vt:lpstr>The results with the interdependencies in place are:</vt:lpstr>
    </vt:vector>
  </TitlesOfParts>
  <Company>University of Pittsburgh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SAATY</dc:creator>
  <cp:lastModifiedBy>E R</cp:lastModifiedBy>
  <cp:revision>52</cp:revision>
  <dcterms:created xsi:type="dcterms:W3CDTF">2005-09-12T11:55:53Z</dcterms:created>
  <dcterms:modified xsi:type="dcterms:W3CDTF">2017-02-13T00:21:26Z</dcterms:modified>
</cp:coreProperties>
</file>