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2"/>
  </p:notesMasterIdLst>
  <p:sldIdLst>
    <p:sldId id="27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74"/>
  </p:normalViewPr>
  <p:slideViewPr>
    <p:cSldViewPr>
      <p:cViewPr varScale="1">
        <p:scale>
          <a:sx n="124" d="100"/>
          <a:sy n="124" d="100"/>
        </p:scale>
        <p:origin x="616"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ea typeface="+mn-ea"/>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ea typeface="+mn-ea"/>
              </a:defRPr>
            </a:lvl1pPr>
          </a:lstStyle>
          <a:p>
            <a:pPr>
              <a:defRPr/>
            </a:pPr>
            <a:endParaRPr lang="en-US"/>
          </a:p>
        </p:txBody>
      </p:sp>
      <p:sp>
        <p:nvSpPr>
          <p:cNvPr id="225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ea typeface="+mn-ea"/>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253C14C-1CCA-8A4A-89AC-8556563CFE51}"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DD030A7D-3F3B-9D48-9F89-8F8711ADEC4E}" type="slidenum">
              <a:rPr lang="en-US" altLang="x-none"/>
              <a:pPr eaLnBrk="1" hangingPunct="1"/>
              <a:t>1</a:t>
            </a:fld>
            <a:endParaRPr lang="en-US" altLang="x-non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048B6A71-EC94-6849-AEFD-68B460C9D081}" type="slidenum">
              <a:rPr lang="en-US" altLang="x-none"/>
              <a:pPr eaLnBrk="1" hangingPunct="1"/>
              <a:t>10</a:t>
            </a:fld>
            <a:endParaRPr lang="en-US" altLang="x-none"/>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767F9D03-77E6-5E47-8AE2-414DB0DCA520}" type="slidenum">
              <a:rPr lang="en-US" altLang="x-none"/>
              <a:pPr eaLnBrk="1" hangingPunct="1"/>
              <a:t>11</a:t>
            </a:fld>
            <a:endParaRPr lang="en-US" altLang="x-none"/>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C47A7D48-43CA-434D-A4DF-6E263B620BD7}" type="slidenum">
              <a:rPr lang="en-US" altLang="x-none"/>
              <a:pPr eaLnBrk="1" hangingPunct="1"/>
              <a:t>12</a:t>
            </a:fld>
            <a:endParaRPr lang="en-US" altLang="x-none"/>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C23D4AB2-2EFF-E147-A15A-50F0E3A78D65}" type="slidenum">
              <a:rPr lang="en-US" altLang="x-none"/>
              <a:pPr eaLnBrk="1" hangingPunct="1"/>
              <a:t>13</a:t>
            </a:fld>
            <a:endParaRPr lang="en-US" altLang="x-none"/>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118783A7-DA7A-F44F-A3B5-E1868D5247D5}" type="slidenum">
              <a:rPr lang="en-US" altLang="x-none"/>
              <a:pPr eaLnBrk="1" hangingPunct="1"/>
              <a:t>14</a:t>
            </a:fld>
            <a:endParaRPr lang="en-US" altLang="x-none"/>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0F1B3F4A-0842-DE42-9F71-135576530430}" type="slidenum">
              <a:rPr lang="en-US" altLang="x-none"/>
              <a:pPr eaLnBrk="1" hangingPunct="1"/>
              <a:t>15</a:t>
            </a:fld>
            <a:endParaRPr lang="en-US" altLang="x-none"/>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1C0FD75C-E0F4-7F41-851D-71614C6C248E}" type="slidenum">
              <a:rPr lang="en-US" altLang="x-none"/>
              <a:pPr eaLnBrk="1" hangingPunct="1"/>
              <a:t>16</a:t>
            </a:fld>
            <a:endParaRPr lang="en-US" altLang="x-none"/>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DE3773B0-CC12-5847-A762-5173F2045D16}" type="slidenum">
              <a:rPr lang="en-US" altLang="x-none"/>
              <a:pPr eaLnBrk="1" hangingPunct="1"/>
              <a:t>17</a:t>
            </a:fld>
            <a:endParaRPr lang="en-US" altLang="x-none"/>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B1C73ED5-0785-C64C-BD4B-012127E7E05A}" type="slidenum">
              <a:rPr lang="en-US" altLang="x-none"/>
              <a:pPr eaLnBrk="1" hangingPunct="1"/>
              <a:t>18</a:t>
            </a:fld>
            <a:endParaRPr lang="en-US" altLang="x-none"/>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E7FE0B75-BDBF-154F-A228-C51292DDA8D7}" type="slidenum">
              <a:rPr lang="en-US" altLang="x-none"/>
              <a:pPr eaLnBrk="1" hangingPunct="1"/>
              <a:t>19</a:t>
            </a:fld>
            <a:endParaRPr lang="en-US" altLang="x-none"/>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851E08AC-9C74-A74A-B9F5-C2DD818EA926}" type="slidenum">
              <a:rPr lang="en-US" altLang="x-none"/>
              <a:pPr eaLnBrk="1" hangingPunct="1"/>
              <a:t>2</a:t>
            </a:fld>
            <a:endParaRPr lang="en-US" altLang="x-none"/>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BE626F56-9AD5-3742-B1F7-F0E5CD4457A4}" type="slidenum">
              <a:rPr lang="en-US" altLang="x-none"/>
              <a:pPr eaLnBrk="1" hangingPunct="1"/>
              <a:t>20</a:t>
            </a:fld>
            <a:endParaRPr lang="en-US" altLang="x-none"/>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99700508-CB9E-154D-8A18-22AC4A2C186A}" type="slidenum">
              <a:rPr lang="en-US" altLang="x-none"/>
              <a:pPr eaLnBrk="1" hangingPunct="1"/>
              <a:t>3</a:t>
            </a:fld>
            <a:endParaRPr lang="en-US" altLang="x-none"/>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F266A7D2-4E0E-7F4E-ABEB-A9FD337D4573}" type="slidenum">
              <a:rPr lang="en-US" altLang="x-none"/>
              <a:pPr eaLnBrk="1" hangingPunct="1"/>
              <a:t>4</a:t>
            </a:fld>
            <a:endParaRPr lang="en-US" altLang="x-none"/>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20F02E62-33B3-B14C-A32E-0F9D808E9586}" type="slidenum">
              <a:rPr lang="en-US" altLang="x-none"/>
              <a:pPr eaLnBrk="1" hangingPunct="1"/>
              <a:t>5</a:t>
            </a:fld>
            <a:endParaRPr lang="en-US" altLang="x-none"/>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1EFF692D-0415-9641-B911-779CB39B846C}" type="slidenum">
              <a:rPr lang="en-US" altLang="x-none"/>
              <a:pPr eaLnBrk="1" hangingPunct="1"/>
              <a:t>6</a:t>
            </a:fld>
            <a:endParaRPr lang="en-US" altLang="x-none"/>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662F4A5A-7B6C-6B4C-81BB-5713B0BC8A92}" type="slidenum">
              <a:rPr lang="en-US" altLang="x-none"/>
              <a:pPr eaLnBrk="1" hangingPunct="1"/>
              <a:t>7</a:t>
            </a:fld>
            <a:endParaRPr lang="en-US" altLang="x-none"/>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AF572B77-EBB0-AB49-A2C9-7C961D60171A}" type="slidenum">
              <a:rPr lang="en-US" altLang="x-none"/>
              <a:pPr eaLnBrk="1" hangingPunct="1"/>
              <a:t>8</a:t>
            </a:fld>
            <a:endParaRPr lang="en-US" altLang="x-none"/>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13C031AA-9044-8540-B660-AB1B10A2B66B}" type="slidenum">
              <a:rPr lang="en-US" altLang="x-none"/>
              <a:pPr eaLnBrk="1" hangingPunct="1"/>
              <a:t>9</a:t>
            </a:fld>
            <a:endParaRPr lang="en-US" altLang="x-none"/>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x-none" altLang="x-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70D7923-87B4-184E-87AF-0B300815DFBB}" type="slidenum">
              <a:rPr lang="en-US" altLang="x-none" smtClean="0"/>
              <a:pPr/>
              <a:t>‹#›</a:t>
            </a:fld>
            <a:endParaRPr lang="en-US" altLang="x-non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55DE81C-5705-034C-8DA7-7689F93BA020}" type="slidenum">
              <a:rPr lang="en-US" altLang="x-none" smtClean="0"/>
              <a:pPr/>
              <a:t>‹#›</a:t>
            </a:fld>
            <a:endParaRPr lang="en-US" altLang="x-non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55DE81C-5705-034C-8DA7-7689F93BA020}" type="slidenum">
              <a:rPr lang="en-US" altLang="x-none" smtClean="0"/>
              <a:pPr/>
              <a:t>‹#›</a:t>
            </a:fld>
            <a:endParaRPr lang="en-US" altLang="x-non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55DE81C-5705-034C-8DA7-7689F93BA020}" type="slidenum">
              <a:rPr lang="en-US" altLang="x-none" smtClean="0"/>
              <a:pPr/>
              <a:t>‹#›</a:t>
            </a:fld>
            <a:endParaRPr lang="en-US" altLang="x-non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55DE81C-5705-034C-8DA7-7689F93BA020}" type="slidenum">
              <a:rPr lang="en-US" altLang="x-none" smtClean="0"/>
              <a:pPr/>
              <a:t>‹#›</a:t>
            </a:fld>
            <a:endParaRPr lang="en-US" altLang="x-non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55DE81C-5705-034C-8DA7-7689F93BA020}" type="slidenum">
              <a:rPr lang="en-US" altLang="x-none" smtClean="0"/>
              <a:pPr/>
              <a:t>‹#›</a:t>
            </a:fld>
            <a:endParaRPr lang="en-US" altLang="x-non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869D949B-8ACF-534E-A843-CC2846935379}" type="slidenum">
              <a:rPr lang="en-US" altLang="x-none" smtClean="0"/>
              <a:pPr/>
              <a:t>‹#›</a:t>
            </a:fld>
            <a:endParaRPr lang="en-US" altLang="x-non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49C1F441-81D8-1D4E-A0B5-ADAD07F13B5C}" type="slidenum">
              <a:rPr lang="en-US" altLang="x-none" smtClean="0"/>
              <a:pPr/>
              <a:t>‹#›</a:t>
            </a:fld>
            <a:endParaRPr lang="en-US" altLang="x-non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1E2FD71-7627-0542-A320-D90BC0E483FB}" type="slidenum">
              <a:rPr lang="en-US" altLang="x-none" smtClean="0"/>
              <a:pPr/>
              <a:t>‹#›</a:t>
            </a:fld>
            <a:endParaRPr lang="en-US" altLang="x-non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7954A99-160F-2E43-B3EE-E3DCCF08FA86}" type="slidenum">
              <a:rPr lang="en-US" altLang="x-none" smtClean="0"/>
              <a:pPr/>
              <a:t>‹#›</a:t>
            </a:fld>
            <a:endParaRPr lang="en-US" altLang="x-non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48508B9C-64A1-C346-B5BD-F8BD84F16F5E}" type="slidenum">
              <a:rPr lang="en-US" altLang="x-none" smtClean="0"/>
              <a:pPr/>
              <a:t>‹#›</a:t>
            </a:fld>
            <a:endParaRPr lang="en-US" altLang="x-non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318A6C7C-B9EA-0543-A4CB-9AC6C31DC552}" type="slidenum">
              <a:rPr lang="en-US" altLang="x-none" smtClean="0"/>
              <a:pPr/>
              <a:t>‹#›</a:t>
            </a:fld>
            <a:endParaRPr lang="en-US" altLang="x-non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69C86EE0-0AC5-274B-849F-69DCEBA4C3B1}" type="slidenum">
              <a:rPr lang="en-US" altLang="x-none" smtClean="0"/>
              <a:pPr/>
              <a:t>‹#›</a:t>
            </a:fld>
            <a:endParaRPr lang="en-US" altLang="x-non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B2ABCA39-43FD-8340-A7BF-8166A28F3022}" type="slidenum">
              <a:rPr lang="en-US" altLang="x-none" smtClean="0"/>
              <a:pPr/>
              <a:t>‹#›</a:t>
            </a:fld>
            <a:endParaRPr lang="en-US" altLang="x-non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17AB1E3C-172F-2041-846B-ED487B7852BC}" type="slidenum">
              <a:rPr lang="en-US" altLang="x-none" smtClean="0"/>
              <a:pPr/>
              <a:t>‹#›</a:t>
            </a:fld>
            <a:endParaRPr lang="en-US" altLang="x-non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C976DFD-B0EA-4A44-9F49-11C730583D7C}" type="slidenum">
              <a:rPr lang="en-US" altLang="x-none" smtClean="0"/>
              <a:pPr/>
              <a:t>‹#›</a:t>
            </a:fld>
            <a:endParaRPr lang="en-US" altLang="x-non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55DE81C-5705-034C-8DA7-7689F93BA020}" type="slidenum">
              <a:rPr lang="en-US" altLang="x-none" smtClean="0"/>
              <a:pPr/>
              <a:t>‹#›</a:t>
            </a:fld>
            <a:endParaRPr lang="en-US" altLang="x-none"/>
          </a:p>
        </p:txBody>
      </p:sp>
    </p:spTree>
    <p:extLst>
      <p:ext uri="{BB962C8B-B14F-4D97-AF65-F5344CB8AC3E}">
        <p14:creationId xmlns:p14="http://schemas.microsoft.com/office/powerpoint/2010/main" val="14762701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5.png"/></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4" Type="http://schemas.openxmlformats.org/officeDocument/2006/relationships/image" Target="../media/image17.png"/><Relationship Id="rId5" Type="http://schemas.openxmlformats.org/officeDocument/2006/relationships/image" Target="../media/image18.png"/><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4" Type="http://schemas.openxmlformats.org/officeDocument/2006/relationships/image" Target="../media/image19.png"/><Relationship Id="rId5" Type="http://schemas.openxmlformats.org/officeDocument/2006/relationships/image" Target="../media/image20.png"/><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pPr eaLnBrk="1" hangingPunct="1"/>
            <a:r>
              <a:rPr lang="en-US" altLang="x-none"/>
              <a:t>ANP Market Share Models</a:t>
            </a:r>
          </a:p>
        </p:txBody>
      </p:sp>
      <p:sp>
        <p:nvSpPr>
          <p:cNvPr id="2051" name="TextBox 2"/>
          <p:cNvSpPr txBox="1">
            <a:spLocks noChangeArrowheads="1"/>
          </p:cNvSpPr>
          <p:nvPr/>
        </p:nvSpPr>
        <p:spPr bwMode="auto">
          <a:xfrm>
            <a:off x="1066800" y="1246027"/>
            <a:ext cx="5638800" cy="590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altLang="x-none" sz="2400" dirty="0"/>
              <a:t>ANP can be used very successfully to estimate market share.</a:t>
            </a:r>
          </a:p>
          <a:p>
            <a:pPr eaLnBrk="1" hangingPunct="1"/>
            <a:endParaRPr lang="en-US" altLang="x-none" sz="2400" dirty="0"/>
          </a:p>
          <a:p>
            <a:pPr eaLnBrk="1" hangingPunct="1"/>
            <a:r>
              <a:rPr lang="en-US" altLang="x-none" sz="2400" dirty="0"/>
              <a:t>But why should we use ANP? Why not just go to the internet and find the market share from data there?</a:t>
            </a:r>
          </a:p>
          <a:p>
            <a:pPr eaLnBrk="1" hangingPunct="1"/>
            <a:endParaRPr lang="en-US" altLang="x-none" sz="2400" dirty="0"/>
          </a:p>
          <a:p>
            <a:pPr eaLnBrk="1" hangingPunct="1"/>
            <a:r>
              <a:rPr lang="en-US" altLang="x-none" sz="2400" dirty="0"/>
              <a:t>The purpose of creating market share models is to validate the ANP, to show that we can get results using judgment that can be validated against independent data sources.</a:t>
            </a:r>
          </a:p>
          <a:p>
            <a:pPr eaLnBrk="1" hangingPunct="1"/>
            <a:r>
              <a:rPr lang="en-US" altLang="x-none" sz="2400" dirty="0"/>
              <a:t>For market share examples go </a:t>
            </a:r>
            <a:r>
              <a:rPr lang="en-US" altLang="x-none" sz="2400" dirty="0" smtClean="0"/>
              <a:t>to</a:t>
            </a:r>
            <a:r>
              <a:rPr lang="en-US" altLang="x-none" sz="2400" dirty="0"/>
              <a:t> </a:t>
            </a:r>
            <a:r>
              <a:rPr lang="en-US" altLang="x-none" sz="2400" dirty="0" err="1" smtClean="0"/>
              <a:t>superdecisions.com</a:t>
            </a:r>
            <a:r>
              <a:rPr lang="en-US" altLang="x-none" sz="2400" dirty="0"/>
              <a:t> </a:t>
            </a:r>
            <a:r>
              <a:rPr lang="en-US" altLang="x-none" sz="2400" dirty="0" smtClean="0"/>
              <a:t>and choose sample models from the top level menu</a:t>
            </a:r>
            <a:endParaRPr lang="en-US" altLang="x-none" dirty="0"/>
          </a:p>
          <a:p>
            <a:pPr eaLnBrk="1" hangingPunct="1"/>
            <a:endParaRPr lang="en-US" altLang="x-non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88199" y="355600"/>
            <a:ext cx="6347713" cy="1320800"/>
          </a:xfrm>
        </p:spPr>
        <p:txBody>
          <a:bodyPr/>
          <a:lstStyle/>
          <a:p>
            <a:pPr eaLnBrk="1" hangingPunct="1"/>
            <a:r>
              <a:rPr lang="en-US" altLang="x-none" sz="4000"/>
              <a:t>Results of Nike Marketing Factor Comparisons</a:t>
            </a:r>
          </a:p>
        </p:txBody>
      </p:sp>
      <p:pic>
        <p:nvPicPr>
          <p:cNvPr id="1126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505200"/>
            <a:ext cx="4800600" cy="301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 Box 5"/>
          <p:cNvSpPr txBox="1">
            <a:spLocks noChangeArrowheads="1"/>
          </p:cNvSpPr>
          <p:nvPr/>
        </p:nvSpPr>
        <p:spPr bwMode="auto">
          <a:xfrm>
            <a:off x="533400" y="1676400"/>
            <a:ext cx="79248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a:t>These results may be interpreted to mean that celebrity endorsements are the most important thing Nike does or what it does best to maintain and increase market share. Event sponsorships are a close runner-up.  This seems reasonable. If the results don’t seem reasonable, review judgments and see if you made an “inversion” or clerical error.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x-none"/>
              <a:t>Making More Connections</a:t>
            </a:r>
          </a:p>
        </p:txBody>
      </p:sp>
      <p:sp>
        <p:nvSpPr>
          <p:cNvPr id="12291" name="Rectangle 3"/>
          <p:cNvSpPr>
            <a:spLocks noGrp="1" noChangeArrowheads="1"/>
          </p:cNvSpPr>
          <p:nvPr>
            <p:ph idx="1"/>
          </p:nvPr>
        </p:nvSpPr>
        <p:spPr/>
        <p:txBody>
          <a:bodyPr>
            <a:normAutofit fontScale="85000" lnSpcReduction="20000"/>
          </a:bodyPr>
          <a:lstStyle/>
          <a:p>
            <a:pPr eaLnBrk="1" hangingPunct="1"/>
            <a:r>
              <a:rPr lang="en-US" altLang="x-none" sz="2800"/>
              <a:t>The order in which you make connections is not important, but I usually find that since I understand the question for Nike, I can go ahead and connect the other competitors to the same nodes. Usually all the connections are created before making comparisons.</a:t>
            </a:r>
          </a:p>
          <a:p>
            <a:pPr eaLnBrk="1" hangingPunct="1"/>
            <a:r>
              <a:rPr lang="en-US" altLang="x-none" sz="2800"/>
              <a:t>Then with Nike again in mind move to another cluster and connect to the nodes in that cluster for which you can formulate a comparison question. Proceed through all the clusters.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81000" y="381000"/>
            <a:ext cx="6629400" cy="1143000"/>
          </a:xfrm>
        </p:spPr>
        <p:txBody>
          <a:bodyPr>
            <a:normAutofit fontScale="90000"/>
          </a:bodyPr>
          <a:lstStyle/>
          <a:p>
            <a:pPr eaLnBrk="1" hangingPunct="1"/>
            <a:r>
              <a:rPr lang="en-US" altLang="x-none" sz="4000"/>
              <a:t>The situation after connecting the Alternatives out to the other clusters</a:t>
            </a:r>
          </a:p>
        </p:txBody>
      </p:sp>
      <p:pic>
        <p:nvPicPr>
          <p:cNvPr id="1331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209800"/>
            <a:ext cx="5181600" cy="380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Text Box 5"/>
          <p:cNvSpPr txBox="1">
            <a:spLocks noChangeArrowheads="1"/>
          </p:cNvSpPr>
          <p:nvPr/>
        </p:nvSpPr>
        <p:spPr bwMode="auto">
          <a:xfrm>
            <a:off x="6019800" y="2271713"/>
            <a:ext cx="25908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sz="2400" dirty="0"/>
              <a:t>Note that the arrows all go out from the Alternatives cluster.  This means no priority is flowing back to the Alternatives, </a:t>
            </a:r>
            <a:r>
              <a:rPr lang="en-US" altLang="x-none" sz="2400" dirty="0">
                <a:solidFill>
                  <a:srgbClr val="FF3300"/>
                </a:solidFill>
              </a:rPr>
              <a:t>so their priority would be zero!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x-none" sz="4000"/>
              <a:t>Making Connections back to the Alternatives</a:t>
            </a:r>
          </a:p>
        </p:txBody>
      </p:sp>
      <p:sp>
        <p:nvSpPr>
          <p:cNvPr id="14339" name="Rectangle 3"/>
          <p:cNvSpPr>
            <a:spLocks noGrp="1" noChangeArrowheads="1"/>
          </p:cNvSpPr>
          <p:nvPr>
            <p:ph idx="1"/>
          </p:nvPr>
        </p:nvSpPr>
        <p:spPr>
          <a:xfrm>
            <a:off x="457200" y="2057400"/>
            <a:ext cx="8229600" cy="4495800"/>
          </a:xfrm>
        </p:spPr>
        <p:txBody>
          <a:bodyPr>
            <a:normAutofit fontScale="92500" lnSpcReduction="10000"/>
          </a:bodyPr>
          <a:lstStyle/>
          <a:p>
            <a:pPr eaLnBrk="1" hangingPunct="1"/>
            <a:r>
              <a:rPr lang="en-US" altLang="x-none" sz="3000" dirty="0"/>
              <a:t>Making connections back is easier in a way, because you are asking which alternative  you prefer with respect to a factor. </a:t>
            </a:r>
          </a:p>
          <a:p>
            <a:pPr eaLnBrk="1" hangingPunct="1"/>
            <a:r>
              <a:rPr lang="en-US" altLang="x-none" sz="3000" dirty="0" smtClean="0"/>
              <a:t>For </a:t>
            </a:r>
            <a:r>
              <a:rPr lang="en-US" altLang="x-none" sz="3000" dirty="0"/>
              <a:t>example, when Frequency of Marketing is connected to the alternatives Nike, Reebok and Adidas, the pairwise comparison question is phrased this way: </a:t>
            </a:r>
            <a:endParaRPr lang="en-US" altLang="x-none" sz="3000" dirty="0" smtClean="0"/>
          </a:p>
          <a:p>
            <a:pPr lvl="1"/>
            <a:r>
              <a:rPr lang="en-US" altLang="x-none" sz="2800" dirty="0" smtClean="0"/>
              <a:t>In </a:t>
            </a:r>
            <a:r>
              <a:rPr lang="en-US" altLang="x-none" sz="2800" dirty="0"/>
              <a:t>your judgment does Nike, Reebok or Adidas advertise more frequently? How much more frequently? Moderately, Strongly, Very Strongly?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x-none" sz="4000" dirty="0"/>
              <a:t>Frequency connected to the Alternatives</a:t>
            </a:r>
          </a:p>
        </p:txBody>
      </p:sp>
      <p:pic>
        <p:nvPicPr>
          <p:cNvPr id="1536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930400"/>
            <a:ext cx="5943600" cy="401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3657600"/>
            <a:ext cx="3152775" cy="272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6"/>
          <p:cNvSpPr txBox="1">
            <a:spLocks noChangeArrowheads="1"/>
          </p:cNvSpPr>
          <p:nvPr/>
        </p:nvSpPr>
        <p:spPr bwMode="auto">
          <a:xfrm>
            <a:off x="6204730" y="1903274"/>
            <a:ext cx="22860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dirty="0"/>
              <a:t>Results of comparing the alternatives for which has the most frequency of advertising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r>
              <a:rPr lang="en-US" altLang="x-none" sz="4000"/>
              <a:t>Make the connections throughout the model back to the alternatives</a:t>
            </a:r>
          </a:p>
        </p:txBody>
      </p:sp>
      <p:pic>
        <p:nvPicPr>
          <p:cNvPr id="1638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851025"/>
            <a:ext cx="6819900" cy="500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Text Box 5"/>
          <p:cNvSpPr txBox="1">
            <a:spLocks noChangeArrowheads="1"/>
          </p:cNvSpPr>
          <p:nvPr/>
        </p:nvSpPr>
        <p:spPr bwMode="auto">
          <a:xfrm>
            <a:off x="7162800" y="1828800"/>
            <a:ext cx="17526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sz="2400"/>
              <a:t>This results in priorities for the alternatives with respect to Frequency.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52400"/>
            <a:ext cx="8686800" cy="868363"/>
          </a:xfrm>
        </p:spPr>
        <p:txBody>
          <a:bodyPr/>
          <a:lstStyle/>
          <a:p>
            <a:pPr eaLnBrk="1" hangingPunct="1"/>
            <a:r>
              <a:rPr lang="en-US" altLang="x-none" sz="3200"/>
              <a:t>Make other node connections where relevant</a:t>
            </a:r>
          </a:p>
        </p:txBody>
      </p:sp>
      <p:sp>
        <p:nvSpPr>
          <p:cNvPr id="17411" name="Text Box 4"/>
          <p:cNvSpPr txBox="1">
            <a:spLocks noChangeArrowheads="1"/>
          </p:cNvSpPr>
          <p:nvPr/>
        </p:nvSpPr>
        <p:spPr bwMode="auto">
          <a:xfrm>
            <a:off x="245724" y="1020763"/>
            <a:ext cx="8686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sz="1600"/>
              <a:t>It seems to make sense to connect some of the marketing factors to the Others cluster nodes. </a:t>
            </a:r>
            <a:r>
              <a:rPr lang="en-US" altLang="x-none" sz="1600" dirty="0"/>
              <a:t>For instance, one could compare Number of retail locations, Store Design/Layout and Distribution from the Brand Equity node. So an arrow now goes from Marketing to Others.</a:t>
            </a:r>
          </a:p>
        </p:txBody>
      </p:sp>
      <p:pic>
        <p:nvPicPr>
          <p:cNvPr id="1741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981200"/>
            <a:ext cx="6248400" cy="417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Text Box 6"/>
          <p:cNvSpPr txBox="1">
            <a:spLocks noChangeArrowheads="1"/>
          </p:cNvSpPr>
          <p:nvPr/>
        </p:nvSpPr>
        <p:spPr bwMode="auto">
          <a:xfrm>
            <a:off x="6781800" y="2057400"/>
            <a:ext cx="21336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sz="2000"/>
              <a:t>The comparisons with respect to Brand Equity result in the following priorities</a:t>
            </a:r>
          </a:p>
        </p:txBody>
      </p:sp>
      <p:pic>
        <p:nvPicPr>
          <p:cNvPr id="17414"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4981575"/>
            <a:ext cx="3352800" cy="187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381000"/>
            <a:ext cx="6347713" cy="1320800"/>
          </a:xfrm>
        </p:spPr>
        <p:txBody>
          <a:bodyPr/>
          <a:lstStyle/>
          <a:p>
            <a:pPr eaLnBrk="1" hangingPunct="1"/>
            <a:r>
              <a:rPr lang="en-US" altLang="x-none"/>
              <a:t>Do not allow sinks and sources</a:t>
            </a:r>
          </a:p>
        </p:txBody>
      </p:sp>
      <p:pic>
        <p:nvPicPr>
          <p:cNvPr id="1843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600200"/>
            <a:ext cx="5905500" cy="433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Text Box 5"/>
          <p:cNvSpPr txBox="1">
            <a:spLocks noChangeArrowheads="1"/>
          </p:cNvSpPr>
          <p:nvPr/>
        </p:nvSpPr>
        <p:spPr bwMode="auto">
          <a:xfrm>
            <a:off x="6553200" y="2590800"/>
            <a:ext cx="1981200" cy="311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a:t>Example of a sink cluster. Arrows only go in.  No priority can flow out to the alternatives. All comparisons among nodes in this cluster are meaningless and have no effect.</a:t>
            </a:r>
          </a:p>
        </p:txBody>
      </p:sp>
      <p:sp>
        <p:nvSpPr>
          <p:cNvPr id="18437" name="Line 6"/>
          <p:cNvSpPr>
            <a:spLocks noChangeShapeType="1"/>
          </p:cNvSpPr>
          <p:nvPr/>
        </p:nvSpPr>
        <p:spPr bwMode="auto">
          <a:xfrm flipH="1">
            <a:off x="3886200" y="4953000"/>
            <a:ext cx="2590800" cy="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x-none" sz="4000"/>
              <a:t>Source cluster – better not to allow this!</a:t>
            </a:r>
          </a:p>
        </p:txBody>
      </p:sp>
      <p:pic>
        <p:nvPicPr>
          <p:cNvPr id="1945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676400"/>
            <a:ext cx="5905500" cy="433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Text Box 5"/>
          <p:cNvSpPr txBox="1">
            <a:spLocks noChangeArrowheads="1"/>
          </p:cNvSpPr>
          <p:nvPr/>
        </p:nvSpPr>
        <p:spPr bwMode="auto">
          <a:xfrm>
            <a:off x="6629400" y="1828800"/>
            <a:ext cx="2514600"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a:t>A source cluster only has arrows pointing out from it. This means the nodes in the source cluster have to all be treated as equal, as there is no way to compare and prioritize them. Better not to have this in general though it is not as bad as a sink cluster.</a:t>
            </a:r>
          </a:p>
        </p:txBody>
      </p:sp>
      <p:sp>
        <p:nvSpPr>
          <p:cNvPr id="19461" name="Line 6"/>
          <p:cNvSpPr>
            <a:spLocks noChangeShapeType="1"/>
          </p:cNvSpPr>
          <p:nvPr/>
        </p:nvSpPr>
        <p:spPr bwMode="auto">
          <a:xfrm flipH="1">
            <a:off x="5867400" y="3505200"/>
            <a:ext cx="685800" cy="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0"/>
            <a:ext cx="8229600" cy="990600"/>
          </a:xfrm>
        </p:spPr>
        <p:txBody>
          <a:bodyPr/>
          <a:lstStyle/>
          <a:p>
            <a:pPr eaLnBrk="1" hangingPunct="1"/>
            <a:r>
              <a:rPr lang="en-US" altLang="x-none"/>
              <a:t>Cluster Comparisons </a:t>
            </a:r>
          </a:p>
        </p:txBody>
      </p:sp>
      <p:sp>
        <p:nvSpPr>
          <p:cNvPr id="20483" name="Text Box 4"/>
          <p:cNvSpPr txBox="1">
            <a:spLocks noChangeArrowheads="1"/>
          </p:cNvSpPr>
          <p:nvPr/>
        </p:nvSpPr>
        <p:spPr bwMode="auto">
          <a:xfrm>
            <a:off x="304800" y="990600"/>
            <a:ext cx="85344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a:t>Clusters connected </a:t>
            </a:r>
            <a:r>
              <a:rPr lang="en-US" altLang="x-none" b="1"/>
              <a:t>from</a:t>
            </a:r>
            <a:r>
              <a:rPr lang="en-US" altLang="x-none"/>
              <a:t> another cluster (that is, those at the ends of arrows pointing away from the cluster) must be pairwise compared for their impact on that cluster. Use Computations&gt;Cluster Matrix command to show the Cluster Matrix. The column element is the parent of the comparison and the clusters listed under it which have non-zero priorities must be compared with respect to it. In this example for the Alternatives cluster pairwise compare the Merchandising, Marketing and Others clusters for impact. For the Marketing cluster pairwise compare the Alternatives and the Others cluster for impact on it.</a:t>
            </a:r>
          </a:p>
        </p:txBody>
      </p:sp>
      <p:pic>
        <p:nvPicPr>
          <p:cNvPr id="2048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249613"/>
            <a:ext cx="4914900" cy="360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3657600"/>
            <a:ext cx="3990975" cy="270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2800" y="619125"/>
            <a:ext cx="6858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x-none" dirty="0"/>
              <a:t>Market Share Modeling Tips</a:t>
            </a:r>
          </a:p>
        </p:txBody>
      </p:sp>
      <p:sp>
        <p:nvSpPr>
          <p:cNvPr id="3074" name="Rectangle 3"/>
          <p:cNvSpPr>
            <a:spLocks noGrp="1" noChangeArrowheads="1"/>
          </p:cNvSpPr>
          <p:nvPr>
            <p:ph idx="1"/>
          </p:nvPr>
        </p:nvSpPr>
        <p:spPr>
          <a:xfrm>
            <a:off x="609599" y="1447800"/>
            <a:ext cx="6347714" cy="4593563"/>
          </a:xfrm>
        </p:spPr>
        <p:txBody>
          <a:bodyPr>
            <a:normAutofit fontScale="92500"/>
          </a:bodyPr>
          <a:lstStyle/>
          <a:p>
            <a:pPr>
              <a:spcBef>
                <a:spcPct val="50000"/>
              </a:spcBef>
            </a:pPr>
            <a:r>
              <a:rPr lang="en-US" altLang="x-none" dirty="0" smtClean="0"/>
              <a:t>Pick </a:t>
            </a:r>
            <a:r>
              <a:rPr lang="en-US" altLang="x-none" dirty="0"/>
              <a:t>something you are quite familiar with to estimate market share</a:t>
            </a:r>
          </a:p>
          <a:p>
            <a:pPr>
              <a:spcBef>
                <a:spcPct val="50000"/>
              </a:spcBef>
            </a:pPr>
            <a:r>
              <a:rPr lang="en-US" altLang="x-none" dirty="0"/>
              <a:t>Select items that are comparable. </a:t>
            </a:r>
            <a:endParaRPr lang="en-US" altLang="x-none" dirty="0" smtClean="0"/>
          </a:p>
          <a:p>
            <a:pPr lvl="1">
              <a:spcBef>
                <a:spcPct val="50000"/>
              </a:spcBef>
            </a:pPr>
            <a:r>
              <a:rPr lang="en-US" altLang="x-none" dirty="0" smtClean="0"/>
              <a:t>Don’t </a:t>
            </a:r>
            <a:r>
              <a:rPr lang="en-US" altLang="x-none" dirty="0"/>
              <a:t>include a Lexus, a Corolla and a Ford F150 pickup as alternatives in the same model. You could do that in a “personal decision” model, but not in a market share model. Try to pick items that are true competitors: Nike, Adidas, True Balance </a:t>
            </a:r>
          </a:p>
          <a:p>
            <a:pPr>
              <a:spcBef>
                <a:spcPct val="50000"/>
              </a:spcBef>
            </a:pPr>
            <a:r>
              <a:rPr lang="en-US" altLang="x-none" dirty="0"/>
              <a:t>Before you choose your alternatives see if you can get market data to compare your results</a:t>
            </a:r>
            <a:r>
              <a:rPr lang="en-US" altLang="x-none" dirty="0" smtClean="0"/>
              <a:t>.</a:t>
            </a:r>
          </a:p>
          <a:p>
            <a:pPr lvl="1">
              <a:spcBef>
                <a:spcPct val="50000"/>
              </a:spcBef>
            </a:pPr>
            <a:r>
              <a:rPr lang="en-US" altLang="x-none" dirty="0" smtClean="0"/>
              <a:t> </a:t>
            </a:r>
            <a:r>
              <a:rPr lang="en-US" altLang="x-none" dirty="0"/>
              <a:t>Choosing to do Pizza places in Pittsburgh such as Domino’s, Papa John’s and Pizza Hut may not work because you may not be able to find data.  You could do the estimate nationwide or worldwide if you have the expertise and the data.</a:t>
            </a:r>
          </a:p>
          <a:p>
            <a:pPr>
              <a:spcBef>
                <a:spcPct val="50000"/>
              </a:spcBef>
            </a:pPr>
            <a:r>
              <a:rPr lang="en-US" altLang="x-none" dirty="0"/>
              <a:t>Brainstorm and make a list (in Word) of things that come to your mind when you think of your alternatives.</a:t>
            </a:r>
          </a:p>
          <a:p>
            <a:pPr eaLnBrk="1" hangingPunct="1"/>
            <a:endParaRPr lang="en-US" altLang="x-non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x-none"/>
              <a:t>Cluster Comparison Matrix</a:t>
            </a:r>
          </a:p>
        </p:txBody>
      </p:sp>
      <p:pic>
        <p:nvPicPr>
          <p:cNvPr id="2150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048000"/>
            <a:ext cx="3990975" cy="270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3048000"/>
            <a:ext cx="3810000"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Text Box 6"/>
          <p:cNvSpPr txBox="1">
            <a:spLocks noChangeArrowheads="1"/>
          </p:cNvSpPr>
          <p:nvPr/>
        </p:nvSpPr>
        <p:spPr bwMode="auto">
          <a:xfrm>
            <a:off x="228600" y="1219200"/>
            <a:ext cx="8458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a:t>To launch cluster comparisons click this icon              To see the Cluster matrix with the priorities of the clusters use the Computations&gt;Cluster Matrix command</a:t>
            </a:r>
          </a:p>
        </p:txBody>
      </p:sp>
      <p:pic>
        <p:nvPicPr>
          <p:cNvPr id="2151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1219200"/>
            <a:ext cx="6858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 Box 8"/>
          <p:cNvSpPr txBox="1">
            <a:spLocks noChangeArrowheads="1"/>
          </p:cNvSpPr>
          <p:nvPr/>
        </p:nvSpPr>
        <p:spPr bwMode="auto">
          <a:xfrm>
            <a:off x="457200" y="2286000"/>
            <a:ext cx="3962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a:t>Cluster Matrix with default equal priorities before comparing</a:t>
            </a:r>
          </a:p>
        </p:txBody>
      </p:sp>
      <p:sp>
        <p:nvSpPr>
          <p:cNvPr id="21512" name="Text Box 9"/>
          <p:cNvSpPr txBox="1">
            <a:spLocks noChangeArrowheads="1"/>
          </p:cNvSpPr>
          <p:nvPr/>
        </p:nvSpPr>
        <p:spPr bwMode="auto">
          <a:xfrm>
            <a:off x="4876800" y="2362200"/>
            <a:ext cx="3962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a:t>Cluster Matrix with priorities after pairwise comparing </a:t>
            </a:r>
          </a:p>
        </p:txBody>
      </p:sp>
      <p:sp>
        <p:nvSpPr>
          <p:cNvPr id="21513" name="Text Box 10"/>
          <p:cNvSpPr txBox="1">
            <a:spLocks noChangeArrowheads="1"/>
          </p:cNvSpPr>
          <p:nvPr/>
        </p:nvSpPr>
        <p:spPr bwMode="auto">
          <a:xfrm>
            <a:off x="381000" y="5942013"/>
            <a:ext cx="85344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spcBef>
                <a:spcPct val="50000"/>
              </a:spcBef>
            </a:pPr>
            <a:r>
              <a:rPr lang="en-US" altLang="x-none"/>
              <a:t>The Cluster Matrix priorities are multiplied times all the cells in their respective components in the unweighted supermatrix to yield the weighted supermatrix which is raised to powers to yield the limit supermatrix.</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p:txBody>
          <a:bodyPr>
            <a:normAutofit fontScale="90000"/>
          </a:bodyPr>
          <a:lstStyle/>
          <a:p>
            <a:pPr eaLnBrk="1" hangingPunct="1"/>
            <a:r>
              <a:rPr lang="en-US" altLang="x-none" sz="4000"/>
              <a:t>Brainstorm Factors for Sport Shoes</a:t>
            </a:r>
            <a:br>
              <a:rPr lang="en-US" altLang="x-none" sz="4000"/>
            </a:br>
            <a:r>
              <a:rPr lang="en-US" altLang="x-none" sz="2800"/>
              <a:t>List everything that pops into your mind</a:t>
            </a:r>
            <a:endParaRPr lang="en-US" altLang="x-none" sz="4000"/>
          </a:p>
        </p:txBody>
      </p:sp>
      <p:sp>
        <p:nvSpPr>
          <p:cNvPr id="4099" name="Rectangle 6"/>
          <p:cNvSpPr>
            <a:spLocks noGrp="1" noChangeArrowheads="1"/>
          </p:cNvSpPr>
          <p:nvPr>
            <p:ph sz="half" idx="1"/>
          </p:nvPr>
        </p:nvSpPr>
        <p:spPr/>
        <p:txBody>
          <a:bodyPr>
            <a:normAutofit fontScale="92500" lnSpcReduction="20000"/>
          </a:bodyPr>
          <a:lstStyle/>
          <a:p>
            <a:pPr eaLnBrk="1" hangingPunct="1">
              <a:lnSpc>
                <a:spcPct val="90000"/>
              </a:lnSpc>
              <a:buFontTx/>
              <a:buNone/>
            </a:pPr>
            <a:r>
              <a:rPr lang="en-US" altLang="x-none" sz="2400"/>
              <a:t>Advertising</a:t>
            </a:r>
          </a:p>
          <a:p>
            <a:pPr eaLnBrk="1" hangingPunct="1">
              <a:lnSpc>
                <a:spcPct val="90000"/>
              </a:lnSpc>
              <a:buFontTx/>
              <a:buNone/>
            </a:pPr>
            <a:r>
              <a:rPr lang="en-US" altLang="x-none" sz="2400"/>
              <a:t>Magazines</a:t>
            </a:r>
          </a:p>
          <a:p>
            <a:pPr eaLnBrk="1" hangingPunct="1">
              <a:lnSpc>
                <a:spcPct val="90000"/>
              </a:lnSpc>
              <a:buFontTx/>
              <a:buNone/>
            </a:pPr>
            <a:r>
              <a:rPr lang="en-US" altLang="x-none" sz="2400"/>
              <a:t>TV</a:t>
            </a:r>
          </a:p>
          <a:p>
            <a:pPr eaLnBrk="1" hangingPunct="1">
              <a:lnSpc>
                <a:spcPct val="90000"/>
              </a:lnSpc>
              <a:buFontTx/>
              <a:buNone/>
            </a:pPr>
            <a:r>
              <a:rPr lang="en-US" altLang="x-none" sz="2400"/>
              <a:t>Sports Events</a:t>
            </a:r>
          </a:p>
          <a:p>
            <a:pPr eaLnBrk="1" hangingPunct="1">
              <a:lnSpc>
                <a:spcPct val="90000"/>
              </a:lnSpc>
              <a:buFontTx/>
              <a:buNone/>
            </a:pPr>
            <a:r>
              <a:rPr lang="en-US" altLang="x-none" sz="2400"/>
              <a:t>Celebrities Using</a:t>
            </a:r>
          </a:p>
          <a:p>
            <a:pPr eaLnBrk="1" hangingPunct="1">
              <a:lnSpc>
                <a:spcPct val="90000"/>
              </a:lnSpc>
              <a:buFontTx/>
              <a:buNone/>
            </a:pPr>
            <a:r>
              <a:rPr lang="en-US" altLang="x-none"/>
              <a:t>Availability</a:t>
            </a:r>
          </a:p>
          <a:p>
            <a:pPr eaLnBrk="1" hangingPunct="1">
              <a:lnSpc>
                <a:spcPct val="90000"/>
              </a:lnSpc>
              <a:buFontTx/>
              <a:buNone/>
            </a:pPr>
            <a:r>
              <a:rPr lang="en-US" altLang="x-none"/>
              <a:t>Wide Variety?</a:t>
            </a:r>
          </a:p>
          <a:p>
            <a:pPr eaLnBrk="1" hangingPunct="1">
              <a:lnSpc>
                <a:spcPct val="90000"/>
              </a:lnSpc>
              <a:buFontTx/>
              <a:buNone/>
            </a:pPr>
            <a:r>
              <a:rPr lang="en-US" altLang="x-none"/>
              <a:t>Do many stores carry the brand</a:t>
            </a:r>
          </a:p>
          <a:p>
            <a:pPr eaLnBrk="1" hangingPunct="1">
              <a:lnSpc>
                <a:spcPct val="90000"/>
              </a:lnSpc>
              <a:buFontTx/>
              <a:buNone/>
            </a:pPr>
            <a:r>
              <a:rPr lang="en-US" altLang="x-none"/>
              <a:t>Are there many sizes?</a:t>
            </a:r>
          </a:p>
          <a:p>
            <a:pPr lvl="1" eaLnBrk="1" hangingPunct="1">
              <a:lnSpc>
                <a:spcPct val="90000"/>
              </a:lnSpc>
              <a:buFontTx/>
              <a:buChar char="-"/>
            </a:pPr>
            <a:endParaRPr lang="en-US" altLang="x-none"/>
          </a:p>
        </p:txBody>
      </p:sp>
      <p:sp>
        <p:nvSpPr>
          <p:cNvPr id="4100" name="Rectangle 7"/>
          <p:cNvSpPr>
            <a:spLocks noGrp="1" noChangeArrowheads="1"/>
          </p:cNvSpPr>
          <p:nvPr>
            <p:ph sz="half" idx="2"/>
          </p:nvPr>
        </p:nvSpPr>
        <p:spPr/>
        <p:txBody>
          <a:bodyPr>
            <a:normAutofit fontScale="92500" lnSpcReduction="20000"/>
          </a:bodyPr>
          <a:lstStyle/>
          <a:p>
            <a:pPr eaLnBrk="1" hangingPunct="1">
              <a:lnSpc>
                <a:spcPct val="90000"/>
              </a:lnSpc>
              <a:buFontTx/>
              <a:buNone/>
            </a:pPr>
            <a:r>
              <a:rPr lang="en-US" altLang="x-none" sz="2400" dirty="0"/>
              <a:t>Design of shoe – comfort</a:t>
            </a:r>
          </a:p>
          <a:p>
            <a:pPr eaLnBrk="1" hangingPunct="1">
              <a:lnSpc>
                <a:spcPct val="90000"/>
              </a:lnSpc>
              <a:buFontTx/>
              <a:buNone/>
            </a:pPr>
            <a:r>
              <a:rPr lang="en-US" altLang="x-none" sz="2400" dirty="0"/>
              <a:t>Design of shoe – stylish</a:t>
            </a:r>
          </a:p>
          <a:p>
            <a:pPr eaLnBrk="1" hangingPunct="1">
              <a:lnSpc>
                <a:spcPct val="90000"/>
              </a:lnSpc>
              <a:buFontTx/>
              <a:buNone/>
            </a:pPr>
            <a:r>
              <a:rPr lang="en-US" altLang="x-none" sz="2400" dirty="0"/>
              <a:t>Durability</a:t>
            </a:r>
          </a:p>
          <a:p>
            <a:pPr eaLnBrk="1" hangingPunct="1">
              <a:lnSpc>
                <a:spcPct val="90000"/>
              </a:lnSpc>
              <a:buFontTx/>
              <a:buNone/>
            </a:pPr>
            <a:r>
              <a:rPr lang="en-US" altLang="x-none" sz="2400" dirty="0"/>
              <a:t>Modern or dated</a:t>
            </a:r>
          </a:p>
          <a:p>
            <a:pPr eaLnBrk="1" hangingPunct="1">
              <a:lnSpc>
                <a:spcPct val="90000"/>
              </a:lnSpc>
              <a:buFontTx/>
              <a:buNone/>
            </a:pPr>
            <a:r>
              <a:rPr lang="en-US" altLang="x-none" sz="2400" dirty="0"/>
              <a:t>Is everybody wearing them?</a:t>
            </a:r>
          </a:p>
          <a:p>
            <a:pPr eaLnBrk="1" hangingPunct="1">
              <a:lnSpc>
                <a:spcPct val="90000"/>
              </a:lnSpc>
              <a:buFontTx/>
              <a:buNone/>
            </a:pPr>
            <a:r>
              <a:rPr lang="en-US" altLang="x-none" sz="2400" dirty="0"/>
              <a:t>Who wears them? School kids, parents  of school kids, weekend athletes, professional athletes, oldsters</a:t>
            </a:r>
          </a:p>
          <a:p>
            <a:pPr eaLnBrk="1" hangingPunct="1">
              <a:lnSpc>
                <a:spcPct val="90000"/>
              </a:lnSpc>
            </a:pPr>
            <a:endParaRPr lang="en-US" altLang="x-none" sz="2400" dirty="0"/>
          </a:p>
          <a:p>
            <a:pPr eaLnBrk="1" hangingPunct="1">
              <a:lnSpc>
                <a:spcPct val="90000"/>
              </a:lnSpc>
            </a:pPr>
            <a:endParaRPr lang="en-US" altLang="x-none"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x-none" sz="4000"/>
              <a:t>Group Factors and Create Clusters and Nodes</a:t>
            </a:r>
          </a:p>
        </p:txBody>
      </p:sp>
      <p:pic>
        <p:nvPicPr>
          <p:cNvPr id="512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916701"/>
            <a:ext cx="6438900" cy="472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x-none" smtClean="0"/>
              <a:t>Start Making Links</a:t>
            </a:r>
            <a:endParaRPr lang="en-US" altLang="x-none" dirty="0"/>
          </a:p>
        </p:txBody>
      </p:sp>
      <p:sp>
        <p:nvSpPr>
          <p:cNvPr id="6147" name="Rectangle 3"/>
          <p:cNvSpPr>
            <a:spLocks noGrp="1" noChangeArrowheads="1"/>
          </p:cNvSpPr>
          <p:nvPr>
            <p:ph idx="1"/>
          </p:nvPr>
        </p:nvSpPr>
        <p:spPr/>
        <p:txBody>
          <a:bodyPr>
            <a:normAutofit fontScale="92500" lnSpcReduction="20000"/>
          </a:bodyPr>
          <a:lstStyle/>
          <a:p>
            <a:pPr eaLnBrk="1" hangingPunct="1"/>
            <a:r>
              <a:rPr lang="en-US" altLang="x-none" sz="2800" dirty="0"/>
              <a:t>Pick a cluster to start with (the alternatives cluster is usually a good one)</a:t>
            </a:r>
          </a:p>
          <a:p>
            <a:pPr eaLnBrk="1" hangingPunct="1"/>
            <a:r>
              <a:rPr lang="en-US" altLang="x-none" sz="2800" dirty="0"/>
              <a:t>Pick a node in the cluster to serve as a parent node, Nike for example.</a:t>
            </a:r>
          </a:p>
          <a:p>
            <a:pPr eaLnBrk="1" hangingPunct="1"/>
            <a:r>
              <a:rPr lang="en-US" altLang="x-none" sz="2800" dirty="0"/>
              <a:t>Examine another cluster, Marketing for example, and ask if you can form a comparative question for the nodes in that cluster with respect to the parent node. If you can, link Nike to some of all of the nodes in Marketing.</a:t>
            </a:r>
          </a:p>
          <a:p>
            <a:pPr eaLnBrk="1" hangingPunct="1"/>
            <a:endParaRPr lang="en-US" altLang="x-none"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n-US" altLang="x-none" sz="4000" dirty="0"/>
              <a:t>Link Nike to Nodes in Marketing Cluster</a:t>
            </a:r>
            <a:br>
              <a:rPr lang="en-US" altLang="x-none" sz="4000" dirty="0"/>
            </a:br>
            <a:endParaRPr lang="en-US" altLang="x-none" sz="4000" dirty="0"/>
          </a:p>
        </p:txBody>
      </p:sp>
      <p:sp>
        <p:nvSpPr>
          <p:cNvPr id="7171" name="Rectangle 3"/>
          <p:cNvSpPr>
            <a:spLocks noGrp="1" noChangeArrowheads="1"/>
          </p:cNvSpPr>
          <p:nvPr>
            <p:ph idx="1"/>
          </p:nvPr>
        </p:nvSpPr>
        <p:spPr/>
        <p:txBody>
          <a:bodyPr>
            <a:normAutofit fontScale="85000" lnSpcReduction="20000"/>
          </a:bodyPr>
          <a:lstStyle/>
          <a:p>
            <a:r>
              <a:rPr lang="en-US" altLang="x-none" sz="2800" dirty="0" smtClean="0"/>
              <a:t>Formulate </a:t>
            </a:r>
            <a:r>
              <a:rPr lang="en-US" altLang="x-none" sz="2800" dirty="0"/>
              <a:t>the question you will ask.  What is better about Nike’s marketing:</a:t>
            </a:r>
          </a:p>
          <a:p>
            <a:pPr lvl="1"/>
            <a:r>
              <a:rPr lang="en-US" altLang="x-none" sz="2600" dirty="0"/>
              <a:t>Frequency or Celebrity Endorsements?</a:t>
            </a:r>
          </a:p>
          <a:p>
            <a:pPr lvl="1"/>
            <a:r>
              <a:rPr lang="en-US" altLang="x-none" sz="2600" dirty="0"/>
              <a:t>Frequency or Creativity?</a:t>
            </a:r>
          </a:p>
          <a:p>
            <a:pPr lvl="1"/>
            <a:r>
              <a:rPr lang="en-US" altLang="x-none" sz="2600" dirty="0"/>
              <a:t>Frequency or Event </a:t>
            </a:r>
            <a:r>
              <a:rPr lang="en-US" altLang="x-none" sz="2600" dirty="0" smtClean="0"/>
              <a:t>Sponsorship?</a:t>
            </a:r>
          </a:p>
          <a:p>
            <a:r>
              <a:rPr lang="en-US" altLang="x-none" sz="3000" dirty="0" smtClean="0"/>
              <a:t>Make </a:t>
            </a:r>
            <a:r>
              <a:rPr lang="en-US" altLang="x-none" sz="3000" dirty="0"/>
              <a:t>links to the nodes for which you can answer the question by clicking to depress the “make connections” icon </a:t>
            </a:r>
            <a:r>
              <a:rPr lang="en-US" altLang="x-none" sz="2800" dirty="0" smtClean="0"/>
              <a:t>Left </a:t>
            </a:r>
            <a:r>
              <a:rPr lang="en-US" altLang="x-none" sz="2800" dirty="0"/>
              <a:t>click on Nike, right click on Frequency, etc.</a:t>
            </a:r>
          </a:p>
        </p:txBody>
      </p:sp>
      <p:pic>
        <p:nvPicPr>
          <p:cNvPr id="71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5029200"/>
            <a:ext cx="533400"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lgn="l" eaLnBrk="1" hangingPunct="1"/>
            <a:r>
              <a:rPr lang="en-US" altLang="x-none" sz="2800" dirty="0" smtClean="0"/>
              <a:t>Add the other links</a:t>
            </a:r>
            <a:endParaRPr lang="en-US" altLang="x-none" sz="2800" dirty="0"/>
          </a:p>
        </p:txBody>
      </p:sp>
      <p:sp>
        <p:nvSpPr>
          <p:cNvPr id="2" name="Content Placeholder 1"/>
          <p:cNvSpPr>
            <a:spLocks noGrp="1"/>
          </p:cNvSpPr>
          <p:nvPr>
            <p:ph idx="1"/>
          </p:nvPr>
        </p:nvSpPr>
        <p:spPr>
          <a:xfrm>
            <a:off x="609598" y="2160590"/>
            <a:ext cx="6705601" cy="4164010"/>
          </a:xfrm>
        </p:spPr>
        <p:txBody>
          <a:bodyPr>
            <a:normAutofit/>
          </a:bodyPr>
          <a:lstStyle/>
          <a:p>
            <a:r>
              <a:rPr lang="en-US" altLang="x-none" dirty="0">
                <a:sym typeface="Symbol" charset="2"/>
              </a:rPr>
              <a:t>---</a:t>
            </a:r>
            <a:r>
              <a:rPr lang="en-US" altLang="x-none" dirty="0"/>
              <a:t>Link Nike to 4 of the Marketing cluster nodes. It is not connected to the Brand Equity node because that factor does not seem to fit with this set of comparison questions. </a:t>
            </a:r>
            <a:br>
              <a:rPr lang="en-US" altLang="x-none" dirty="0"/>
            </a:br>
            <a:r>
              <a:rPr lang="en-US" altLang="x-none" dirty="0"/>
              <a:t>---When Nike is left clicked while the “make connections”       icon is depressed, the nodes it is connected to show up in red and a black arrow appears from the Alternatives cluster to the Marketing cluster. The black arrow indicates at least one node in Alternatives is connected to at least one node in Marketing. </a:t>
            </a:r>
            <a:br>
              <a:rPr lang="en-US" altLang="x-none" dirty="0"/>
            </a:br>
            <a:r>
              <a:rPr lang="en-US" altLang="x-none" dirty="0"/>
              <a:t>---When the “show connections”      icon is on, merely moving the cursor over a node that is a parent causes nodes it is connected to to be outlined in red</a:t>
            </a:r>
            <a:endParaRPr lang="en-US" dirty="0"/>
          </a:p>
        </p:txBody>
      </p:sp>
      <p:pic>
        <p:nvPicPr>
          <p:cNvPr id="819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3496" y="3048000"/>
            <a:ext cx="4634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4648200"/>
            <a:ext cx="3651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3400" y="228600"/>
            <a:ext cx="6347713" cy="1320800"/>
          </a:xfrm>
        </p:spPr>
        <p:txBody>
          <a:bodyPr/>
          <a:lstStyle/>
          <a:p>
            <a:pPr eaLnBrk="1" hangingPunct="1"/>
            <a:r>
              <a:rPr lang="en-US" altLang="x-none" sz="4000"/>
              <a:t>Showing what Nike is connected to</a:t>
            </a:r>
          </a:p>
        </p:txBody>
      </p:sp>
      <p:pic>
        <p:nvPicPr>
          <p:cNvPr id="921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752600"/>
            <a:ext cx="6929438" cy="481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0"/>
            <a:ext cx="8229600" cy="914400"/>
          </a:xfrm>
        </p:spPr>
        <p:txBody>
          <a:bodyPr/>
          <a:lstStyle/>
          <a:p>
            <a:pPr eaLnBrk="1" hangingPunct="1"/>
            <a:r>
              <a:rPr lang="en-US" altLang="x-none"/>
              <a:t>Comparisons</a:t>
            </a:r>
          </a:p>
        </p:txBody>
      </p:sp>
      <p:sp>
        <p:nvSpPr>
          <p:cNvPr id="10243" name="Rectangle 3"/>
          <p:cNvSpPr>
            <a:spLocks noGrp="1" noChangeArrowheads="1"/>
          </p:cNvSpPr>
          <p:nvPr>
            <p:ph idx="1"/>
          </p:nvPr>
        </p:nvSpPr>
        <p:spPr>
          <a:xfrm>
            <a:off x="533400" y="762000"/>
            <a:ext cx="6553200" cy="1143000"/>
          </a:xfrm>
        </p:spPr>
        <p:txBody>
          <a:bodyPr>
            <a:normAutofit fontScale="92500" lnSpcReduction="10000"/>
          </a:bodyPr>
          <a:lstStyle/>
          <a:p>
            <a:pPr eaLnBrk="1" hangingPunct="1"/>
            <a:r>
              <a:rPr lang="en-US" altLang="x-none" sz="2000" dirty="0"/>
              <a:t>The question: Which is the more important marketing activity for Nike so far as gaining market share is concerned? Use any comparison mode to make judgments. Do results make sense?</a:t>
            </a:r>
          </a:p>
        </p:txBody>
      </p:sp>
      <p:pic>
        <p:nvPicPr>
          <p:cNvPr id="10244"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613" y="2047875"/>
            <a:ext cx="6200775" cy="276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4572000"/>
            <a:ext cx="3657600" cy="229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9200" y="4343400"/>
            <a:ext cx="36004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230</TotalTime>
  <Words>1238</Words>
  <Application>Microsoft Macintosh PowerPoint</Application>
  <PresentationFormat>On-screen Show (4:3)</PresentationFormat>
  <Paragraphs>95</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Symbol</vt:lpstr>
      <vt:lpstr>Facet</vt:lpstr>
      <vt:lpstr>ANP Market Share Models</vt:lpstr>
      <vt:lpstr>Market Share Modeling Tips</vt:lpstr>
      <vt:lpstr>Brainstorm Factors for Sport Shoes List everything that pops into your mind</vt:lpstr>
      <vt:lpstr>Group Factors and Create Clusters and Nodes</vt:lpstr>
      <vt:lpstr>Start Making Links</vt:lpstr>
      <vt:lpstr>Link Nike to Nodes in Marketing Cluster </vt:lpstr>
      <vt:lpstr>Add the other links</vt:lpstr>
      <vt:lpstr>Showing what Nike is connected to</vt:lpstr>
      <vt:lpstr>Comparisons</vt:lpstr>
      <vt:lpstr>Results of Nike Marketing Factor Comparisons</vt:lpstr>
      <vt:lpstr>Making More Connections</vt:lpstr>
      <vt:lpstr>The situation after connecting the Alternatives out to the other clusters</vt:lpstr>
      <vt:lpstr>Making Connections back to the Alternatives</vt:lpstr>
      <vt:lpstr>Frequency connected to the Alternatives</vt:lpstr>
      <vt:lpstr>Make the connections throughout the model back to the alternatives</vt:lpstr>
      <vt:lpstr>Make other node connections where relevant</vt:lpstr>
      <vt:lpstr>Do not allow sinks and sources</vt:lpstr>
      <vt:lpstr>Source cluster – better not to allow this!</vt:lpstr>
      <vt:lpstr>Cluster Comparisons </vt:lpstr>
      <vt:lpstr>Cluster Comparison Matrix</vt:lpstr>
    </vt:vector>
  </TitlesOfParts>
  <Company>Katz Graduate School of Business</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SAATY</dc:creator>
  <cp:lastModifiedBy>Lazaros Amanatidis</cp:lastModifiedBy>
  <cp:revision>21</cp:revision>
  <dcterms:created xsi:type="dcterms:W3CDTF">2009-03-22T16:22:56Z</dcterms:created>
  <dcterms:modified xsi:type="dcterms:W3CDTF">2017-02-16T20:02:12Z</dcterms:modified>
</cp:coreProperties>
</file>