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23"/>
  </p:notesMasterIdLst>
  <p:sldIdLst>
    <p:sldId id="256" r:id="rId2"/>
    <p:sldId id="257" r:id="rId3"/>
    <p:sldId id="258" r:id="rId4"/>
    <p:sldId id="263" r:id="rId5"/>
    <p:sldId id="259" r:id="rId6"/>
    <p:sldId id="260" r:id="rId7"/>
    <p:sldId id="262" r:id="rId8"/>
    <p:sldId id="264" r:id="rId9"/>
    <p:sldId id="265" r:id="rId10"/>
    <p:sldId id="277" r:id="rId11"/>
    <p:sldId id="278" r:id="rId12"/>
    <p:sldId id="266" r:id="rId13"/>
    <p:sldId id="268" r:id="rId14"/>
    <p:sldId id="267" r:id="rId15"/>
    <p:sldId id="279" r:id="rId16"/>
    <p:sldId id="273" r:id="rId17"/>
    <p:sldId id="269" r:id="rId18"/>
    <p:sldId id="270" r:id="rId19"/>
    <p:sldId id="272" r:id="rId20"/>
    <p:sldId id="275" r:id="rId21"/>
    <p:sldId id="276" r:id="rId22"/>
  </p:sldIdLst>
  <p:sldSz cx="9144000" cy="6858000" type="screen4x3"/>
  <p:notesSz cx="6858000" cy="9144000"/>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Arial" charset="0"/>
        <a:cs typeface="Arial" charset="0"/>
      </a:defRPr>
    </a:lvl1pPr>
    <a:lvl2pPr marL="457200" algn="l" rtl="0" fontAlgn="base">
      <a:spcBef>
        <a:spcPct val="0"/>
      </a:spcBef>
      <a:spcAft>
        <a:spcPct val="0"/>
      </a:spcAft>
      <a:defRPr kern="1200">
        <a:solidFill>
          <a:schemeClr val="tx1"/>
        </a:solidFill>
        <a:latin typeface="Arial" charset="0"/>
        <a:ea typeface="Arial" charset="0"/>
        <a:cs typeface="Arial" charset="0"/>
      </a:defRPr>
    </a:lvl2pPr>
    <a:lvl3pPr marL="914400" algn="l" rtl="0" fontAlgn="base">
      <a:spcBef>
        <a:spcPct val="0"/>
      </a:spcBef>
      <a:spcAft>
        <a:spcPct val="0"/>
      </a:spcAft>
      <a:defRPr kern="1200">
        <a:solidFill>
          <a:schemeClr val="tx1"/>
        </a:solidFill>
        <a:latin typeface="Arial" charset="0"/>
        <a:ea typeface="Arial" charset="0"/>
        <a:cs typeface="Arial" charset="0"/>
      </a:defRPr>
    </a:lvl3pPr>
    <a:lvl4pPr marL="1371600" algn="l" rtl="0" fontAlgn="base">
      <a:spcBef>
        <a:spcPct val="0"/>
      </a:spcBef>
      <a:spcAft>
        <a:spcPct val="0"/>
      </a:spcAft>
      <a:defRPr kern="1200">
        <a:solidFill>
          <a:schemeClr val="tx1"/>
        </a:solidFill>
        <a:latin typeface="Arial" charset="0"/>
        <a:ea typeface="Arial" charset="0"/>
        <a:cs typeface="Arial" charset="0"/>
      </a:defRPr>
    </a:lvl4pPr>
    <a:lvl5pPr marL="1828800" algn="l" rtl="0" fontAlgn="base">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41" autoAdjust="0"/>
  </p:normalViewPr>
  <p:slideViewPr>
    <p:cSldViewPr>
      <p:cViewPr varScale="1">
        <p:scale>
          <a:sx n="124" d="100"/>
          <a:sy n="124" d="100"/>
        </p:scale>
        <p:origin x="816"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1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tags" Target="tags/tag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ea typeface="+mn-ea"/>
                <a:cs typeface="+mn-cs"/>
              </a:defRPr>
            </a:lvl1pPr>
          </a:lstStyle>
          <a:p>
            <a:pPr>
              <a:defRPr/>
            </a:pPr>
            <a:fld id="{B546C205-4BAA-D04D-A0C4-131FB24A3B4F}" type="datetimeFigureOut">
              <a:rPr lang="en-US"/>
              <a:pPr>
                <a:defRPr/>
              </a:pPr>
              <a:t>2/16/17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9FA8828-B65D-8745-BF5F-A02BD3132998}"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458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A81FE99E-E4C4-6447-BCE5-C17D62BF61D4}" type="slidenum">
              <a:rPr lang="en-US" altLang="en-US"/>
              <a:pPr eaLnBrk="1" hangingPunct="1"/>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BEC8DFF2-396D-264C-82A6-D4B6FB1BE204}" type="slidenum">
              <a:rPr lang="en-US" altLang="en-US"/>
              <a:pPr eaLnBrk="1" hangingPunct="1"/>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B31D98EF-AA4F-1442-9DDA-9693D43342E4}" type="slidenum">
              <a:rPr lang="en-US" altLang="en-US"/>
              <a:pPr eaLnBrk="1" hangingPunct="1"/>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B3E9E717-CD93-5F4B-AC86-100712336F4B}" type="slidenum">
              <a:rPr lang="en-US" altLang="en-US"/>
              <a:pPr eaLnBrk="1" hangingPunct="1"/>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68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B11861CB-0247-2D41-9FE7-C0056368B47D}" type="slidenum">
              <a:rPr lang="en-US" altLang="en-US"/>
              <a:pPr eaLnBrk="1" hangingPunct="1"/>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725CB249-073F-D544-8D7B-7FE6B0CE8495}" type="slidenum">
              <a:rPr lang="en-US" altLang="en-US"/>
              <a:pPr eaLnBrk="1" hangingPunct="1"/>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4CC8B1BC-7D14-8E4D-B27A-86503FD78AE4}" type="slidenum">
              <a:rPr lang="en-US" altLang="en-US"/>
              <a:pPr eaLnBrk="1" hangingPunct="1"/>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9A0DC048-1F48-CD47-95B2-F7CABFEA5F73}" type="slidenum">
              <a:rPr lang="en-US" altLang="en-US"/>
              <a:pPr eaLnBrk="1" hangingPunct="1"/>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561CB763-F971-CC49-A07B-0D5F560CF4A1}" type="slidenum">
              <a:rPr lang="en-US" altLang="en-US"/>
              <a:pPr eaLnBrk="1" hangingPunct="1"/>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C0D37820-8651-2E4A-B325-BE5CD082C069}" type="slidenum">
              <a:rPr lang="en-US" altLang="en-US"/>
              <a:pPr eaLnBrk="1" hangingPunct="1"/>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2B7C4845-F434-3748-B3E8-82D1E9C07E72}" type="slidenum">
              <a:rPr lang="en-US" altLang="en-US"/>
              <a:pPr eaLnBrk="1" hangingPunct="1"/>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60ABD758-5DB6-5C46-AA0F-0A655843F6D9}" type="slidenum">
              <a:rPr lang="en-US" altLang="en-US"/>
              <a:pPr eaLnBrk="1" hangingPunct="1"/>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547C1D30-FB9A-E647-B5F7-623A5D381057}" type="slidenum">
              <a:rPr lang="en-US" altLang="en-US"/>
              <a:pPr eaLnBrk="1" hangingPunct="1"/>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50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CCF7926B-B3AB-1646-815B-B380D090EA1E}" type="slidenum">
              <a:rPr lang="en-US" altLang="en-US"/>
              <a:pPr eaLnBrk="1" hangingPunct="1"/>
              <a:t>21</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F587BA6E-DF82-E145-9A4C-9DCC57C6B4CE}" type="slidenum">
              <a:rPr lang="en-US" altLang="en-US"/>
              <a:pPr eaLnBrk="1" hangingPunct="1"/>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DE97E565-6472-7F4B-9939-4A6EE4E8FFBA}" type="slidenum">
              <a:rPr lang="en-US" altLang="en-US"/>
              <a:pPr eaLnBrk="1" hangingPunct="1"/>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A60AE3FA-3CDA-5C40-B555-6589B14686F3}" type="slidenum">
              <a:rPr lang="en-US" altLang="en-US"/>
              <a:pPr eaLnBrk="1" hangingPunct="1"/>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EBFF57CA-22CE-854D-9F4C-10CA09C92DA3}" type="slidenum">
              <a:rPr lang="en-US" altLang="en-US"/>
              <a:pPr eaLnBrk="1" hangingPunct="1"/>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76B6882C-3070-6545-A84E-F31444594E07}" type="slidenum">
              <a:rPr lang="en-US" altLang="en-US"/>
              <a:pPr eaLnBrk="1" hangingPunct="1"/>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652F1FD2-6EAD-DF41-A7D5-3797FCA70AA1}" type="slidenum">
              <a:rPr lang="en-US" altLang="en-US"/>
              <a:pPr eaLnBrk="1" hangingPunct="1"/>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Arial"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8EB96099-4937-F347-A194-DF1D77286848}" type="slidenum">
              <a:rPr lang="en-US" altLang="en-US"/>
              <a:pPr eaLnBrk="1" hangingPunct="1"/>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F02ABB50-EA42-C842-87C1-D84DF27BF2D4}" type="slidenum">
              <a:rPr lang="en-US" altLang="x-none" smtClean="0"/>
              <a:pPr/>
              <a:t>‹#›</a:t>
            </a:fld>
            <a:endParaRPr lang="en-US" altLang="x-non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E9C1C42-D985-2F4D-A3E6-633F1067404A}" type="slidenum">
              <a:rPr lang="en-US" altLang="x-none" smtClean="0"/>
              <a:pPr/>
              <a:t>‹#›</a:t>
            </a:fld>
            <a:endParaRPr lang="en-US" altLang="x-non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E9C1C42-D985-2F4D-A3E6-633F1067404A}" type="slidenum">
              <a:rPr lang="en-US" altLang="x-none" smtClean="0"/>
              <a:pPr/>
              <a:t>‹#›</a:t>
            </a:fld>
            <a:endParaRPr lang="en-US" altLang="x-non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E9C1C42-D985-2F4D-A3E6-633F1067404A}" type="slidenum">
              <a:rPr lang="en-US" altLang="x-none" smtClean="0"/>
              <a:pPr/>
              <a:t>‹#›</a:t>
            </a:fld>
            <a:endParaRPr lang="en-US" altLang="x-non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E9C1C42-D985-2F4D-A3E6-633F1067404A}" type="slidenum">
              <a:rPr lang="en-US" altLang="x-none" smtClean="0"/>
              <a:pPr/>
              <a:t>‹#›</a:t>
            </a:fld>
            <a:endParaRPr lang="en-US" altLang="x-none"/>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E9C1C42-D985-2F4D-A3E6-633F1067404A}" type="slidenum">
              <a:rPr lang="en-US" altLang="x-none" smtClean="0"/>
              <a:pPr/>
              <a:t>‹#›</a:t>
            </a:fld>
            <a:endParaRPr lang="en-US" altLang="x-non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F24CD98-E76B-764D-A238-034688030E1D}" type="slidenum">
              <a:rPr lang="en-US" altLang="x-none" smtClean="0"/>
              <a:pPr/>
              <a:t>‹#›</a:t>
            </a:fld>
            <a:endParaRPr lang="en-US" altLang="x-non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F2AB2D2-137C-3B43-992C-4FC05FE1F370}" type="slidenum">
              <a:rPr lang="en-US" altLang="x-none" smtClean="0"/>
              <a:pPr/>
              <a:t>‹#›</a:t>
            </a:fld>
            <a:endParaRPr lang="en-US" altLang="x-non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F463ECB-412A-1548-97B9-47B75548F709}" type="slidenum">
              <a:rPr lang="en-US" altLang="x-none"/>
              <a:pPr/>
              <a:t>‹#›</a:t>
            </a:fld>
            <a:endParaRPr lang="en-US" altLang="x-none"/>
          </a:p>
        </p:txBody>
      </p:sp>
    </p:spTree>
    <p:extLst>
      <p:ext uri="{BB962C8B-B14F-4D97-AF65-F5344CB8AC3E}">
        <p14:creationId xmlns:p14="http://schemas.microsoft.com/office/powerpoint/2010/main" val="4165127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CD64488-3BCD-774A-BB77-C757E7D93972}" type="slidenum">
              <a:rPr lang="en-US" altLang="x-none"/>
              <a:pPr/>
              <a:t>‹#›</a:t>
            </a:fld>
            <a:endParaRPr lang="en-US" altLang="x-none"/>
          </a:p>
        </p:txBody>
      </p:sp>
    </p:spTree>
    <p:extLst>
      <p:ext uri="{BB962C8B-B14F-4D97-AF65-F5344CB8AC3E}">
        <p14:creationId xmlns:p14="http://schemas.microsoft.com/office/powerpoint/2010/main" val="1680449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8762C1F-8930-C744-A495-3716B9ED77FC}" type="slidenum">
              <a:rPr lang="en-US" altLang="x-none" smtClean="0"/>
              <a:pPr/>
              <a:t>‹#›</a:t>
            </a:fld>
            <a:endParaRPr lang="en-US" altLang="x-non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0DD1555-85B7-9B48-884A-D1B58E1AA202}" type="slidenum">
              <a:rPr lang="en-US" altLang="x-none" smtClean="0"/>
              <a:pPr/>
              <a:t>‹#›</a:t>
            </a:fld>
            <a:endParaRPr lang="en-US" altLang="x-non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61A3D9B8-8944-704E-B059-8CAEEAEA5E76}" type="slidenum">
              <a:rPr lang="en-US" altLang="x-none" smtClean="0"/>
              <a:pPr/>
              <a:t>‹#›</a:t>
            </a:fld>
            <a:endParaRPr lang="en-US" altLang="x-non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607F9334-A039-D34D-979B-C9C67005A0C3}" type="slidenum">
              <a:rPr lang="en-US" altLang="x-none" smtClean="0"/>
              <a:pPr/>
              <a:t>‹#›</a:t>
            </a:fld>
            <a:endParaRPr lang="en-US" altLang="x-non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D8DEAE30-3ACF-6C4C-A612-E42BBEA78D02}" type="slidenum">
              <a:rPr lang="en-US" altLang="x-none" smtClean="0"/>
              <a:pPr/>
              <a:t>‹#›</a:t>
            </a:fld>
            <a:endParaRPr lang="en-US" altLang="x-non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0F07623A-992F-724B-8ACE-60728B61BA07}" type="slidenum">
              <a:rPr lang="en-US" altLang="x-none" smtClean="0"/>
              <a:pPr/>
              <a:t>‹#›</a:t>
            </a:fld>
            <a:endParaRPr lang="en-US" altLang="x-non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E6836C59-B534-A641-89C4-934006932098}" type="slidenum">
              <a:rPr lang="en-US" altLang="x-none" smtClean="0"/>
              <a:pPr/>
              <a:t>‹#›</a:t>
            </a:fld>
            <a:endParaRPr lang="en-US" altLang="x-non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F77BA78A-E7B1-9145-9D2A-B6331493B62E}" type="slidenum">
              <a:rPr lang="en-US" altLang="x-none" smtClean="0"/>
              <a:pPr/>
              <a:t>‹#›</a:t>
            </a:fld>
            <a:endParaRPr lang="en-US" altLang="x-non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E9C1C42-D985-2F4D-A3E6-633F1067404A}" type="slidenum">
              <a:rPr lang="en-US" altLang="x-none" smtClean="0"/>
              <a:pPr/>
              <a:t>‹#›</a:t>
            </a:fld>
            <a:endParaRPr lang="en-US" altLang="x-none"/>
          </a:p>
        </p:txBody>
      </p:sp>
    </p:spTree>
    <p:extLst>
      <p:ext uri="{BB962C8B-B14F-4D97-AF65-F5344CB8AC3E}">
        <p14:creationId xmlns:p14="http://schemas.microsoft.com/office/powerpoint/2010/main" val="805634611"/>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 id="2147483698" r:id="rId17"/>
    <p:sldLayoutId id="2147483699" r:id="rId18"/>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4" Type="http://schemas.openxmlformats.org/officeDocument/2006/relationships/image" Target="../media/image17.png"/><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8.png"/></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4" Type="http://schemas.openxmlformats.org/officeDocument/2006/relationships/image" Target="../media/image20.png"/><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21.png"/></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4" Type="http://schemas.openxmlformats.org/officeDocument/2006/relationships/slide" Target="slide9.xml"/><Relationship Id="rId5" Type="http://schemas.openxmlformats.org/officeDocument/2006/relationships/slide" Target="slide1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US" altLang="en-US"/>
              <a:t>Sensitivity in SuperDecisions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smtClean="0"/>
              <a:t>Dynamic Sensitivity in Car Hierarchy</a:t>
            </a:r>
            <a:endParaRPr lang="en-US" altLang="en-US"/>
          </a:p>
        </p:txBody>
      </p:sp>
      <p:sp>
        <p:nvSpPr>
          <p:cNvPr id="4" name="Content Placeholder 3"/>
          <p:cNvSpPr>
            <a:spLocks noGrp="1"/>
          </p:cNvSpPr>
          <p:nvPr>
            <p:ph idx="1"/>
          </p:nvPr>
        </p:nvSpPr>
        <p:spPr>
          <a:xfrm>
            <a:off x="609599" y="2160590"/>
            <a:ext cx="2971801" cy="3409947"/>
          </a:xfrm>
        </p:spPr>
        <p:txBody>
          <a:bodyPr>
            <a:normAutofit fontScale="77500" lnSpcReduction="20000"/>
          </a:bodyPr>
          <a:lstStyle/>
          <a:p>
            <a:r>
              <a:rPr lang="en-US" altLang="en-US" dirty="0"/>
              <a:t>Select the </a:t>
            </a:r>
            <a:r>
              <a:rPr lang="en-US" altLang="en-US" dirty="0" err="1"/>
              <a:t>Barchart</a:t>
            </a:r>
            <a:r>
              <a:rPr lang="en-US" altLang="en-US" dirty="0"/>
              <a:t> tab and select the node for which you wish to do sensitivity: </a:t>
            </a:r>
            <a:r>
              <a:rPr lang="en-US" altLang="en-US" i="1" dirty="0"/>
              <a:t>2Miles per Gallon. </a:t>
            </a:r>
            <a:endParaRPr lang="en-US" altLang="en-US" i="1" dirty="0" smtClean="0"/>
          </a:p>
          <a:p>
            <a:r>
              <a:rPr lang="en-US" altLang="en-US" dirty="0" smtClean="0"/>
              <a:t>Click </a:t>
            </a:r>
            <a:r>
              <a:rPr lang="en-US" altLang="en-US" dirty="0"/>
              <a:t>and drag the sliding parameter button to see the change in priorities of the cars as the parameter changes. </a:t>
            </a:r>
            <a:endParaRPr lang="en-US" altLang="en-US" dirty="0" smtClean="0"/>
          </a:p>
          <a:p>
            <a:r>
              <a:rPr lang="en-US" altLang="en-US" dirty="0" smtClean="0"/>
              <a:t>At </a:t>
            </a:r>
            <a:r>
              <a:rPr lang="en-US" altLang="en-US" dirty="0"/>
              <a:t>a parameter of 0.5 the priorities of the cars are the original synthesized priorities showing Carryon is best.  </a:t>
            </a:r>
            <a:endParaRPr lang="en-US" altLang="en-US" dirty="0" smtClean="0"/>
          </a:p>
          <a:p>
            <a:r>
              <a:rPr lang="en-US" altLang="en-US" dirty="0" smtClean="0"/>
              <a:t>The </a:t>
            </a:r>
            <a:r>
              <a:rPr lang="en-US" altLang="en-US" dirty="0"/>
              <a:t>bars change dynamically as you drag the parameter button.</a:t>
            </a:r>
          </a:p>
          <a:p>
            <a:endParaRPr lang="en-US" dirty="0"/>
          </a:p>
        </p:txBody>
      </p:sp>
      <p:pic>
        <p:nvPicPr>
          <p:cNvPr id="1126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930400"/>
            <a:ext cx="4114800" cy="364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51553" y="263525"/>
            <a:ext cx="6347714" cy="1320800"/>
          </a:xfrm>
        </p:spPr>
        <p:txBody>
          <a:bodyPr/>
          <a:lstStyle/>
          <a:p>
            <a:pPr eaLnBrk="1" hangingPunct="1"/>
            <a:r>
              <a:rPr lang="en-US" altLang="en-US" sz="3600"/>
              <a:t>Dynamic Sensitivity in Car Hierarchy</a:t>
            </a:r>
          </a:p>
        </p:txBody>
      </p:sp>
      <p:pic>
        <p:nvPicPr>
          <p:cNvPr id="1229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743200"/>
            <a:ext cx="3811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2743200"/>
            <a:ext cx="3789363"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TextBox 5"/>
          <p:cNvSpPr txBox="1">
            <a:spLocks noChangeArrowheads="1"/>
          </p:cNvSpPr>
          <p:nvPr/>
        </p:nvSpPr>
        <p:spPr bwMode="auto">
          <a:xfrm>
            <a:off x="685800" y="1371600"/>
            <a:ext cx="6858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t>The </a:t>
            </a:r>
            <a:r>
              <a:rPr lang="en-US" altLang="en-US" sz="1800" dirty="0" err="1"/>
              <a:t>Piechart</a:t>
            </a:r>
            <a:r>
              <a:rPr lang="en-US" altLang="en-US" sz="1800" dirty="0"/>
              <a:t> tab and Horizontal </a:t>
            </a:r>
            <a:r>
              <a:rPr lang="en-US" altLang="en-US" sz="1800" dirty="0" err="1"/>
              <a:t>barchart</a:t>
            </a:r>
            <a:r>
              <a:rPr lang="en-US" altLang="en-US" sz="1800" dirty="0"/>
              <a:t> tab views are shown below at a parameter setting of 0.5; the 0.5 setting gives the synthesized results for the original priority of the selected node which is </a:t>
            </a:r>
            <a:r>
              <a:rPr lang="en-US" altLang="en-US" sz="1800" i="1" dirty="0"/>
              <a:t>2Miles per Gallon</a:t>
            </a:r>
            <a:r>
              <a:rPr lang="en-US" altLang="en-US" sz="1800" dirty="0"/>
              <a:t> here.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a:t>Sensitivity in a Complex Model</a:t>
            </a:r>
          </a:p>
        </p:txBody>
      </p:sp>
      <p:sp>
        <p:nvSpPr>
          <p:cNvPr id="13315" name="Rectangle 3"/>
          <p:cNvSpPr>
            <a:spLocks noGrp="1" noChangeArrowheads="1"/>
          </p:cNvSpPr>
          <p:nvPr>
            <p:ph idx="1"/>
          </p:nvPr>
        </p:nvSpPr>
        <p:spPr>
          <a:xfrm>
            <a:off x="228600" y="1917557"/>
            <a:ext cx="8686800" cy="4525963"/>
          </a:xfrm>
        </p:spPr>
        <p:txBody>
          <a:bodyPr/>
          <a:lstStyle/>
          <a:p>
            <a:pPr marL="609600" indent="-609600" eaLnBrk="1" hangingPunct="1">
              <a:buFontTx/>
              <a:buNone/>
            </a:pPr>
            <a:r>
              <a:rPr lang="en-US" altLang="en-US" sz="2800" dirty="0"/>
              <a:t>By a complex model we mean a BOCR model that has a top level network containing the BOCR nodes (the merits); control criteria hierarchies attached to each BOCR node; and decision subnets attached to selected control criteria.  You can do sensitivity by changing:</a:t>
            </a:r>
          </a:p>
          <a:p>
            <a:pPr marL="990600" lvl="1" indent="-533400" eaLnBrk="1" hangingPunct="1">
              <a:buFontTx/>
              <a:buAutoNum type="arabicPeriod"/>
            </a:pPr>
            <a:r>
              <a:rPr lang="en-US" altLang="en-US" sz="2400" dirty="0"/>
              <a:t>Priorities of the BOCR nodes</a:t>
            </a:r>
          </a:p>
          <a:p>
            <a:pPr marL="990600" lvl="1" indent="-533400" eaLnBrk="1" hangingPunct="1">
              <a:buFontTx/>
              <a:buAutoNum type="arabicPeriod"/>
            </a:pPr>
            <a:r>
              <a:rPr lang="en-US" altLang="en-US" sz="2400" dirty="0"/>
              <a:t>Priorities of the Control Criteria nodes</a:t>
            </a:r>
          </a:p>
          <a:p>
            <a:pPr marL="990600" lvl="1" indent="-533400" eaLnBrk="1" hangingPunct="1">
              <a:buFontTx/>
              <a:buAutoNum type="arabicPeriod"/>
            </a:pPr>
            <a:r>
              <a:rPr lang="en-US" altLang="en-US" sz="2400" dirty="0"/>
              <a:t>Judgments in the pairwise comparison matrices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hangingPunct="1"/>
            <a:r>
              <a:rPr lang="en-US" altLang="en-US" sz="4000" dirty="0"/>
              <a:t>Doing Sensitivity on the National Missile Defense Model</a:t>
            </a:r>
          </a:p>
        </p:txBody>
      </p:sp>
      <p:sp>
        <p:nvSpPr>
          <p:cNvPr id="14339" name="Rectangle 3"/>
          <p:cNvSpPr>
            <a:spLocks noGrp="1" noChangeArrowheads="1"/>
          </p:cNvSpPr>
          <p:nvPr>
            <p:ph idx="1"/>
          </p:nvPr>
        </p:nvSpPr>
        <p:spPr>
          <a:xfrm>
            <a:off x="457200" y="2286000"/>
            <a:ext cx="8229600" cy="3733800"/>
          </a:xfrm>
        </p:spPr>
        <p:txBody>
          <a:bodyPr>
            <a:normAutofit fontScale="92500" lnSpcReduction="10000"/>
          </a:bodyPr>
          <a:lstStyle/>
          <a:p>
            <a:pPr eaLnBrk="1" hangingPunct="1">
              <a:lnSpc>
                <a:spcPct val="90000"/>
              </a:lnSpc>
            </a:pPr>
            <a:r>
              <a:rPr lang="en-US" altLang="en-US" sz="1600" dirty="0"/>
              <a:t>Under the Help&gt;Sample models command you can load the </a:t>
            </a:r>
            <a:r>
              <a:rPr lang="en-US" altLang="en-US" sz="1600" i="1" dirty="0"/>
              <a:t>National Missile Defense </a:t>
            </a:r>
            <a:r>
              <a:rPr lang="en-US" altLang="en-US" sz="1600" dirty="0"/>
              <a:t>model. Select Assess&gt;Ratings from the main menu to get into Ratings where the BOCR nodes are prioritized.</a:t>
            </a:r>
          </a:p>
          <a:p>
            <a:pPr eaLnBrk="1" hangingPunct="1">
              <a:lnSpc>
                <a:spcPct val="90000"/>
              </a:lnSpc>
            </a:pPr>
            <a:r>
              <a:rPr lang="en-US" altLang="en-US" sz="1600" dirty="0"/>
              <a:t>Select the View command and click on Priorities and Totals  command in Ratings.  The priority values for the Benefits, Opportunities, Costs and Risks rows from the Ratings module are automatically applied as the priorities of the merit nodes in the main screen of the model. They become the values for the constants b, o, c and r  in the following formulas. The B,O,C,R terms are vectors from the synthesis at the control criteria level (the Raw values are used). </a:t>
            </a:r>
          </a:p>
          <a:p>
            <a:pPr eaLnBrk="1" hangingPunct="1">
              <a:lnSpc>
                <a:spcPct val="90000"/>
              </a:lnSpc>
              <a:buFontTx/>
              <a:buNone/>
            </a:pPr>
            <a:r>
              <a:rPr lang="en-US" altLang="en-US" sz="2400" dirty="0"/>
              <a:t>The Additive (negative) formula is </a:t>
            </a:r>
            <a:r>
              <a:rPr lang="en-US" altLang="en-US" sz="2400" dirty="0" err="1"/>
              <a:t>bB</a:t>
            </a:r>
            <a:r>
              <a:rPr lang="en-US" altLang="en-US" sz="2400" dirty="0"/>
              <a:t> + </a:t>
            </a:r>
            <a:r>
              <a:rPr lang="en-US" altLang="en-US" sz="2400" dirty="0" err="1"/>
              <a:t>oO</a:t>
            </a:r>
            <a:r>
              <a:rPr lang="en-US" altLang="en-US" sz="2400" dirty="0"/>
              <a:t> – </a:t>
            </a:r>
            <a:r>
              <a:rPr lang="en-US" altLang="en-US" sz="2400" dirty="0" err="1"/>
              <a:t>cC</a:t>
            </a:r>
            <a:r>
              <a:rPr lang="en-US" altLang="en-US" sz="2400" dirty="0"/>
              <a:t> – </a:t>
            </a:r>
            <a:r>
              <a:rPr lang="en-US" altLang="en-US" sz="2400" dirty="0" err="1"/>
              <a:t>rR</a:t>
            </a:r>
            <a:endParaRPr lang="en-US" altLang="en-US" sz="2400" dirty="0"/>
          </a:p>
          <a:p>
            <a:pPr eaLnBrk="1" hangingPunct="1">
              <a:lnSpc>
                <a:spcPct val="90000"/>
              </a:lnSpc>
              <a:buFontTx/>
              <a:buNone/>
            </a:pPr>
            <a:endParaRPr lang="en-US" altLang="en-US" sz="2400" dirty="0"/>
          </a:p>
          <a:p>
            <a:pPr eaLnBrk="1" hangingPunct="1">
              <a:lnSpc>
                <a:spcPct val="90000"/>
              </a:lnSpc>
              <a:buFontTx/>
              <a:buNone/>
            </a:pPr>
            <a:endParaRPr lang="en-US" altLang="en-US" sz="2400" dirty="0"/>
          </a:p>
          <a:p>
            <a:pPr eaLnBrk="1" hangingPunct="1">
              <a:lnSpc>
                <a:spcPct val="90000"/>
              </a:lnSpc>
              <a:buFontTx/>
              <a:buNone/>
            </a:pPr>
            <a:r>
              <a:rPr lang="en-US" altLang="en-US" sz="2400" dirty="0"/>
              <a:t>The Multiplicative formula is (</a:t>
            </a:r>
            <a:r>
              <a:rPr lang="en-US" altLang="en-US" sz="2400" dirty="0" err="1"/>
              <a:t>bB</a:t>
            </a:r>
            <a:r>
              <a:rPr lang="en-US" altLang="en-US" sz="2400" dirty="0"/>
              <a:t> </a:t>
            </a:r>
            <a:r>
              <a:rPr lang="en-US" altLang="en-US" sz="2400" dirty="0">
                <a:ea typeface="Arial" charset="0"/>
                <a:cs typeface="Arial" charset="0"/>
              </a:rPr>
              <a:t>× </a:t>
            </a:r>
            <a:r>
              <a:rPr lang="en-US" altLang="en-US" sz="2400" dirty="0" err="1"/>
              <a:t>oO</a:t>
            </a:r>
            <a:r>
              <a:rPr lang="en-US" altLang="en-US" sz="2400" dirty="0"/>
              <a:t>)/(</a:t>
            </a:r>
            <a:r>
              <a:rPr lang="en-US" altLang="en-US" sz="2400" dirty="0" err="1"/>
              <a:t>cC</a:t>
            </a:r>
            <a:r>
              <a:rPr lang="en-US" altLang="en-US" sz="2400" dirty="0"/>
              <a:t> </a:t>
            </a:r>
            <a:r>
              <a:rPr lang="en-US" altLang="en-US" sz="2400" dirty="0">
                <a:ea typeface="Arial" charset="0"/>
                <a:cs typeface="Arial" charset="0"/>
              </a:rPr>
              <a:t>×</a:t>
            </a:r>
            <a:r>
              <a:rPr lang="en-US" altLang="en-US" sz="2400" dirty="0"/>
              <a:t> </a:t>
            </a:r>
            <a:r>
              <a:rPr lang="en-US" altLang="en-US" sz="2400" dirty="0" err="1"/>
              <a:t>rR</a:t>
            </a:r>
            <a:r>
              <a:rPr lang="en-US" altLang="en-US" sz="2400" dirty="0"/>
              <a:t>)</a:t>
            </a:r>
          </a:p>
        </p:txBody>
      </p:sp>
      <p:sp>
        <p:nvSpPr>
          <p:cNvPr id="14340" name="TextBox 5"/>
          <p:cNvSpPr txBox="1">
            <a:spLocks noChangeArrowheads="1"/>
          </p:cNvSpPr>
          <p:nvPr/>
        </p:nvSpPr>
        <p:spPr bwMode="auto">
          <a:xfrm>
            <a:off x="609599" y="5791200"/>
            <a:ext cx="7086600" cy="584200"/>
          </a:xfrm>
          <a:prstGeom prst="rect">
            <a:avLst/>
          </a:prstGeom>
          <a:ln/>
        </p:spPr>
        <p:style>
          <a:lnRef idx="2">
            <a:schemeClr val="accent1"/>
          </a:lnRef>
          <a:fillRef idx="1">
            <a:schemeClr val="lt1"/>
          </a:fillRef>
          <a:effectRef idx="0">
            <a:schemeClr val="accent1"/>
          </a:effectRef>
          <a:fontRef idx="minor">
            <a:schemeClr val="dk1"/>
          </a:fontRef>
        </p:style>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600" i="1"/>
              <a:t>In order to perform sensitivity on the BOCR nodes the formula must be set to Additive (negative).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152400"/>
            <a:ext cx="8229600" cy="457200"/>
          </a:xfrm>
        </p:spPr>
        <p:txBody>
          <a:bodyPr>
            <a:normAutofit fontScale="90000"/>
          </a:bodyPr>
          <a:lstStyle/>
          <a:p>
            <a:pPr eaLnBrk="1" hangingPunct="1"/>
            <a:r>
              <a:rPr lang="en-US" altLang="en-US" sz="4000"/>
              <a:t>National Missile Defense Model</a:t>
            </a:r>
          </a:p>
        </p:txBody>
      </p:sp>
      <p:sp>
        <p:nvSpPr>
          <p:cNvPr id="15363" name="Rectangle 3"/>
          <p:cNvSpPr>
            <a:spLocks noGrp="1" noChangeArrowheads="1"/>
          </p:cNvSpPr>
          <p:nvPr>
            <p:ph idx="1"/>
          </p:nvPr>
        </p:nvSpPr>
        <p:spPr>
          <a:xfrm>
            <a:off x="533400" y="685800"/>
            <a:ext cx="8229600" cy="1447800"/>
          </a:xfrm>
        </p:spPr>
        <p:txBody>
          <a:bodyPr/>
          <a:lstStyle/>
          <a:p>
            <a:pPr eaLnBrk="1" hangingPunct="1"/>
            <a:r>
              <a:rPr lang="en-US" altLang="en-US" sz="1600"/>
              <a:t>In the </a:t>
            </a:r>
            <a:r>
              <a:rPr lang="en-US" altLang="en-US" sz="1600" i="1"/>
              <a:t>National Missile Defense </a:t>
            </a:r>
            <a:r>
              <a:rPr lang="en-US" altLang="en-US" sz="1600"/>
              <a:t>model Select the Design&gt;Standard Formula command which shows the selected formula is Additive (negative) which can lead to negative numbers presented as red bars as it does in this case ( see figure at right). The best alternative is the top one with the longest blue bar.</a:t>
            </a:r>
          </a:p>
        </p:txBody>
      </p:sp>
      <p:pic>
        <p:nvPicPr>
          <p:cNvPr id="15364"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514600"/>
            <a:ext cx="5383213" cy="410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Box 9"/>
          <p:cNvSpPr txBox="1">
            <a:spLocks noChangeArrowheads="1"/>
          </p:cNvSpPr>
          <p:nvPr/>
        </p:nvSpPr>
        <p:spPr bwMode="auto">
          <a:xfrm>
            <a:off x="990600" y="1828800"/>
            <a:ext cx="723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600" i="1"/>
              <a:t>Note: a description of this model can be seen in the attached file which can be accessed by clicking the paperclip icon.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981200"/>
            <a:ext cx="5791200" cy="197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2"/>
          <p:cNvSpPr>
            <a:spLocks noGrp="1" noChangeArrowheads="1"/>
          </p:cNvSpPr>
          <p:nvPr>
            <p:ph type="title"/>
          </p:nvPr>
        </p:nvSpPr>
        <p:spPr>
          <a:xfrm>
            <a:off x="609600" y="165100"/>
            <a:ext cx="6347714" cy="1320800"/>
          </a:xfrm>
        </p:spPr>
        <p:txBody>
          <a:bodyPr/>
          <a:lstStyle/>
          <a:p>
            <a:pPr eaLnBrk="1" hangingPunct="1"/>
            <a:r>
              <a:rPr lang="en-US" altLang="en-US" sz="4000"/>
              <a:t>National Missile Defense Model</a:t>
            </a:r>
          </a:p>
        </p:txBody>
      </p:sp>
      <p:sp>
        <p:nvSpPr>
          <p:cNvPr id="16388" name="TextBox 4"/>
          <p:cNvSpPr txBox="1">
            <a:spLocks noChangeArrowheads="1"/>
          </p:cNvSpPr>
          <p:nvPr/>
        </p:nvSpPr>
        <p:spPr bwMode="auto">
          <a:xfrm>
            <a:off x="609600" y="1371600"/>
            <a:ext cx="8305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600"/>
              <a:t>Ratings module where b, o, c, r priorities are determined by rating the highest valued alternative in each BOCR subnets for  its impact on the strategic criteria.</a:t>
            </a:r>
          </a:p>
        </p:txBody>
      </p:sp>
      <p:pic>
        <p:nvPicPr>
          <p:cNvPr id="1638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191000"/>
            <a:ext cx="27432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0" name="TextBox 7"/>
          <p:cNvSpPr txBox="1">
            <a:spLocks noChangeArrowheads="1"/>
          </p:cNvSpPr>
          <p:nvPr/>
        </p:nvSpPr>
        <p:spPr bwMode="auto">
          <a:xfrm>
            <a:off x="3886200" y="4267200"/>
            <a:ext cx="4800600" cy="209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600"/>
              <a:t>Deploy NMD is the highest valued alternative under Benefits and its impact is “Very High” on Adversary Countries strategic criterion (interpreted as meaning a strategic objective of the US is to restrain adversary countries), so click on the first cell to have the possible ratings list appear and select Very High.</a:t>
            </a:r>
          </a:p>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a:xfrm>
            <a:off x="457200" y="152400"/>
            <a:ext cx="6705600" cy="868363"/>
          </a:xfrm>
        </p:spPr>
        <p:txBody>
          <a:bodyPr>
            <a:normAutofit fontScale="90000"/>
          </a:bodyPr>
          <a:lstStyle/>
          <a:p>
            <a:pPr eaLnBrk="1" hangingPunct="1"/>
            <a:r>
              <a:rPr lang="en-US" altLang="en-US" sz="4000"/>
              <a:t>National Missile Defense Model</a:t>
            </a:r>
          </a:p>
        </p:txBody>
      </p:sp>
      <p:sp>
        <p:nvSpPr>
          <p:cNvPr id="17410" name="Rectangle 3"/>
          <p:cNvSpPr>
            <a:spLocks noGrp="1" noChangeArrowheads="1"/>
          </p:cNvSpPr>
          <p:nvPr>
            <p:ph idx="1"/>
          </p:nvPr>
        </p:nvSpPr>
        <p:spPr>
          <a:xfrm>
            <a:off x="533400" y="1066800"/>
            <a:ext cx="8229600" cy="4525963"/>
          </a:xfrm>
        </p:spPr>
        <p:txBody>
          <a:bodyPr/>
          <a:lstStyle/>
          <a:p>
            <a:pPr eaLnBrk="1" hangingPunct="1"/>
            <a:r>
              <a:rPr lang="en-US" altLang="en-US" sz="1600"/>
              <a:t>Synthesized results with formula set		Synthesized results with formula set</a:t>
            </a:r>
          </a:p>
          <a:p>
            <a:pPr eaLnBrk="1" hangingPunct="1">
              <a:buFontTx/>
              <a:buNone/>
            </a:pPr>
            <a:r>
              <a:rPr lang="en-US" altLang="en-US" sz="1600"/>
              <a:t>to Additive (negative). This gives the best	to Multiplicative. This gives the best</a:t>
            </a:r>
          </a:p>
          <a:p>
            <a:pPr eaLnBrk="1" hangingPunct="1">
              <a:buFontTx/>
              <a:buNone/>
            </a:pPr>
            <a:r>
              <a:rPr lang="en-US" altLang="en-US" sz="1600"/>
              <a:t>long-term choice                                                       short-term choice.</a:t>
            </a:r>
          </a:p>
          <a:p>
            <a:pPr eaLnBrk="1" hangingPunct="1">
              <a:buFontTx/>
              <a:buNone/>
            </a:pPr>
            <a:endParaRPr lang="en-US" altLang="en-US" sz="1600"/>
          </a:p>
        </p:txBody>
      </p:sp>
      <p:pic>
        <p:nvPicPr>
          <p:cNvPr id="1741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170611"/>
            <a:ext cx="3475038" cy="305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2170611"/>
            <a:ext cx="3733800" cy="302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0"/>
            <a:ext cx="9372600" cy="838200"/>
          </a:xfrm>
        </p:spPr>
        <p:txBody>
          <a:bodyPr/>
          <a:lstStyle/>
          <a:p>
            <a:pPr eaLnBrk="1" hangingPunct="1"/>
            <a:r>
              <a:rPr lang="en-US" altLang="en-US" sz="4000"/>
              <a:t>To perform sensitivity for Risks node</a:t>
            </a:r>
          </a:p>
        </p:txBody>
      </p:sp>
      <p:sp>
        <p:nvSpPr>
          <p:cNvPr id="18435" name="Rectangle 3"/>
          <p:cNvSpPr>
            <a:spLocks noGrp="1" noChangeArrowheads="1"/>
          </p:cNvSpPr>
          <p:nvPr>
            <p:ph idx="1"/>
          </p:nvPr>
        </p:nvSpPr>
        <p:spPr>
          <a:xfrm>
            <a:off x="304800" y="1066800"/>
            <a:ext cx="8229600" cy="4525963"/>
          </a:xfrm>
        </p:spPr>
        <p:txBody>
          <a:bodyPr/>
          <a:lstStyle/>
          <a:p>
            <a:pPr eaLnBrk="1" hangingPunct="1"/>
            <a:r>
              <a:rPr lang="en-US" altLang="en-US" sz="1600"/>
              <a:t>Select Computations&gt;Sensitivity </a:t>
            </a:r>
          </a:p>
          <a:p>
            <a:pPr eaLnBrk="1" hangingPunct="1">
              <a:buFontTx/>
              <a:buNone/>
            </a:pPr>
            <a:r>
              <a:rPr lang="en-US" altLang="en-US" sz="1600"/>
              <a:t>from the main menu in the top level </a:t>
            </a:r>
          </a:p>
          <a:p>
            <a:pPr eaLnBrk="1" hangingPunct="1">
              <a:buFontTx/>
              <a:buNone/>
            </a:pPr>
            <a:r>
              <a:rPr lang="en-US" altLang="en-US" sz="1600"/>
              <a:t>network.  You must change the </a:t>
            </a:r>
          </a:p>
          <a:p>
            <a:pPr eaLnBrk="1" hangingPunct="1">
              <a:buFontTx/>
              <a:buNone/>
            </a:pPr>
            <a:r>
              <a:rPr lang="en-US" altLang="en-US" sz="1600"/>
              <a:t>Independent variable from the alphabet-</a:t>
            </a:r>
          </a:p>
          <a:p>
            <a:pPr eaLnBrk="1" hangingPunct="1">
              <a:buFontTx/>
              <a:buNone/>
            </a:pPr>
            <a:r>
              <a:rPr lang="en-US" altLang="en-US" sz="1600"/>
              <a:t>Ically first node, 1Adversary Countries,  </a:t>
            </a:r>
          </a:p>
          <a:p>
            <a:pPr eaLnBrk="1" hangingPunct="1">
              <a:buFontTx/>
              <a:buNone/>
            </a:pPr>
            <a:r>
              <a:rPr lang="en-US" altLang="en-US" sz="1600"/>
              <a:t>to the one you want: Risks, when the </a:t>
            </a:r>
          </a:p>
          <a:p>
            <a:pPr eaLnBrk="1" hangingPunct="1">
              <a:buFontTx/>
              <a:buNone/>
            </a:pPr>
            <a:r>
              <a:rPr lang="en-US" altLang="en-US" sz="1600"/>
              <a:t>Sensitivity Analysis window opens.  Select </a:t>
            </a:r>
          </a:p>
          <a:p>
            <a:pPr eaLnBrk="1" hangingPunct="1">
              <a:buFontTx/>
              <a:buNone/>
            </a:pPr>
            <a:r>
              <a:rPr lang="en-US" altLang="en-US" sz="1600"/>
              <a:t>Edit&gt;Independent Variable to get to the</a:t>
            </a:r>
          </a:p>
          <a:p>
            <a:pPr eaLnBrk="1" hangingPunct="1">
              <a:buFontTx/>
              <a:buNone/>
            </a:pPr>
            <a:r>
              <a:rPr lang="en-US" altLang="en-US" sz="1600"/>
              <a:t>Sensitivity Input selector dialogue box shown on the next slide.</a:t>
            </a:r>
          </a:p>
          <a:p>
            <a:pPr eaLnBrk="1" hangingPunct="1"/>
            <a:endParaRPr lang="en-US" altLang="en-US" sz="1800"/>
          </a:p>
        </p:txBody>
      </p:sp>
      <p:pic>
        <p:nvPicPr>
          <p:cNvPr id="18436"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914400"/>
            <a:ext cx="40005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z="3600"/>
              <a:t>Sensitivity for Risks (cont’d)</a:t>
            </a:r>
          </a:p>
        </p:txBody>
      </p:sp>
      <p:sp>
        <p:nvSpPr>
          <p:cNvPr id="18436" name="Text Box 4"/>
          <p:cNvSpPr txBox="1">
            <a:spLocks noChangeArrowheads="1"/>
          </p:cNvSpPr>
          <p:nvPr/>
        </p:nvSpPr>
        <p:spPr bwMode="auto">
          <a:xfrm>
            <a:off x="990600" y="1371600"/>
            <a:ext cx="7939088" cy="1323975"/>
          </a:xfrm>
          <a:prstGeom prst="rect">
            <a:avLst/>
          </a:prstGeom>
          <a:noFill/>
          <a:ln w="9525">
            <a:noFill/>
            <a:miter lim="800000"/>
            <a:headEnd/>
            <a:tailEnd/>
          </a:ln>
          <a:effectLst/>
        </p:spPr>
        <p:txBody>
          <a:bodyPr wrap="none">
            <a:spAutoFit/>
          </a:bodyPr>
          <a:lstStyle/>
          <a:p>
            <a:pPr>
              <a:defRPr/>
            </a:pPr>
            <a:r>
              <a:rPr lang="en-US" sz="1600" dirty="0">
                <a:latin typeface="+mj-lt"/>
                <a:ea typeface="+mn-ea"/>
                <a:cs typeface="+mn-cs"/>
              </a:rPr>
              <a:t>The Sensitivity input selector dialogue box appears as shown  in Fig. 1.  </a:t>
            </a:r>
          </a:p>
          <a:p>
            <a:pPr>
              <a:defRPr/>
            </a:pPr>
            <a:r>
              <a:rPr lang="en-US" sz="1600" dirty="0">
                <a:latin typeface="+mj-lt"/>
                <a:ea typeface="+mn-ea"/>
                <a:cs typeface="+mn-cs"/>
              </a:rPr>
              <a:t>Click on the node that is initially shown there and select either the New or Edit </a:t>
            </a:r>
          </a:p>
          <a:p>
            <a:pPr>
              <a:defRPr/>
            </a:pPr>
            <a:r>
              <a:rPr lang="en-US" sz="1600" dirty="0">
                <a:latin typeface="+mj-lt"/>
                <a:ea typeface="+mn-ea"/>
                <a:cs typeface="+mn-cs"/>
              </a:rPr>
              <a:t>command to bring up the Edit Parameter dialogue box shown in Fig. 2, select </a:t>
            </a:r>
          </a:p>
          <a:p>
            <a:pPr>
              <a:defRPr/>
            </a:pPr>
            <a:r>
              <a:rPr lang="en-US" sz="1600" dirty="0">
                <a:latin typeface="+mj-lt"/>
                <a:ea typeface="+mn-ea"/>
                <a:cs typeface="+mn-cs"/>
              </a:rPr>
              <a:t>Parameter Type: Priorities and change the </a:t>
            </a:r>
            <a:r>
              <a:rPr lang="en-US" sz="1600" dirty="0" err="1">
                <a:latin typeface="+mj-lt"/>
                <a:ea typeface="+mn-ea"/>
                <a:cs typeface="+mn-cs"/>
              </a:rPr>
              <a:t>Wrt</a:t>
            </a:r>
            <a:r>
              <a:rPr lang="en-US" sz="1600" dirty="0">
                <a:latin typeface="+mj-lt"/>
                <a:ea typeface="+mn-ea"/>
                <a:cs typeface="+mn-cs"/>
              </a:rPr>
              <a:t> Node (with respect to Node)  to Costs.</a:t>
            </a:r>
          </a:p>
          <a:p>
            <a:pPr>
              <a:defRPr/>
            </a:pPr>
            <a:r>
              <a:rPr lang="en-US" sz="1600" dirty="0">
                <a:latin typeface="+mj-lt"/>
                <a:ea typeface="+mn-ea"/>
                <a:cs typeface="+mn-cs"/>
              </a:rPr>
              <a:t>Click Done, then Click Update to see the updated Cost sensitivity graph.</a:t>
            </a:r>
          </a:p>
        </p:txBody>
      </p:sp>
      <p:sp>
        <p:nvSpPr>
          <p:cNvPr id="19460" name="Text Box 6"/>
          <p:cNvSpPr txBox="1">
            <a:spLocks noChangeArrowheads="1"/>
          </p:cNvSpPr>
          <p:nvPr/>
        </p:nvSpPr>
        <p:spPr bwMode="auto">
          <a:xfrm>
            <a:off x="685800" y="6096000"/>
            <a:ext cx="914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1800" b="1"/>
              <a:t>Fig. 1</a:t>
            </a:r>
          </a:p>
        </p:txBody>
      </p:sp>
      <p:sp>
        <p:nvSpPr>
          <p:cNvPr id="19461" name="Text Box 7"/>
          <p:cNvSpPr txBox="1">
            <a:spLocks noChangeArrowheads="1"/>
          </p:cNvSpPr>
          <p:nvPr/>
        </p:nvSpPr>
        <p:spPr bwMode="auto">
          <a:xfrm>
            <a:off x="5257800" y="6096000"/>
            <a:ext cx="914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1800" b="1"/>
              <a:t>Fig. 2</a:t>
            </a:r>
          </a:p>
        </p:txBody>
      </p:sp>
      <p:pic>
        <p:nvPicPr>
          <p:cNvPr id="19462"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971800"/>
            <a:ext cx="3581400" cy="306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3048000"/>
            <a:ext cx="2819400" cy="302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76200"/>
            <a:ext cx="8229600" cy="762000"/>
          </a:xfrm>
        </p:spPr>
        <p:txBody>
          <a:bodyPr/>
          <a:lstStyle/>
          <a:p>
            <a:pPr eaLnBrk="1" hangingPunct="1"/>
            <a:r>
              <a:rPr lang="en-US" altLang="en-US" sz="4000"/>
              <a:t>Sensitivity for Risks (cont’d)</a:t>
            </a:r>
          </a:p>
        </p:txBody>
      </p:sp>
      <p:sp>
        <p:nvSpPr>
          <p:cNvPr id="20483" name="Rectangle 3"/>
          <p:cNvSpPr>
            <a:spLocks noGrp="1" noChangeArrowheads="1"/>
          </p:cNvSpPr>
          <p:nvPr>
            <p:ph idx="1"/>
          </p:nvPr>
        </p:nvSpPr>
        <p:spPr>
          <a:xfrm>
            <a:off x="228600" y="914400"/>
            <a:ext cx="3581400" cy="5791200"/>
          </a:xfrm>
        </p:spPr>
        <p:txBody>
          <a:bodyPr/>
          <a:lstStyle/>
          <a:p>
            <a:pPr eaLnBrk="1" hangingPunct="1">
              <a:lnSpc>
                <a:spcPct val="90000"/>
              </a:lnSpc>
            </a:pPr>
            <a:r>
              <a:rPr lang="en-US" altLang="en-US" sz="1600"/>
              <a:t>The priorities of the alternatives are read from the projection on the y-axis of the point at which the alternative line intersects the vertical dotted line. The priority for Risks ranges from 0 to 1.0 on the x-axis. Move the dotted line by clicking on it and dragging.  The vertical line is always shown initially at .5 on the x-axis, or at 50% priority.  </a:t>
            </a:r>
          </a:p>
          <a:p>
            <a:pPr eaLnBrk="1" hangingPunct="1">
              <a:lnSpc>
                <a:spcPct val="90000"/>
              </a:lnSpc>
            </a:pPr>
            <a:endParaRPr lang="en-US" altLang="en-US" sz="1600"/>
          </a:p>
          <a:p>
            <a:pPr eaLnBrk="1" hangingPunct="1">
              <a:lnSpc>
                <a:spcPct val="90000"/>
              </a:lnSpc>
            </a:pPr>
            <a:r>
              <a:rPr lang="en-US" altLang="en-US" sz="1600"/>
              <a:t>The best option is Deploy NMD for Risks between about .19 and .04.  Between 0.4 and 0.55 R&amp;D is best.</a:t>
            </a:r>
          </a:p>
          <a:p>
            <a:pPr eaLnBrk="1" hangingPunct="1">
              <a:lnSpc>
                <a:spcPct val="90000"/>
              </a:lnSpc>
            </a:pPr>
            <a:endParaRPr lang="en-US" altLang="en-US" sz="1600"/>
          </a:p>
          <a:p>
            <a:pPr eaLnBrk="1" hangingPunct="1">
              <a:lnSpc>
                <a:spcPct val="90000"/>
              </a:lnSpc>
            </a:pPr>
            <a:r>
              <a:rPr lang="en-US" altLang="en-US" sz="1600"/>
              <a:t>After Risks has a priority of more than about 0.55 the Terminate option is best.</a:t>
            </a:r>
          </a:p>
        </p:txBody>
      </p:sp>
      <p:pic>
        <p:nvPicPr>
          <p:cNvPr id="20484"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1066800"/>
            <a:ext cx="4000500" cy="555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dirty="0"/>
              <a:t>Contents</a:t>
            </a:r>
            <a:br>
              <a:rPr lang="en-US" altLang="en-US" dirty="0"/>
            </a:br>
            <a:endParaRPr lang="en-US" altLang="en-US" sz="2400" dirty="0"/>
          </a:p>
        </p:txBody>
      </p:sp>
      <p:sp>
        <p:nvSpPr>
          <p:cNvPr id="3075" name="Rectangle 3"/>
          <p:cNvSpPr>
            <a:spLocks noGrp="1" noChangeArrowheads="1"/>
          </p:cNvSpPr>
          <p:nvPr>
            <p:ph idx="1"/>
          </p:nvPr>
        </p:nvSpPr>
        <p:spPr/>
        <p:txBody>
          <a:bodyPr/>
          <a:lstStyle/>
          <a:p>
            <a:pPr eaLnBrk="1" hangingPunct="1"/>
            <a:r>
              <a:rPr lang="en-US" altLang="en-US">
                <a:hlinkClick r:id="rId3" action="ppaction://hlinksldjump"/>
              </a:rPr>
              <a:t>Graphical Sensitivity in hierarchies</a:t>
            </a:r>
            <a:endParaRPr lang="en-US" altLang="en-US"/>
          </a:p>
          <a:p>
            <a:pPr eaLnBrk="1" hangingPunct="1"/>
            <a:r>
              <a:rPr lang="en-US" altLang="en-US">
                <a:hlinkClick r:id="rId4" action="ppaction://hlinksldjump"/>
              </a:rPr>
              <a:t>Dynamic Sensitivity in hierarchies</a:t>
            </a:r>
            <a:endParaRPr lang="en-US" altLang="en-US"/>
          </a:p>
          <a:p>
            <a:pPr eaLnBrk="1" hangingPunct="1"/>
            <a:r>
              <a:rPr lang="en-US" altLang="en-US">
                <a:hlinkClick r:id="rId5" action="ppaction://hlinksldjump"/>
              </a:rPr>
              <a:t>Sensitivity in BOCR complex models</a:t>
            </a:r>
            <a:endParaRPr lang="en-US" altLang="en-US"/>
          </a:p>
          <a:p>
            <a:pPr lvl="1" eaLnBrk="1" hangingPunct="1"/>
            <a:r>
              <a:rPr lang="en-US" altLang="en-US"/>
              <a:t>Sensitivity with respect to the BOCR prioritie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p:txBody>
          <a:bodyPr/>
          <a:lstStyle/>
          <a:p>
            <a:pPr eaLnBrk="1" hangingPunct="1"/>
            <a:r>
              <a:rPr lang="en-US" altLang="en-US" sz="3600"/>
              <a:t>Sensitivity in BOCR models</a:t>
            </a:r>
          </a:p>
        </p:txBody>
      </p:sp>
      <p:sp>
        <p:nvSpPr>
          <p:cNvPr id="21506" name="Rectangle 3"/>
          <p:cNvSpPr>
            <a:spLocks noGrp="1" noChangeArrowheads="1"/>
          </p:cNvSpPr>
          <p:nvPr>
            <p:ph idx="1"/>
          </p:nvPr>
        </p:nvSpPr>
        <p:spPr/>
        <p:txBody>
          <a:bodyPr/>
          <a:lstStyle/>
          <a:p>
            <a:pPr eaLnBrk="1" hangingPunct="1"/>
            <a:r>
              <a:rPr lang="en-US" altLang="en-US"/>
              <a:t>The same process can be repeated for Benefits, Opportunities and Costs.</a:t>
            </a:r>
          </a:p>
          <a:p>
            <a:pPr eaLnBrk="1" hangingPunct="1"/>
            <a:r>
              <a:rPr lang="en-US" altLang="en-US"/>
              <a:t>Select Edit&gt;Save to save the data points that produced the graph to a .txt file.  Open it in Excel.  Keep clicking Next in the text import Wizard to get the values shown on next slide.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sz="4000"/>
              <a:t>Sensitivity Data for Risks</a:t>
            </a:r>
          </a:p>
        </p:txBody>
      </p:sp>
      <p:sp>
        <p:nvSpPr>
          <p:cNvPr id="22531" name="Text Box 84"/>
          <p:cNvSpPr txBox="1">
            <a:spLocks noChangeArrowheads="1"/>
          </p:cNvSpPr>
          <p:nvPr/>
        </p:nvSpPr>
        <p:spPr bwMode="auto">
          <a:xfrm>
            <a:off x="762000" y="1371600"/>
            <a:ext cx="7315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1600"/>
              <a:t>Table of values used to construct graph on previous page. Selecting more steps than 6 in the edit parameter dialogue box will give more data points.</a:t>
            </a:r>
          </a:p>
        </p:txBody>
      </p:sp>
      <p:graphicFrame>
        <p:nvGraphicFramePr>
          <p:cNvPr id="47" name="Table 46"/>
          <p:cNvGraphicFramePr>
            <a:graphicFrameLocks noGrp="1"/>
          </p:cNvGraphicFramePr>
          <p:nvPr/>
        </p:nvGraphicFramePr>
        <p:xfrm>
          <a:off x="762000" y="2209800"/>
          <a:ext cx="6858000" cy="3429000"/>
        </p:xfrm>
        <a:graphic>
          <a:graphicData uri="http://schemas.openxmlformats.org/drawingml/2006/table">
            <a:tbl>
              <a:tblPr/>
              <a:tblGrid>
                <a:gridCol w="1036079"/>
                <a:gridCol w="1783020"/>
                <a:gridCol w="831273"/>
                <a:gridCol w="1111375"/>
                <a:gridCol w="1036079"/>
                <a:gridCol w="1060174"/>
              </a:tblGrid>
              <a:tr h="489857">
                <a:tc>
                  <a:txBody>
                    <a:bodyPr/>
                    <a:lstStyle/>
                    <a:p>
                      <a:pPr algn="ctr" fontAlgn="b"/>
                      <a:r>
                        <a:rPr lang="en-US" sz="1400" b="0" i="0" u="none" strike="noStrike" dirty="0">
                          <a:solidFill>
                            <a:srgbClr val="000000"/>
                          </a:solidFill>
                          <a:latin typeface="Calibri"/>
                        </a:rPr>
                        <a:t>Input Value</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Priority: 1Adversary Countries</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Deploy NMD</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Global Defense</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R &amp; D</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Termination</a:t>
                      </a:r>
                    </a:p>
                  </a:txBody>
                  <a:tcPr marL="8035" marR="8035" marT="8035" marB="0" anchor="b">
                    <a:lnL>
                      <a:noFill/>
                    </a:lnL>
                    <a:lnR>
                      <a:noFill/>
                    </a:lnR>
                    <a:lnT>
                      <a:noFill/>
                    </a:lnT>
                    <a:lnB>
                      <a:noFill/>
                    </a:lnB>
                  </a:tcPr>
                </a:tc>
              </a:tr>
              <a:tr h="489857">
                <a:tc>
                  <a:txBody>
                    <a:bodyPr/>
                    <a:lstStyle/>
                    <a:p>
                      <a:pPr algn="ctr" fontAlgn="b"/>
                      <a:r>
                        <a:rPr lang="en-US" sz="1400" b="0" i="0" u="none" strike="noStrike" dirty="0">
                          <a:solidFill>
                            <a:srgbClr val="000000"/>
                          </a:solidFill>
                          <a:latin typeface="Calibri"/>
                        </a:rPr>
                        <a:t>0</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1.00E-04</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2.01E-01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1.07E-01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-1.93E-01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-5.00E-01</a:t>
                      </a:r>
                    </a:p>
                  </a:txBody>
                  <a:tcPr marL="8035" marR="8035" marT="8035" marB="0" anchor="b">
                    <a:lnL>
                      <a:noFill/>
                    </a:lnL>
                    <a:lnR>
                      <a:noFill/>
                    </a:lnR>
                    <a:lnT>
                      <a:noFill/>
                    </a:lnT>
                    <a:lnB>
                      <a:noFill/>
                    </a:lnB>
                  </a:tcPr>
                </a:tc>
              </a:tr>
              <a:tr h="489857">
                <a:tc>
                  <a:txBody>
                    <a:bodyPr/>
                    <a:lstStyle/>
                    <a:p>
                      <a:pPr algn="ctr" fontAlgn="b"/>
                      <a:r>
                        <a:rPr lang="en-US" sz="1400" b="0" i="0" u="none" strike="noStrike" dirty="0">
                          <a:solidFill>
                            <a:srgbClr val="000000"/>
                          </a:solidFill>
                          <a:latin typeface="Calibri"/>
                        </a:rPr>
                        <a:t>0.2</a:t>
                      </a:r>
                    </a:p>
                  </a:txBody>
                  <a:tcPr marL="8035" marR="8035" marT="803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2.00E-01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2.01E-01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1.07E-01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-1.93E-01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-5.00E-01</a:t>
                      </a:r>
                    </a:p>
                  </a:txBody>
                  <a:tcPr marL="8035" marR="8035" marT="8035" marB="0" anchor="b">
                    <a:lnL>
                      <a:noFill/>
                    </a:lnL>
                    <a:lnR>
                      <a:noFill/>
                    </a:lnR>
                    <a:lnT>
                      <a:noFill/>
                    </a:lnT>
                    <a:lnB>
                      <a:noFill/>
                    </a:lnB>
                  </a:tcPr>
                </a:tc>
              </a:tr>
              <a:tr h="489857">
                <a:tc>
                  <a:txBody>
                    <a:bodyPr/>
                    <a:lstStyle/>
                    <a:p>
                      <a:pPr algn="ctr" fontAlgn="b"/>
                      <a:r>
                        <a:rPr lang="en-US" sz="1400" b="0" i="0" u="none" strike="noStrike">
                          <a:solidFill>
                            <a:srgbClr val="000000"/>
                          </a:solidFill>
                          <a:latin typeface="Calibri"/>
                        </a:rPr>
                        <a:t>0.4</a:t>
                      </a:r>
                    </a:p>
                  </a:txBody>
                  <a:tcPr marL="8035" marR="8035" marT="803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4.00E-01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2.01E-01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1.07E-01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-1.93E-01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-5.00E-01</a:t>
                      </a:r>
                    </a:p>
                  </a:txBody>
                  <a:tcPr marL="8035" marR="8035" marT="8035" marB="0" anchor="b">
                    <a:lnL>
                      <a:noFill/>
                    </a:lnL>
                    <a:lnR>
                      <a:noFill/>
                    </a:lnR>
                    <a:lnT>
                      <a:noFill/>
                    </a:lnT>
                    <a:lnB>
                      <a:noFill/>
                    </a:lnB>
                  </a:tcPr>
                </a:tc>
              </a:tr>
              <a:tr h="489857">
                <a:tc>
                  <a:txBody>
                    <a:bodyPr/>
                    <a:lstStyle/>
                    <a:p>
                      <a:pPr algn="ctr" fontAlgn="b"/>
                      <a:r>
                        <a:rPr lang="en-US" sz="1400" b="0" i="0" u="none" strike="noStrike">
                          <a:solidFill>
                            <a:srgbClr val="000000"/>
                          </a:solidFill>
                          <a:latin typeface="Calibri"/>
                        </a:rPr>
                        <a:t>0.6</a:t>
                      </a:r>
                    </a:p>
                  </a:txBody>
                  <a:tcPr marL="8035" marR="8035" marT="803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6.00E-01</a:t>
                      </a:r>
                    </a:p>
                  </a:txBody>
                  <a:tcPr marL="8035" marR="8035" marT="803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2.01E-01</a:t>
                      </a:r>
                    </a:p>
                  </a:txBody>
                  <a:tcPr marL="8035" marR="8035" marT="803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1.07E-01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-1.93E-01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-5.00E-01</a:t>
                      </a:r>
                    </a:p>
                  </a:txBody>
                  <a:tcPr marL="8035" marR="8035" marT="8035" marB="0" anchor="b">
                    <a:lnL>
                      <a:noFill/>
                    </a:lnL>
                    <a:lnR>
                      <a:noFill/>
                    </a:lnR>
                    <a:lnT>
                      <a:noFill/>
                    </a:lnT>
                    <a:lnB>
                      <a:noFill/>
                    </a:lnB>
                  </a:tcPr>
                </a:tc>
              </a:tr>
              <a:tr h="489857">
                <a:tc>
                  <a:txBody>
                    <a:bodyPr/>
                    <a:lstStyle/>
                    <a:p>
                      <a:pPr algn="ctr" fontAlgn="b"/>
                      <a:r>
                        <a:rPr lang="en-US" sz="1400" b="0" i="0" u="none" strike="noStrike">
                          <a:solidFill>
                            <a:srgbClr val="000000"/>
                          </a:solidFill>
                          <a:latin typeface="Calibri"/>
                        </a:rPr>
                        <a:t>0.8</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8.00E-01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2.01E-01</a:t>
                      </a:r>
                    </a:p>
                  </a:txBody>
                  <a:tcPr marL="8035" marR="8035" marT="803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1.07E-01</a:t>
                      </a:r>
                    </a:p>
                  </a:txBody>
                  <a:tcPr marL="8035" marR="8035" marT="803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-1.93E-01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-5.00E-01</a:t>
                      </a:r>
                    </a:p>
                  </a:txBody>
                  <a:tcPr marL="8035" marR="8035" marT="8035" marB="0" anchor="b">
                    <a:lnL>
                      <a:noFill/>
                    </a:lnL>
                    <a:lnR>
                      <a:noFill/>
                    </a:lnR>
                    <a:lnT>
                      <a:noFill/>
                    </a:lnT>
                    <a:lnB>
                      <a:noFill/>
                    </a:lnB>
                  </a:tcPr>
                </a:tc>
              </a:tr>
              <a:tr h="489857">
                <a:tc>
                  <a:txBody>
                    <a:bodyPr/>
                    <a:lstStyle/>
                    <a:p>
                      <a:pPr algn="ctr" fontAlgn="b"/>
                      <a:r>
                        <a:rPr lang="en-US" sz="1400" b="0" i="0" u="none" strike="noStrike">
                          <a:solidFill>
                            <a:srgbClr val="000000"/>
                          </a:solidFill>
                          <a:latin typeface="Calibri"/>
                        </a:rPr>
                        <a:t>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1.00E+00</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2.01E-01</a:t>
                      </a:r>
                    </a:p>
                  </a:txBody>
                  <a:tcPr marL="8035" marR="8035" marT="8035" marB="0" anchor="b">
                    <a:lnL>
                      <a:noFill/>
                    </a:lnL>
                    <a:lnR>
                      <a:noFill/>
                    </a:lnR>
                    <a:lnT>
                      <a:noFill/>
                    </a:lnT>
                    <a:lnB>
                      <a:noFill/>
                    </a:lnB>
                  </a:tcPr>
                </a:tc>
                <a:tc>
                  <a:txBody>
                    <a:bodyPr/>
                    <a:lstStyle/>
                    <a:p>
                      <a:pPr algn="ctr" fontAlgn="b"/>
                      <a:r>
                        <a:rPr lang="en-US" sz="1400" b="0" i="0" u="none" strike="noStrike">
                          <a:solidFill>
                            <a:srgbClr val="000000"/>
                          </a:solidFill>
                          <a:latin typeface="Calibri"/>
                        </a:rPr>
                        <a:t>1.07E-01</a:t>
                      </a:r>
                    </a:p>
                  </a:txBody>
                  <a:tcPr marL="8035" marR="8035" marT="803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-1.93E-01</a:t>
                      </a:r>
                    </a:p>
                  </a:txBody>
                  <a:tcPr marL="8035" marR="8035" marT="8035" marB="0" anchor="b">
                    <a:lnL>
                      <a:noFill/>
                    </a:lnL>
                    <a:lnR>
                      <a:noFill/>
                    </a:lnR>
                    <a:lnT>
                      <a:noFill/>
                    </a:lnT>
                    <a:lnB>
                      <a:noFill/>
                    </a:lnB>
                  </a:tcPr>
                </a:tc>
                <a:tc>
                  <a:txBody>
                    <a:bodyPr/>
                    <a:lstStyle/>
                    <a:p>
                      <a:pPr algn="ctr" fontAlgn="b"/>
                      <a:r>
                        <a:rPr lang="en-US" sz="1400" b="0" i="0" u="none" strike="noStrike" dirty="0">
                          <a:solidFill>
                            <a:srgbClr val="000000"/>
                          </a:solidFill>
                          <a:latin typeface="Calibri"/>
                        </a:rPr>
                        <a:t>-5.00E-01</a:t>
                      </a:r>
                    </a:p>
                  </a:txBody>
                  <a:tcPr marL="8035" marR="8035" marT="8035" marB="0" anchor="b">
                    <a:lnL>
                      <a:noFill/>
                    </a:lnL>
                    <a:lnR>
                      <a:noFill/>
                    </a:lnR>
                    <a:lnT>
                      <a:noFill/>
                    </a:lnT>
                    <a:lnB>
                      <a:noFill/>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sz="4000" dirty="0"/>
              <a:t>Graphical Sensitivity in Hierarchies</a:t>
            </a:r>
          </a:p>
        </p:txBody>
      </p:sp>
      <p:sp>
        <p:nvSpPr>
          <p:cNvPr id="4099" name="Rectangle 3"/>
          <p:cNvSpPr>
            <a:spLocks noGrp="1" noChangeArrowheads="1"/>
          </p:cNvSpPr>
          <p:nvPr>
            <p:ph idx="1"/>
          </p:nvPr>
        </p:nvSpPr>
        <p:spPr>
          <a:xfrm>
            <a:off x="457200" y="2057400"/>
            <a:ext cx="6934200" cy="3733800"/>
          </a:xfrm>
        </p:spPr>
        <p:txBody>
          <a:bodyPr>
            <a:normAutofit fontScale="92500" lnSpcReduction="10000"/>
          </a:bodyPr>
          <a:lstStyle/>
          <a:p>
            <a:pPr eaLnBrk="1" hangingPunct="1"/>
            <a:r>
              <a:rPr lang="en-US" altLang="en-US" sz="2800"/>
              <a:t>To do graphical sensitivity in a hierarchy pick an independent variable, usually the goal, then pick one of the criteria in the level below to vary its priority and see the results for the alternatives are affected. </a:t>
            </a:r>
          </a:p>
          <a:p>
            <a:pPr eaLnBrk="1" hangingPunct="1"/>
            <a:r>
              <a:rPr lang="en-US" altLang="en-US" sz="2800" dirty="0"/>
              <a:t>Here we demonstrate graphical sensitivity with respect to the </a:t>
            </a:r>
            <a:r>
              <a:rPr lang="en-US" altLang="en-US" sz="2800" i="1" dirty="0"/>
              <a:t>Miles per Gallon</a:t>
            </a:r>
            <a:r>
              <a:rPr lang="en-US" altLang="en-US" sz="2800" dirty="0"/>
              <a:t> criterion for the </a:t>
            </a:r>
            <a:r>
              <a:rPr lang="en-US" altLang="en-US" sz="2800" i="1" dirty="0"/>
              <a:t>car hierarchy</a:t>
            </a:r>
            <a:r>
              <a:rPr lang="en-US" altLang="en-US" sz="2800" dirty="0"/>
              <a:t> sample model from </a:t>
            </a:r>
            <a:r>
              <a:rPr lang="en-US" altLang="en-US" sz="2800" dirty="0" err="1"/>
              <a:t>SuperDecisions</a:t>
            </a:r>
            <a:r>
              <a:rPr lang="en-US" altLang="en-US" sz="2800" dirty="0"/>
              <a:t>.  (</a:t>
            </a:r>
            <a:r>
              <a:rPr lang="en-US" altLang="en-US" sz="2000" i="1" dirty="0"/>
              <a:t>Sample models are under the Help command)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a:t>The Car Hierarchy model</a:t>
            </a:r>
          </a:p>
        </p:txBody>
      </p:sp>
      <p:pic>
        <p:nvPicPr>
          <p:cNvPr id="5123"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a:xfrm>
            <a:off x="1882762" y="2160588"/>
            <a:ext cx="3802089" cy="3881437"/>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3400" y="34247"/>
            <a:ext cx="6347713" cy="1320800"/>
          </a:xfrm>
        </p:spPr>
        <p:txBody>
          <a:bodyPr/>
          <a:lstStyle/>
          <a:p>
            <a:pPr eaLnBrk="1" hangingPunct="1"/>
            <a:r>
              <a:rPr lang="en-US" altLang="en-US" sz="4000"/>
              <a:t>Car Hierarchy; Graphical Sensitivity</a:t>
            </a:r>
          </a:p>
        </p:txBody>
      </p:sp>
      <p:sp>
        <p:nvSpPr>
          <p:cNvPr id="6147" name="Rectangle 3"/>
          <p:cNvSpPr>
            <a:spLocks noGrp="1" noChangeArrowheads="1"/>
          </p:cNvSpPr>
          <p:nvPr>
            <p:ph idx="1"/>
          </p:nvPr>
        </p:nvSpPr>
        <p:spPr>
          <a:xfrm>
            <a:off x="381000" y="1355046"/>
            <a:ext cx="6705600" cy="1083353"/>
          </a:xfrm>
        </p:spPr>
        <p:txBody>
          <a:bodyPr>
            <a:normAutofit fontScale="77500" lnSpcReduction="20000"/>
          </a:bodyPr>
          <a:lstStyle/>
          <a:p>
            <a:pPr marL="609600" indent="-609600" eaLnBrk="1" hangingPunct="1">
              <a:buFontTx/>
              <a:buAutoNum type="arabicPeriod"/>
            </a:pPr>
            <a:r>
              <a:rPr lang="en-US" altLang="en-US" sz="1800" dirty="0"/>
              <a:t>Select Computations&gt;Sensitivity to get into graphical sensitivity analysis mode. Below is the starting screen. </a:t>
            </a:r>
            <a:endParaRPr lang="en-US" altLang="en-US" sz="1800" dirty="0" smtClean="0"/>
          </a:p>
          <a:p>
            <a:pPr marL="609600" indent="-609600" eaLnBrk="1" hangingPunct="1">
              <a:buFontTx/>
              <a:buAutoNum type="arabicPeriod"/>
            </a:pPr>
            <a:r>
              <a:rPr lang="en-US" altLang="en-US" sz="1800" dirty="0" smtClean="0"/>
              <a:t>To </a:t>
            </a:r>
            <a:r>
              <a:rPr lang="en-US" altLang="en-US" sz="1800" dirty="0"/>
              <a:t>select the independent variable, the goal node in this simple three level hierarchy, select Edit &gt; Independent Variable to get into the Sensitivity Input Selector box. </a:t>
            </a:r>
            <a:endParaRPr lang="en-US" altLang="en-US" dirty="0"/>
          </a:p>
        </p:txBody>
      </p:sp>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2590800"/>
            <a:ext cx="3200400" cy="398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0"/>
            <a:ext cx="6629400" cy="1143000"/>
          </a:xfrm>
        </p:spPr>
        <p:txBody>
          <a:bodyPr/>
          <a:lstStyle/>
          <a:p>
            <a:pPr eaLnBrk="1" hangingPunct="1"/>
            <a:r>
              <a:rPr lang="en-US" altLang="en-US" sz="3200"/>
              <a:t>Car Hierarchy; Graphical Sensitivity(cont’d) </a:t>
            </a:r>
          </a:p>
        </p:txBody>
      </p:sp>
      <p:sp>
        <p:nvSpPr>
          <p:cNvPr id="7171" name="Rectangle 3"/>
          <p:cNvSpPr>
            <a:spLocks noGrp="1" noChangeArrowheads="1"/>
          </p:cNvSpPr>
          <p:nvPr>
            <p:ph idx="1"/>
          </p:nvPr>
        </p:nvSpPr>
        <p:spPr>
          <a:xfrm>
            <a:off x="457200" y="990600"/>
            <a:ext cx="6781800" cy="1752600"/>
          </a:xfrm>
        </p:spPr>
        <p:txBody>
          <a:bodyPr>
            <a:normAutofit fontScale="85000" lnSpcReduction="10000"/>
          </a:bodyPr>
          <a:lstStyle/>
          <a:p>
            <a:pPr marL="609600" indent="-609600" eaLnBrk="1" hangingPunct="1">
              <a:buFontTx/>
              <a:buAutoNum type="arabicPeriod" startAt="2"/>
            </a:pPr>
            <a:r>
              <a:rPr lang="en-US" altLang="en-US" sz="1800" dirty="0"/>
              <a:t>The node</a:t>
            </a:r>
            <a:r>
              <a:rPr lang="en-US" altLang="en-US" sz="1800" i="1" dirty="0"/>
              <a:t>1Price</a:t>
            </a:r>
            <a:r>
              <a:rPr lang="en-US" altLang="en-US" sz="1800" dirty="0"/>
              <a:t>, appears in the Input Selector dialogue box (because it is alphabetically the first node in the entire model).  </a:t>
            </a:r>
          </a:p>
          <a:p>
            <a:pPr marL="1009650" lvl="1" indent="-609600" eaLnBrk="1" hangingPunct="1"/>
            <a:r>
              <a:rPr lang="en-US" altLang="en-US" sz="1400" dirty="0"/>
              <a:t>Step 1. Select </a:t>
            </a:r>
            <a:r>
              <a:rPr lang="en-US" altLang="en-US" sz="1400" i="1" dirty="0"/>
              <a:t>Priority: 1Price </a:t>
            </a:r>
            <a:r>
              <a:rPr lang="en-US" altLang="en-US" sz="1400" dirty="0"/>
              <a:t>and click “Edit” to get to the Edit Parameters box, or click “New”</a:t>
            </a:r>
          </a:p>
          <a:p>
            <a:pPr marL="1009650" lvl="1" indent="-609600" eaLnBrk="1" hangingPunct="1"/>
            <a:r>
              <a:rPr lang="en-US" altLang="en-US" sz="1400" dirty="0"/>
              <a:t>Step 2. Select the Parameters: </a:t>
            </a:r>
            <a:r>
              <a:rPr lang="en-US" altLang="en-US" sz="1400" i="1" dirty="0" err="1"/>
              <a:t>SuperMatrix</a:t>
            </a:r>
            <a:r>
              <a:rPr lang="en-US" altLang="en-US" sz="1400" dirty="0"/>
              <a:t>, </a:t>
            </a:r>
            <a:r>
              <a:rPr lang="en-US" altLang="en-US" sz="1400" i="1" dirty="0"/>
              <a:t>Goal</a:t>
            </a:r>
            <a:r>
              <a:rPr lang="en-US" altLang="en-US" sz="1400" dirty="0"/>
              <a:t> and </a:t>
            </a:r>
            <a:r>
              <a:rPr lang="en-US" altLang="en-US" sz="1400" i="1" dirty="0"/>
              <a:t>2Miles per Gallon </a:t>
            </a:r>
            <a:r>
              <a:rPr lang="en-US" altLang="en-US" sz="1400" dirty="0"/>
              <a:t>and click the “Done”</a:t>
            </a:r>
            <a:r>
              <a:rPr lang="en-US" altLang="en-US" sz="1400" i="1" dirty="0"/>
              <a:t> </a:t>
            </a:r>
            <a:r>
              <a:rPr lang="en-US" altLang="en-US" sz="1400" dirty="0"/>
              <a:t>button </a:t>
            </a:r>
            <a:endParaRPr lang="en-US" altLang="en-US" sz="1400" i="1" dirty="0"/>
          </a:p>
          <a:p>
            <a:pPr marL="1009650" lvl="1" indent="-609600" eaLnBrk="1" hangingPunct="1"/>
            <a:r>
              <a:rPr lang="en-US" altLang="en-US" sz="1400" dirty="0"/>
              <a:t>Step 3: Click the “Update” button, then click the “Done” button</a:t>
            </a:r>
          </a:p>
        </p:txBody>
      </p:sp>
      <p:pic>
        <p:nvPicPr>
          <p:cNvPr id="717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581400"/>
            <a:ext cx="2438400" cy="208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extBox 12"/>
          <p:cNvSpPr txBox="1">
            <a:spLocks noChangeArrowheads="1"/>
          </p:cNvSpPr>
          <p:nvPr/>
        </p:nvSpPr>
        <p:spPr bwMode="auto">
          <a:xfrm>
            <a:off x="685800" y="31242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t>Step 1</a:t>
            </a:r>
          </a:p>
        </p:txBody>
      </p:sp>
      <p:sp>
        <p:nvSpPr>
          <p:cNvPr id="7174" name="TextBox 13"/>
          <p:cNvSpPr txBox="1">
            <a:spLocks noChangeArrowheads="1"/>
          </p:cNvSpPr>
          <p:nvPr/>
        </p:nvSpPr>
        <p:spPr bwMode="auto">
          <a:xfrm>
            <a:off x="3733800" y="30480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t>Step 2</a:t>
            </a:r>
          </a:p>
        </p:txBody>
      </p:sp>
      <p:sp>
        <p:nvSpPr>
          <p:cNvPr id="7175" name="TextBox 14"/>
          <p:cNvSpPr txBox="1">
            <a:spLocks noChangeArrowheads="1"/>
          </p:cNvSpPr>
          <p:nvPr/>
        </p:nvSpPr>
        <p:spPr bwMode="auto">
          <a:xfrm>
            <a:off x="6705600" y="2971800"/>
            <a:ext cx="129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a:t>Step 3</a:t>
            </a:r>
          </a:p>
        </p:txBody>
      </p:sp>
      <p:pic>
        <p:nvPicPr>
          <p:cNvPr id="7176"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505200"/>
            <a:ext cx="2855913"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3505200"/>
            <a:ext cx="2743200" cy="234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81000" y="0"/>
            <a:ext cx="6629400" cy="1143000"/>
          </a:xfrm>
        </p:spPr>
        <p:txBody>
          <a:bodyPr/>
          <a:lstStyle/>
          <a:p>
            <a:pPr eaLnBrk="1" hangingPunct="1"/>
            <a:r>
              <a:rPr lang="en-US" altLang="en-US" sz="3200"/>
              <a:t>Car Hierarchy; Graphical Sensitivity(cont’d) </a:t>
            </a:r>
          </a:p>
        </p:txBody>
      </p:sp>
      <p:sp>
        <p:nvSpPr>
          <p:cNvPr id="8195" name="Rectangle 3"/>
          <p:cNvSpPr>
            <a:spLocks noGrp="1" noChangeArrowheads="1"/>
          </p:cNvSpPr>
          <p:nvPr>
            <p:ph idx="1"/>
          </p:nvPr>
        </p:nvSpPr>
        <p:spPr>
          <a:xfrm>
            <a:off x="0" y="1143000"/>
            <a:ext cx="5791200" cy="3124200"/>
          </a:xfrm>
        </p:spPr>
        <p:txBody>
          <a:bodyPr>
            <a:normAutofit lnSpcReduction="10000"/>
          </a:bodyPr>
          <a:lstStyle/>
          <a:p>
            <a:pPr marL="609600" indent="0" algn="just" eaLnBrk="1" hangingPunct="1">
              <a:lnSpc>
                <a:spcPct val="90000"/>
              </a:lnSpc>
              <a:spcBef>
                <a:spcPct val="0"/>
              </a:spcBef>
              <a:buFontTx/>
              <a:buNone/>
            </a:pPr>
            <a:r>
              <a:rPr lang="en-US" altLang="en-US" sz="1600" dirty="0"/>
              <a:t>The vertical dotted line is initially set at 0.5 on the X- Axis for the priority of the </a:t>
            </a:r>
            <a:r>
              <a:rPr lang="en-US" altLang="en-US" sz="1600" i="1" dirty="0"/>
              <a:t>2Miles per Gallon  </a:t>
            </a:r>
            <a:r>
              <a:rPr lang="en-US" altLang="en-US" sz="1600" dirty="0"/>
              <a:t>node (left figure). The respective priorities of the cars is indicated by the Y-Axis values where their lines intersect  the vertical line: </a:t>
            </a:r>
            <a:r>
              <a:rPr lang="en-US" altLang="en-US" sz="1600" i="1" dirty="0"/>
              <a:t>Avalon</a:t>
            </a:r>
            <a:r>
              <a:rPr lang="en-US" altLang="en-US" sz="1600" dirty="0"/>
              <a:t> is 0.328, </a:t>
            </a:r>
            <a:r>
              <a:rPr lang="en-US" altLang="en-US" sz="1600" i="1" dirty="0"/>
              <a:t>Babylon</a:t>
            </a:r>
            <a:r>
              <a:rPr lang="en-US" altLang="en-US" sz="1600" dirty="0"/>
              <a:t> is 0.309 and </a:t>
            </a:r>
            <a:r>
              <a:rPr lang="en-US" altLang="en-US" sz="1600" i="1" dirty="0"/>
              <a:t>Carryon</a:t>
            </a:r>
            <a:r>
              <a:rPr lang="en-US" altLang="en-US" sz="1600" dirty="0"/>
              <a:t> is 0.363.</a:t>
            </a:r>
            <a:r>
              <a:rPr lang="en-US" altLang="en-US" sz="1600" i="1" dirty="0"/>
              <a:t> </a:t>
            </a:r>
            <a:r>
              <a:rPr lang="en-US" altLang="en-US" sz="1600" dirty="0"/>
              <a:t>Click on the dotted line and drag left to a priority of 0.134,, at which point the priorities of the cars are Avalon is 0.311, Babylon is 0.259 and Carryon is 0.431,the synthesized results for . the original priority for the </a:t>
            </a:r>
            <a:r>
              <a:rPr lang="en-US" altLang="en-US" sz="1600" i="1" dirty="0"/>
              <a:t>2Miles per Gallon </a:t>
            </a:r>
            <a:r>
              <a:rPr lang="en-US" altLang="en-US" sz="1600" dirty="0"/>
              <a:t>node. Grab the vertical line with your mouse and move it to the right to see that there is a crossing point around 70% (0.70) after which the Avalon becomes the best choice. </a:t>
            </a:r>
          </a:p>
        </p:txBody>
      </p:sp>
      <p:pic>
        <p:nvPicPr>
          <p:cNvPr id="819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143000"/>
            <a:ext cx="2362200" cy="332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4343400"/>
            <a:ext cx="1600200" cy="225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4724400" y="5029200"/>
            <a:ext cx="3962400" cy="1354138"/>
          </a:xfrm>
          <a:prstGeom prst="rect">
            <a:avLst/>
          </a:prstGeom>
          <a:noFill/>
        </p:spPr>
        <p:txBody>
          <a:bodyPr>
            <a:spAutoFit/>
          </a:bodyPr>
          <a:lstStyle/>
          <a:p>
            <a:pPr>
              <a:defRPr/>
            </a:pPr>
            <a:r>
              <a:rPr lang="en-US" sz="1600" dirty="0">
                <a:latin typeface="+mn-lt"/>
                <a:ea typeface="+mn-ea"/>
                <a:cs typeface="+mn-cs"/>
              </a:rPr>
              <a:t>Sensitivity can be done for the other criteria: </a:t>
            </a:r>
            <a:r>
              <a:rPr lang="en-US" sz="1600" i="1" dirty="0">
                <a:latin typeface="+mn-lt"/>
                <a:ea typeface="+mn-ea"/>
                <a:cs typeface="+mn-cs"/>
              </a:rPr>
              <a:t>4Comfort</a:t>
            </a:r>
            <a:r>
              <a:rPr lang="en-US" sz="1600" dirty="0">
                <a:latin typeface="+mn-lt"/>
                <a:ea typeface="+mn-ea"/>
                <a:cs typeface="+mn-cs"/>
              </a:rPr>
              <a:t>, etc., by changing the “1st other node” parameter in the Edit Parameter box. </a:t>
            </a:r>
          </a:p>
          <a:p>
            <a:pPr>
              <a:defRPr/>
            </a:pPr>
            <a:endParaRPr lang="en-US" dirty="0">
              <a:ea typeface="+mn-ea"/>
              <a:cs typeface="+mn-cs"/>
            </a:endParaRPr>
          </a:p>
        </p:txBody>
      </p:sp>
      <p:sp>
        <p:nvSpPr>
          <p:cNvPr id="13" name="Left Arrow 12"/>
          <p:cNvSpPr/>
          <p:nvPr/>
        </p:nvSpPr>
        <p:spPr>
          <a:xfrm>
            <a:off x="3733800" y="5486400"/>
            <a:ext cx="762000"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Right Arrow 13"/>
          <p:cNvSpPr/>
          <p:nvPr/>
        </p:nvSpPr>
        <p:spPr>
          <a:xfrm>
            <a:off x="5791200" y="2286000"/>
            <a:ext cx="6096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3400" y="152400"/>
            <a:ext cx="8229600" cy="1143000"/>
          </a:xfrm>
        </p:spPr>
        <p:txBody>
          <a:bodyPr/>
          <a:lstStyle/>
          <a:p>
            <a:pPr eaLnBrk="1" hangingPunct="1"/>
            <a:r>
              <a:rPr lang="en-US" altLang="en-US" sz="3200" dirty="0" smtClean="0"/>
              <a:t>Car Hierarchy; Graphical Sensitivity </a:t>
            </a:r>
            <a:endParaRPr lang="en-US" altLang="en-US" sz="3200" dirty="0"/>
          </a:p>
        </p:txBody>
      </p:sp>
      <p:sp>
        <p:nvSpPr>
          <p:cNvPr id="9219" name="Rectangle 3"/>
          <p:cNvSpPr>
            <a:spLocks noGrp="1" noChangeArrowheads="1"/>
          </p:cNvSpPr>
          <p:nvPr>
            <p:ph type="body" sz="half" idx="1"/>
          </p:nvPr>
        </p:nvSpPr>
        <p:spPr>
          <a:xfrm>
            <a:off x="304800" y="838200"/>
            <a:ext cx="6858000" cy="2057400"/>
          </a:xfrm>
        </p:spPr>
        <p:txBody>
          <a:bodyPr>
            <a:noAutofit/>
          </a:bodyPr>
          <a:lstStyle/>
          <a:p>
            <a:pPr>
              <a:lnSpc>
                <a:spcPct val="110000"/>
              </a:lnSpc>
            </a:pPr>
            <a:r>
              <a:rPr lang="en-US" altLang="en-US" sz="1600" dirty="0" smtClean="0"/>
              <a:t>To see the values used to plot the current graph select File&gt;Save in Sensitivity and save to a .txt file.  Start Excel, select File&gt;Open and enter the name you gave the .txt file.  The Data Import Wizard will appear.   </a:t>
            </a:r>
          </a:p>
          <a:p>
            <a:pPr>
              <a:lnSpc>
                <a:spcPct val="110000"/>
              </a:lnSpc>
            </a:pPr>
            <a:r>
              <a:rPr lang="en-US" altLang="en-US" sz="1600" dirty="0" smtClean="0"/>
              <a:t>Keep clicking Next to import the data. </a:t>
            </a:r>
          </a:p>
          <a:p>
            <a:pPr>
              <a:lnSpc>
                <a:spcPct val="110000"/>
              </a:lnSpc>
            </a:pPr>
            <a:r>
              <a:rPr lang="en-US" altLang="en-US" sz="1600" dirty="0" smtClean="0"/>
              <a:t> Below are the values for the Price graph with 6 steps.  The more steps you have, the closer you can get to the Price value that corresponds to the synthesized results.</a:t>
            </a:r>
            <a:endParaRPr lang="en-US" altLang="en-US" sz="1600" dirty="0"/>
          </a:p>
        </p:txBody>
      </p:sp>
      <p:graphicFrame>
        <p:nvGraphicFramePr>
          <p:cNvPr id="11349" name="Group 85"/>
          <p:cNvGraphicFramePr>
            <a:graphicFrameLocks noGrp="1"/>
          </p:cNvGraphicFramePr>
          <p:nvPr>
            <p:ph sz="half" idx="2"/>
            <p:extLst>
              <p:ext uri="{D42A27DB-BD31-4B8C-83A1-F6EECF244321}">
                <p14:modId xmlns:p14="http://schemas.microsoft.com/office/powerpoint/2010/main" val="544651944"/>
              </p:ext>
            </p:extLst>
          </p:nvPr>
        </p:nvGraphicFramePr>
        <p:xfrm>
          <a:off x="381000" y="3352800"/>
          <a:ext cx="7010401" cy="2625854"/>
        </p:xfrm>
        <a:graphic>
          <a:graphicData uri="http://schemas.openxmlformats.org/drawingml/2006/table">
            <a:tbl>
              <a:tblPr firstRow="1">
                <a:tableStyleId>{69012ECD-51FC-41F1-AA8D-1B2483CD663E}</a:tableStyleId>
              </a:tblPr>
              <a:tblGrid>
                <a:gridCol w="1303575"/>
                <a:gridCol w="2251345"/>
                <a:gridCol w="1152863"/>
                <a:gridCol w="1149755"/>
                <a:gridCol w="1152863"/>
              </a:tblGrid>
              <a:tr h="208801">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Input Value</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Matrix: Goal 1Price</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Avalon</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Babylon</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Carryon</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r>
              <a:tr h="394888">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0</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1.00E-04</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2.14E-01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1.79E-01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6.07E-01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r>
              <a:tr h="406502">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0.2</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dirty="0">
                          <a:ln>
                            <a:noFill/>
                          </a:ln>
                          <a:effectLst/>
                        </a:rPr>
                        <a:t>2.00E-01</a:t>
                      </a:r>
                      <a:endParaRPr kumimoji="0" lang="en-US" altLang="x-none" sz="1800" b="0" i="0" u="none" strike="noStrike" cap="none" normalizeH="0" baseline="0" dirty="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2.53E-01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2.11E-01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5.36E-01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r>
              <a:tr h="394888">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0.4</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4.00E-01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2.91E-01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2.43E-01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4.66E-01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r>
              <a:tr h="394888">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dirty="0">
                          <a:ln>
                            <a:noFill/>
                          </a:ln>
                          <a:effectLst/>
                        </a:rPr>
                        <a:t>0.6</a:t>
                      </a:r>
                      <a:endParaRPr kumimoji="0" lang="en-US" altLang="x-none" sz="1800" b="0" i="0" u="none" strike="noStrike" cap="none" normalizeH="0" baseline="0" dirty="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6.00E-01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3.30E-01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2.75E-01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3.95E-01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r>
              <a:tr h="395944">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0.8</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8.00E-01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3.68E-01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3.07E-01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3.25E-01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r>
              <a:tr h="394888">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1.00E+00</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4.07E-01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a:ln>
                            <a:noFill/>
                          </a:ln>
                          <a:effectLst/>
                        </a:rPr>
                        <a:t>3.39E-01</a:t>
                      </a:r>
                      <a:endParaRPr kumimoji="0" lang="en-US" altLang="x-none" sz="1800" b="0" i="0" u="none" strike="noStrike" cap="none" normalizeH="0" baseline="0">
                        <a:ln>
                          <a:noFill/>
                        </a:ln>
                        <a:solidFill>
                          <a:schemeClr val="tx1"/>
                        </a:solidFill>
                        <a:effectLst/>
                        <a:latin typeface="Arial" charset="0"/>
                        <a:ea typeface="Arial" charset="0"/>
                        <a:cs typeface="Arial" charset="0"/>
                      </a:endParaRPr>
                    </a:p>
                  </a:txBody>
                  <a:tcPr marT="45728" marB="45728" anchor="b" horzOverflow="overflow"/>
                </a:tc>
                <a:tc>
                  <a:txBody>
                    <a:bodyPr/>
                    <a:lstStyle>
                      <a:lvl1pPr marL="342900" indent="-342900" eaLnBrk="0" hangingPunct="0">
                        <a:spcBef>
                          <a:spcPct val="20000"/>
                        </a:spcBef>
                        <a:defRPr sz="2800">
                          <a:solidFill>
                            <a:schemeClr val="tx1"/>
                          </a:solidFill>
                          <a:latin typeface="Arial" charset="0"/>
                        </a:defRPr>
                      </a:lvl1pPr>
                      <a:lvl2pPr marL="742950" indent="-285750" eaLnBrk="0" hangingPunct="0">
                        <a:spcBef>
                          <a:spcPct val="20000"/>
                        </a:spcBef>
                        <a:defRPr sz="24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x-none" sz="1000" u="none" strike="noStrike" cap="none" normalizeH="0" baseline="0" dirty="0">
                          <a:ln>
                            <a:noFill/>
                          </a:ln>
                          <a:effectLst/>
                        </a:rPr>
                        <a:t>2.54E-01</a:t>
                      </a:r>
                      <a:endParaRPr kumimoji="0" lang="en-US" altLang="x-none" sz="1800" b="0" i="0" u="none" strike="noStrike" cap="none" normalizeH="0" baseline="0" dirty="0">
                        <a:ln>
                          <a:noFill/>
                        </a:ln>
                        <a:solidFill>
                          <a:schemeClr val="tx1"/>
                        </a:solidFill>
                        <a:effectLst/>
                        <a:latin typeface="Arial" charset="0"/>
                        <a:ea typeface="Arial" charset="0"/>
                        <a:cs typeface="Arial" charset="0"/>
                      </a:endParaRPr>
                    </a:p>
                  </a:txBody>
                  <a:tcPr marT="45728" marB="45728" anchor="b" horzOverflow="overflow"/>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228600"/>
            <a:ext cx="6347713" cy="1320800"/>
          </a:xfrm>
        </p:spPr>
        <p:txBody>
          <a:bodyPr/>
          <a:lstStyle/>
          <a:p>
            <a:pPr eaLnBrk="1" hangingPunct="1"/>
            <a:r>
              <a:rPr lang="en-US" altLang="en-US" sz="3600"/>
              <a:t>Dynamic Sensitivity in Car Hierarchy</a:t>
            </a:r>
          </a:p>
        </p:txBody>
      </p:sp>
      <p:sp>
        <p:nvSpPr>
          <p:cNvPr id="10243" name="Rectangle 3"/>
          <p:cNvSpPr>
            <a:spLocks noGrp="1" noChangeArrowheads="1"/>
          </p:cNvSpPr>
          <p:nvPr>
            <p:ph idx="1"/>
          </p:nvPr>
        </p:nvSpPr>
        <p:spPr>
          <a:xfrm>
            <a:off x="228600" y="1295400"/>
            <a:ext cx="7162800" cy="1752600"/>
          </a:xfrm>
        </p:spPr>
        <p:txBody>
          <a:bodyPr>
            <a:normAutofit fontScale="85000" lnSpcReduction="20000"/>
          </a:bodyPr>
          <a:lstStyle/>
          <a:p>
            <a:r>
              <a:rPr lang="en-US" altLang="en-US" sz="1800" dirty="0"/>
              <a:t>Select Computations &gt; Node Sensitivity to get the opening Plot screen shown below. </a:t>
            </a:r>
            <a:endParaRPr lang="en-US" altLang="en-US" sz="1800" dirty="0" smtClean="0"/>
          </a:p>
          <a:p>
            <a:r>
              <a:rPr lang="en-US" altLang="en-US" sz="1800" dirty="0" smtClean="0"/>
              <a:t>Change </a:t>
            </a:r>
            <a:r>
              <a:rPr lang="en-US" altLang="en-US" sz="1800" dirty="0"/>
              <a:t>the node for sensitivity to </a:t>
            </a:r>
            <a:r>
              <a:rPr lang="en-US" altLang="en-US" sz="1800" i="1" dirty="0"/>
              <a:t>2Miles per Gallon</a:t>
            </a:r>
            <a:r>
              <a:rPr lang="en-US" altLang="en-US" sz="1800" dirty="0"/>
              <a:t> using the drop down menu. At a parameter value of 0.5 for this node  (x-axis), the points give the priorities of the cars (y-values). </a:t>
            </a:r>
            <a:endParaRPr lang="en-US" altLang="en-US" sz="1800" dirty="0" smtClean="0"/>
          </a:p>
          <a:p>
            <a:r>
              <a:rPr lang="en-US" altLang="en-US" sz="1800" dirty="0" smtClean="0"/>
              <a:t>The </a:t>
            </a:r>
            <a:r>
              <a:rPr lang="en-US" altLang="en-US" sz="1800" dirty="0"/>
              <a:t>lines are the plots of the priorities of the cars as the parameter changes from 0.0 to 1.0 for the </a:t>
            </a:r>
            <a:r>
              <a:rPr lang="en-US" altLang="en-US" sz="1800" i="1" dirty="0"/>
              <a:t>2Miles per Gallon </a:t>
            </a:r>
            <a:r>
              <a:rPr lang="en-US" altLang="en-US" sz="1800" dirty="0"/>
              <a:t>node</a:t>
            </a:r>
            <a:r>
              <a:rPr lang="en-US" altLang="en-US" sz="1800" i="1" dirty="0"/>
              <a:t>.</a:t>
            </a:r>
            <a:r>
              <a:rPr lang="en-US" altLang="en-US" sz="1800" dirty="0"/>
              <a:t>  </a:t>
            </a:r>
          </a:p>
        </p:txBody>
      </p:sp>
      <p:pic>
        <p:nvPicPr>
          <p:cNvPr id="1024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352800"/>
            <a:ext cx="3705225" cy="286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3276600"/>
            <a:ext cx="3886200" cy="336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1 - &amp;quot;Sensitivity in SuperDecisions&amp;quot;&quot;/&gt;&lt;property id=&quot;20307&quot; value=&quot;256&quot;/&gt;&lt;/object&gt;&lt;object type=&quot;3&quot; unique_id=&quot;10004&quot;&gt;&lt;property id=&quot;20148&quot; value=&quot;5&quot;/&gt;&lt;property id=&quot;20300&quot; value=&quot;Slide 2 - &amp;quot;Contents (to activate hyperlinks use slide show mode)&amp;quot;&quot;/&gt;&lt;property id=&quot;20307&quot; value=&quot;257&quot;/&gt;&lt;/object&gt;&lt;object type=&quot;3&quot; unique_id=&quot;10005&quot;&gt;&lt;property id=&quot;20148&quot; value=&quot;5&quot;/&gt;&lt;property id=&quot;20300&quot; value=&quot;Slide 3 - &amp;quot;Graphical Sensitivity in Hierarchies&amp;quot;&quot;/&gt;&lt;property id=&quot;20307&quot; value=&quot;258&quot;/&gt;&lt;/object&gt;&lt;object type=&quot;3&quot; unique_id=&quot;10006&quot;&gt;&lt;property id=&quot;20148&quot; value=&quot;5&quot;/&gt;&lt;property id=&quot;20300&quot; value=&quot;Slide 4 - &amp;quot;The Car Hierarchy model&amp;quot;&quot;/&gt;&lt;property id=&quot;20307&quot; value=&quot;263&quot;/&gt;&lt;/object&gt;&lt;object type=&quot;3&quot; unique_id=&quot;10007&quot;&gt;&lt;property id=&quot;20148&quot; value=&quot;5&quot;/&gt;&lt;property id=&quot;20300&quot; value=&quot;Slide 5 - &amp;quot;Car Hierarchy; Graphical Sensitivity&amp;quot;&quot;/&gt;&lt;property id=&quot;20307&quot; value=&quot;259&quot;/&gt;&lt;/object&gt;&lt;object type=&quot;3&quot; unique_id=&quot;10008&quot;&gt;&lt;property id=&quot;20148&quot; value=&quot;5&quot;/&gt;&lt;property id=&quot;20300&quot; value=&quot;Slide 6 - &amp;quot;Car Hierarchy; Graphical Sensitivity(cont’d) &amp;quot;&quot;/&gt;&lt;property id=&quot;20307&quot; value=&quot;260&quot;/&gt;&lt;/object&gt;&lt;object type=&quot;3&quot; unique_id=&quot;10009&quot;&gt;&lt;property id=&quot;20148&quot; value=&quot;5&quot;/&gt;&lt;property id=&quot;20300&quot; value=&quot;Slide 7 - &amp;quot;Car Hierarchy; Graphical Sensitivity(cont’d) &amp;quot;&quot;/&gt;&lt;property id=&quot;20307&quot; value=&quot;262&quot;/&gt;&lt;/object&gt;&lt;object type=&quot;3&quot; unique_id=&quot;10010&quot;&gt;&lt;property id=&quot;20148&quot; value=&quot;5&quot;/&gt;&lt;property id=&quot;20300&quot; value=&quot;Slide 8 - &amp;quot;Car Hierarchy; Graphical Sensitivity(cont’d) &amp;quot;&quot;/&gt;&lt;property id=&quot;20307&quot; value=&quot;264&quot;/&gt;&lt;/object&gt;&lt;object type=&quot;3&quot; unique_id=&quot;10011&quot;&gt;&lt;property id=&quot;20148&quot; value=&quot;5&quot;/&gt;&lt;property id=&quot;20300&quot; value=&quot;Slide 9 - &amp;quot;Dynamic Sensitivity in Car Hierarchy&amp;quot;&quot;/&gt;&lt;property id=&quot;20307&quot; value=&quot;265&quot;/&gt;&lt;/object&gt;&lt;object type=&quot;3&quot; unique_id=&quot;10012&quot;&gt;&lt;property id=&quot;20148&quot; value=&quot;5&quot;/&gt;&lt;property id=&quot;20300&quot; value=&quot;Slide 10 - &amp;quot;Dynamic Sensitivity in Car Hierarchy&amp;quot;&quot;/&gt;&lt;property id=&quot;20307&quot; value=&quot;277&quot;/&gt;&lt;/object&gt;&lt;object type=&quot;3&quot; unique_id=&quot;10013&quot;&gt;&lt;property id=&quot;20148&quot; value=&quot;5&quot;/&gt;&lt;property id=&quot;20300&quot; value=&quot;Slide 11 - &amp;quot;Dynamic Sensitivity in Car Hierarchy&amp;quot;&quot;/&gt;&lt;property id=&quot;20307&quot; value=&quot;278&quot;/&gt;&lt;/object&gt;&lt;object type=&quot;3&quot; unique_id=&quot;10014&quot;&gt;&lt;property id=&quot;20148&quot; value=&quot;5&quot;/&gt;&lt;property id=&quot;20300&quot; value=&quot;Slide 12 - &amp;quot;Sensitivity in a Complex Model&amp;quot;&quot;/&gt;&lt;property id=&quot;20307&quot; value=&quot;266&quot;/&gt;&lt;/object&gt;&lt;object type=&quot;3&quot; unique_id=&quot;10015&quot;&gt;&lt;property id=&quot;20148&quot; value=&quot;5&quot;/&gt;&lt;property id=&quot;20300&quot; value=&quot;Slide 13 - &amp;quot;Doing Sensitivity on the National Missile Defense Model&amp;quot;&quot;/&gt;&lt;property id=&quot;20307&quot; value=&quot;268&quot;/&gt;&lt;/object&gt;&lt;object type=&quot;3&quot; unique_id=&quot;10016&quot;&gt;&lt;property id=&quot;20148&quot; value=&quot;5&quot;/&gt;&lt;property id=&quot;20300&quot; value=&quot;Slide 14 - &amp;quot;National Missile Defense Model&amp;quot;&quot;/&gt;&lt;property id=&quot;20307&quot; value=&quot;267&quot;/&gt;&lt;/object&gt;&lt;object type=&quot;3&quot; unique_id=&quot;10017&quot;&gt;&lt;property id=&quot;20148&quot; value=&quot;5&quot;/&gt;&lt;property id=&quot;20300&quot; value=&quot;Slide 15 - &amp;quot;National Missile Defense Model&amp;quot;&quot;/&gt;&lt;property id=&quot;20307&quot; value=&quot;279&quot;/&gt;&lt;/object&gt;&lt;object type=&quot;3&quot; unique_id=&quot;10018&quot;&gt;&lt;property id=&quot;20148&quot; value=&quot;5&quot;/&gt;&lt;property id=&quot;20300&quot; value=&quot;Slide 16 - &amp;quot;National Missile Defense Model&amp;quot;&quot;/&gt;&lt;property id=&quot;20307&quot; value=&quot;273&quot;/&gt;&lt;/object&gt;&lt;object type=&quot;3&quot; unique_id=&quot;10019&quot;&gt;&lt;property id=&quot;20148&quot; value=&quot;5&quot;/&gt;&lt;property id=&quot;20300&quot; value=&quot;Slide 17 - &amp;quot;To perform sensitivity for Risks node&amp;quot;&quot;/&gt;&lt;property id=&quot;20307&quot; value=&quot;269&quot;/&gt;&lt;/object&gt;&lt;object type=&quot;3&quot; unique_id=&quot;10020&quot;&gt;&lt;property id=&quot;20148&quot; value=&quot;5&quot;/&gt;&lt;property id=&quot;20300&quot; value=&quot;Slide 18 - &amp;quot;Sensitivity for Risks (cont’d)&amp;quot;&quot;/&gt;&lt;property id=&quot;20307&quot; value=&quot;270&quot;/&gt;&lt;/object&gt;&lt;object type=&quot;3&quot; unique_id=&quot;10021&quot;&gt;&lt;property id=&quot;20148&quot; value=&quot;5&quot;/&gt;&lt;property id=&quot;20300&quot; value=&quot;Slide 19 - &amp;quot;Sensitivity for Risks (cont’d)&amp;quot;&quot;/&gt;&lt;property id=&quot;20307&quot; value=&quot;272&quot;/&gt;&lt;/object&gt;&lt;object type=&quot;3&quot; unique_id=&quot;10022&quot;&gt;&lt;property id=&quot;20148&quot; value=&quot;5&quot;/&gt;&lt;property id=&quot;20300&quot; value=&quot;Slide 20 - &amp;quot;Sensitivity in BOCR models&amp;quot;&quot;/&gt;&lt;property id=&quot;20307&quot; value=&quot;275&quot;/&gt;&lt;/object&gt;&lt;object type=&quot;3&quot; unique_id=&quot;10023&quot;&gt;&lt;property id=&quot;20148&quot; value=&quot;5&quot;/&gt;&lt;property id=&quot;20300&quot; value=&quot;Slide 21 - &amp;quot;Sensitivity Data for Risks&amp;quot;&quot;/&gt;&lt;property id=&quot;20307&quot; value=&quot;276&quot;/&gt;&lt;/object&gt;&lt;/object&gt;&lt;object type=&quot;8&quot; unique_id=&quot;10046&quot;&gt;&lt;/object&gt;&lt;/object&gt;&lt;/database&gt;"/>
  <p:tag name="MMPROD_NEXTUNIQUEID" val="10009"/>
  <p:tag name="SECTOMILLISECCONVERTED" val="1"/>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4626</TotalTime>
  <Words>1637</Words>
  <Application>Microsoft Macintosh PowerPoint</Application>
  <PresentationFormat>On-screen Show (4:3)</PresentationFormat>
  <Paragraphs>189</Paragraphs>
  <Slides>21</Slides>
  <Notes>21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Facet</vt:lpstr>
      <vt:lpstr>Sensitivity in SuperDecisions</vt:lpstr>
      <vt:lpstr>Contents </vt:lpstr>
      <vt:lpstr>Graphical Sensitivity in Hierarchies</vt:lpstr>
      <vt:lpstr>The Car Hierarchy model</vt:lpstr>
      <vt:lpstr>Car Hierarchy; Graphical Sensitivity</vt:lpstr>
      <vt:lpstr>Car Hierarchy; Graphical Sensitivity(cont’d) </vt:lpstr>
      <vt:lpstr>Car Hierarchy; Graphical Sensitivity(cont’d) </vt:lpstr>
      <vt:lpstr>Car Hierarchy; Graphical Sensitivity </vt:lpstr>
      <vt:lpstr>Dynamic Sensitivity in Car Hierarchy</vt:lpstr>
      <vt:lpstr>Dynamic Sensitivity in Car Hierarchy</vt:lpstr>
      <vt:lpstr>Dynamic Sensitivity in Car Hierarchy</vt:lpstr>
      <vt:lpstr>Sensitivity in a Complex Model</vt:lpstr>
      <vt:lpstr>Doing Sensitivity on the National Missile Defense Model</vt:lpstr>
      <vt:lpstr>National Missile Defense Model</vt:lpstr>
      <vt:lpstr>National Missile Defense Model</vt:lpstr>
      <vt:lpstr>National Missile Defense Model</vt:lpstr>
      <vt:lpstr>To perform sensitivity for Risks node</vt:lpstr>
      <vt:lpstr>Sensitivity for Risks (cont’d)</vt:lpstr>
      <vt:lpstr>Sensitivity for Risks (cont’d)</vt:lpstr>
      <vt:lpstr>Sensitivity in BOCR models</vt:lpstr>
      <vt:lpstr>Sensitivity Data for Risks</vt:lpstr>
    </vt:vector>
  </TitlesOfParts>
  <Company>Katz Graduate School of Business</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Sensitivity in SuperDecisions</dc:title>
  <dc:creator>SAATY</dc:creator>
  <cp:lastModifiedBy>Lazaros Amanatidis</cp:lastModifiedBy>
  <cp:revision>124</cp:revision>
  <dcterms:created xsi:type="dcterms:W3CDTF">2006-09-17T12:41:25Z</dcterms:created>
  <dcterms:modified xsi:type="dcterms:W3CDTF">2017-02-16T19:52:59Z</dcterms:modified>
</cp:coreProperties>
</file>