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731" r:id="rId1"/>
  </p:sldMasterIdLst>
  <p:notesMasterIdLst>
    <p:notesMasterId r:id="rId12"/>
  </p:notesMasterIdLst>
  <p:sldIdLst>
    <p:sldId id="258" r:id="rId2"/>
    <p:sldId id="259" r:id="rId3"/>
    <p:sldId id="260" r:id="rId4"/>
    <p:sldId id="261" r:id="rId5"/>
    <p:sldId id="262" r:id="rId6"/>
    <p:sldId id="263" r:id="rId7"/>
    <p:sldId id="264" r:id="rId8"/>
    <p:sldId id="265" r:id="rId9"/>
    <p:sldId id="266" r:id="rId10"/>
    <p:sldId id="267" r:id="rId11"/>
  </p:sldIdLst>
  <p:sldSz cx="9144000" cy="6858000" type="screen4x3"/>
  <p:notesSz cx="6858000" cy="9144000"/>
  <p:custDataLst>
    <p:tags r:id="rId13"/>
  </p:custDataLst>
  <p:defaultTextStyle>
    <a:defPPr>
      <a:defRPr lang="en-US"/>
    </a:defPPr>
    <a:lvl1pPr algn="l" rtl="0" fontAlgn="base">
      <a:spcBef>
        <a:spcPct val="0"/>
      </a:spcBef>
      <a:spcAft>
        <a:spcPct val="0"/>
      </a:spcAft>
      <a:defRPr kern="1200">
        <a:solidFill>
          <a:schemeClr val="tx1"/>
        </a:solidFill>
        <a:latin typeface="Calibri" charset="0"/>
        <a:ea typeface="Arial" charset="0"/>
        <a:cs typeface="Arial" charset="0"/>
      </a:defRPr>
    </a:lvl1pPr>
    <a:lvl2pPr marL="457200" algn="l" rtl="0" fontAlgn="base">
      <a:spcBef>
        <a:spcPct val="0"/>
      </a:spcBef>
      <a:spcAft>
        <a:spcPct val="0"/>
      </a:spcAft>
      <a:defRPr kern="1200">
        <a:solidFill>
          <a:schemeClr val="tx1"/>
        </a:solidFill>
        <a:latin typeface="Calibri" charset="0"/>
        <a:ea typeface="Arial" charset="0"/>
        <a:cs typeface="Arial" charset="0"/>
      </a:defRPr>
    </a:lvl2pPr>
    <a:lvl3pPr marL="914400" algn="l" rtl="0" fontAlgn="base">
      <a:spcBef>
        <a:spcPct val="0"/>
      </a:spcBef>
      <a:spcAft>
        <a:spcPct val="0"/>
      </a:spcAft>
      <a:defRPr kern="1200">
        <a:solidFill>
          <a:schemeClr val="tx1"/>
        </a:solidFill>
        <a:latin typeface="Calibri" charset="0"/>
        <a:ea typeface="Arial" charset="0"/>
        <a:cs typeface="Arial" charset="0"/>
      </a:defRPr>
    </a:lvl3pPr>
    <a:lvl4pPr marL="1371600" algn="l" rtl="0" fontAlgn="base">
      <a:spcBef>
        <a:spcPct val="0"/>
      </a:spcBef>
      <a:spcAft>
        <a:spcPct val="0"/>
      </a:spcAft>
      <a:defRPr kern="1200">
        <a:solidFill>
          <a:schemeClr val="tx1"/>
        </a:solidFill>
        <a:latin typeface="Calibri" charset="0"/>
        <a:ea typeface="Arial" charset="0"/>
        <a:cs typeface="Arial" charset="0"/>
      </a:defRPr>
    </a:lvl4pPr>
    <a:lvl5pPr marL="1828800" algn="l" rtl="0" fontAlgn="base">
      <a:spcBef>
        <a:spcPct val="0"/>
      </a:spcBef>
      <a:spcAft>
        <a:spcPct val="0"/>
      </a:spcAft>
      <a:defRPr kern="1200">
        <a:solidFill>
          <a:schemeClr val="tx1"/>
        </a:solidFill>
        <a:latin typeface="Calibri" charset="0"/>
        <a:ea typeface="Arial" charset="0"/>
        <a:cs typeface="Arial" charset="0"/>
      </a:defRPr>
    </a:lvl5pPr>
    <a:lvl6pPr marL="2286000" algn="l" defTabSz="914400" rtl="0" eaLnBrk="1" latinLnBrk="0" hangingPunct="1">
      <a:defRPr kern="1200">
        <a:solidFill>
          <a:schemeClr val="tx1"/>
        </a:solidFill>
        <a:latin typeface="Calibri" charset="0"/>
        <a:ea typeface="Arial" charset="0"/>
        <a:cs typeface="Arial" charset="0"/>
      </a:defRPr>
    </a:lvl6pPr>
    <a:lvl7pPr marL="2743200" algn="l" defTabSz="914400" rtl="0" eaLnBrk="1" latinLnBrk="0" hangingPunct="1">
      <a:defRPr kern="1200">
        <a:solidFill>
          <a:schemeClr val="tx1"/>
        </a:solidFill>
        <a:latin typeface="Calibri" charset="0"/>
        <a:ea typeface="Arial" charset="0"/>
        <a:cs typeface="Arial" charset="0"/>
      </a:defRPr>
    </a:lvl7pPr>
    <a:lvl8pPr marL="3200400" algn="l" defTabSz="914400" rtl="0" eaLnBrk="1" latinLnBrk="0" hangingPunct="1">
      <a:defRPr kern="1200">
        <a:solidFill>
          <a:schemeClr val="tx1"/>
        </a:solidFill>
        <a:latin typeface="Calibri" charset="0"/>
        <a:ea typeface="Arial" charset="0"/>
        <a:cs typeface="Arial" charset="0"/>
      </a:defRPr>
    </a:lvl8pPr>
    <a:lvl9pPr marL="3657600" algn="l" defTabSz="914400" rtl="0" eaLnBrk="1" latinLnBrk="0" hangingPunct="1">
      <a:defRPr kern="1200">
        <a:solidFill>
          <a:schemeClr val="tx1"/>
        </a:solidFill>
        <a:latin typeface="Calibri" charset="0"/>
        <a:ea typeface="Arial" charset="0"/>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p:cViewPr varScale="1">
        <p:scale>
          <a:sx n="124" d="100"/>
          <a:sy n="124" d="100"/>
        </p:scale>
        <p:origin x="1824" y="16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tags" Target="tags/tag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22F2F8D0-74F9-104F-81B7-26073E78A272}" type="datetimeFigureOut">
              <a:rPr lang="en-US"/>
              <a:pPr>
                <a:defRPr/>
              </a:pPr>
              <a:t>2/16/17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E666C55A-1F53-EB47-8176-1C39934FC8F3}" type="slidenum">
              <a:rPr lang="en-US" altLang="x-none"/>
              <a:pPr/>
              <a:t>‹#›</a:t>
            </a:fld>
            <a:endParaRPr lang="en-US" altLang="x-non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843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Arial"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589B1178-7628-ED46-A912-AD9D74B5E8A9}" type="slidenum">
              <a:rPr lang="en-US" altLang="x-none"/>
              <a:pPr eaLnBrk="1" hangingPunct="1"/>
              <a:t>1</a:t>
            </a:fld>
            <a:endParaRPr lang="en-US" altLang="x-non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Arial"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A958D9C6-5FAF-5546-A43D-1385103A8DEE}" type="slidenum">
              <a:rPr lang="en-US" altLang="x-none"/>
              <a:pPr eaLnBrk="1" hangingPunct="1"/>
              <a:t>10</a:t>
            </a:fld>
            <a:endParaRPr lang="en-US" altLang="x-non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Arial"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7FDEAA9B-D027-2344-B98B-49931B95DFE6}" type="slidenum">
              <a:rPr lang="en-US" altLang="x-none"/>
              <a:pPr eaLnBrk="1" hangingPunct="1"/>
              <a:t>2</a:t>
            </a:fld>
            <a:endParaRPr lang="en-US" altLang="x-non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Arial"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F9883A7E-B469-DC4E-AC89-479535CB3C94}" type="slidenum">
              <a:rPr lang="en-US" altLang="x-none"/>
              <a:pPr eaLnBrk="1" hangingPunct="1"/>
              <a:t>3</a:t>
            </a:fld>
            <a:endParaRPr lang="en-US" altLang="x-non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Arial"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5A03AC14-0A8C-5B46-8C90-1020B37D151C}" type="slidenum">
              <a:rPr lang="en-US" altLang="x-none"/>
              <a:pPr eaLnBrk="1" hangingPunct="1"/>
              <a:t>4</a:t>
            </a:fld>
            <a:endParaRPr lang="en-US" altLang="x-non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253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Arial"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04DB33D0-CBA2-B445-9057-8EE32715B61F}" type="slidenum">
              <a:rPr lang="en-US" altLang="x-none"/>
              <a:pPr eaLnBrk="1" hangingPunct="1"/>
              <a:t>5</a:t>
            </a:fld>
            <a:endParaRPr lang="en-US" altLang="x-non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Arial"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D4FE72C5-2196-FA42-A156-099DF41861EF}" type="slidenum">
              <a:rPr lang="en-US" altLang="x-none"/>
              <a:pPr eaLnBrk="1" hangingPunct="1"/>
              <a:t>6</a:t>
            </a:fld>
            <a:endParaRPr lang="en-US" altLang="x-non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458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Arial"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074F4AD7-3B29-8942-AC85-492C40BA11C3}" type="slidenum">
              <a:rPr lang="en-US" altLang="x-none"/>
              <a:pPr eaLnBrk="1" hangingPunct="1"/>
              <a:t>7</a:t>
            </a:fld>
            <a:endParaRPr lang="en-US" altLang="x-non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Arial"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A4C1D144-1413-0A4A-B3B9-FDDA98F02CD0}" type="slidenum">
              <a:rPr lang="en-US" altLang="x-none"/>
              <a:pPr eaLnBrk="1" hangingPunct="1"/>
              <a:t>8</a:t>
            </a:fld>
            <a:endParaRPr lang="en-US" altLang="x-non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66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Arial"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C70CC168-D141-F247-82F4-D9F32EBE823C}" type="slidenum">
              <a:rPr lang="en-US" altLang="x-none"/>
              <a:pPr eaLnBrk="1" hangingPunct="1"/>
              <a:t>9</a:t>
            </a:fld>
            <a:endParaRPr lang="en-US" altLang="x-non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fld id="{A805B8CB-27BC-CB41-BFD3-4BFFF4910D47}" type="datetimeFigureOut">
              <a:rPr lang="en-US" smtClean="0"/>
              <a:pPr>
                <a:defRPr/>
              </a:pPr>
              <a:t>2/16/17</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D09DE73E-0FDA-E142-BE8A-410B474CE491}" type="slidenum">
              <a:rPr lang="en-US" altLang="x-none" smtClean="0"/>
              <a:pPr/>
              <a:t>‹#›</a:t>
            </a:fld>
            <a:endParaRPr lang="en-US" altLang="x-non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27021F73-0DD1-2B46-B164-80B4559A4F96}" type="datetimeFigureOut">
              <a:rPr lang="en-US" smtClean="0"/>
              <a:pPr>
                <a:defRPr/>
              </a:pPr>
              <a:t>2/16/17</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CEB619B0-E588-A344-B1D1-485BB1AB8C1A}" type="slidenum">
              <a:rPr lang="en-US" altLang="x-none" smtClean="0"/>
              <a:pPr/>
              <a:t>‹#›</a:t>
            </a:fld>
            <a:endParaRPr lang="en-US" altLang="x-non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27021F73-0DD1-2B46-B164-80B4559A4F96}" type="datetimeFigureOut">
              <a:rPr lang="en-US" smtClean="0"/>
              <a:pPr>
                <a:defRPr/>
              </a:pPr>
              <a:t>2/16/17</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CEB619B0-E588-A344-B1D1-485BB1AB8C1A}" type="slidenum">
              <a:rPr lang="en-US" altLang="x-none" smtClean="0"/>
              <a:pPr/>
              <a:t>‹#›</a:t>
            </a:fld>
            <a:endParaRPr lang="en-US" altLang="x-none"/>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27021F73-0DD1-2B46-B164-80B4559A4F96}" type="datetimeFigureOut">
              <a:rPr lang="en-US" smtClean="0"/>
              <a:pPr>
                <a:defRPr/>
              </a:pPr>
              <a:t>2/16/17</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CEB619B0-E588-A344-B1D1-485BB1AB8C1A}" type="slidenum">
              <a:rPr lang="en-US" altLang="x-none" smtClean="0"/>
              <a:pPr/>
              <a:t>‹#›</a:t>
            </a:fld>
            <a:endParaRPr lang="en-US" altLang="x-non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27021F73-0DD1-2B46-B164-80B4559A4F96}" type="datetimeFigureOut">
              <a:rPr lang="en-US" smtClean="0"/>
              <a:pPr>
                <a:defRPr/>
              </a:pPr>
              <a:t>2/16/17</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CEB619B0-E588-A344-B1D1-485BB1AB8C1A}" type="slidenum">
              <a:rPr lang="en-US" altLang="x-none" smtClean="0"/>
              <a:pPr/>
              <a:t>‹#›</a:t>
            </a:fld>
            <a:endParaRPr lang="en-US" altLang="x-none"/>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27021F73-0DD1-2B46-B164-80B4559A4F96}" type="datetimeFigureOut">
              <a:rPr lang="en-US" smtClean="0"/>
              <a:pPr>
                <a:defRPr/>
              </a:pPr>
              <a:t>2/16/17</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CEB619B0-E588-A344-B1D1-485BB1AB8C1A}" type="slidenum">
              <a:rPr lang="en-US" altLang="x-none" smtClean="0"/>
              <a:pPr/>
              <a:t>‹#›</a:t>
            </a:fld>
            <a:endParaRPr lang="en-US" altLang="x-non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705B7E92-7345-4641-8C1B-12E84CBAC049}" type="datetimeFigureOut">
              <a:rPr lang="en-US" smtClean="0"/>
              <a:pPr>
                <a:defRPr/>
              </a:pPr>
              <a:t>2/16/17</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7C1E90C9-9B5F-C14B-A2B8-1A733C73149E}" type="slidenum">
              <a:rPr lang="en-US" altLang="x-none" smtClean="0"/>
              <a:pPr/>
              <a:t>‹#›</a:t>
            </a:fld>
            <a:endParaRPr lang="en-US" altLang="x-non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63F585F5-08B6-CA4F-A432-7EAAFFFD0E57}" type="datetimeFigureOut">
              <a:rPr lang="en-US" smtClean="0"/>
              <a:pPr>
                <a:defRPr/>
              </a:pPr>
              <a:t>2/16/17</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08200988-D513-C04F-BB1C-3F35F9E58BE3}" type="slidenum">
              <a:rPr lang="en-US" altLang="x-none" smtClean="0"/>
              <a:pPr/>
              <a:t>‹#›</a:t>
            </a:fld>
            <a:endParaRPr lang="en-US" altLang="x-non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p:txBody>
          <a:bodyPr/>
          <a:lstStyle>
            <a:lvl1pPr>
              <a:defRPr/>
            </a:lvl1pPr>
          </a:lstStyle>
          <a:p>
            <a:pPr>
              <a:defRPr/>
            </a:pPr>
            <a:endParaRPr lang="en-US"/>
          </a:p>
        </p:txBody>
      </p:sp>
      <p:sp>
        <p:nvSpPr>
          <p:cNvPr id="7" name="Rectangle 5"/>
          <p:cNvSpPr>
            <a:spLocks noGrp="1" noChangeArrowheads="1"/>
          </p:cNvSpPr>
          <p:nvPr>
            <p:ph type="ftr" sz="quarter" idx="11"/>
          </p:nvPr>
        </p:nvSpPr>
        <p:spPr/>
        <p:txBody>
          <a:bodyPr/>
          <a:lstStyle>
            <a:lvl1pPr>
              <a:defRPr/>
            </a:lvl1pPr>
          </a:lstStyle>
          <a:p>
            <a:pPr>
              <a:defRPr/>
            </a:pPr>
            <a:endParaRPr lang="en-US"/>
          </a:p>
        </p:txBody>
      </p:sp>
      <p:sp>
        <p:nvSpPr>
          <p:cNvPr id="8" name="Rectangle 6"/>
          <p:cNvSpPr>
            <a:spLocks noGrp="1" noChangeArrowheads="1"/>
          </p:cNvSpPr>
          <p:nvPr>
            <p:ph type="sldNum" sz="quarter" idx="12"/>
          </p:nvPr>
        </p:nvSpPr>
        <p:spPr/>
        <p:txBody>
          <a:bodyPr/>
          <a:lstStyle>
            <a:lvl1pPr>
              <a:defRPr/>
            </a:lvl1pPr>
          </a:lstStyle>
          <a:p>
            <a:fld id="{C78EE385-EC08-704B-8932-7F267559DCB4}" type="slidenum">
              <a:rPr lang="en-US" altLang="x-none"/>
              <a:pPr/>
              <a:t>‹#›</a:t>
            </a:fld>
            <a:endParaRPr lang="en-US" altLang="x-none"/>
          </a:p>
        </p:txBody>
      </p:sp>
    </p:spTree>
    <p:extLst>
      <p:ext uri="{BB962C8B-B14F-4D97-AF65-F5344CB8AC3E}">
        <p14:creationId xmlns:p14="http://schemas.microsoft.com/office/powerpoint/2010/main" val="1952010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090A35DC-779A-6442-8E52-DDEDB28DF076}" type="datetimeFigureOut">
              <a:rPr lang="en-US" smtClean="0"/>
              <a:pPr>
                <a:defRPr/>
              </a:pPr>
              <a:t>2/16/17</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73B7D46F-80C2-3D4D-ACDB-FD55775114B7}" type="slidenum">
              <a:rPr lang="en-US" altLang="x-none" smtClean="0"/>
              <a:pPr/>
              <a:t>‹#›</a:t>
            </a:fld>
            <a:endParaRPr lang="en-US" altLang="x-non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6F634C6A-CDD1-5C49-BB51-2EC773D597A2}" type="datetimeFigureOut">
              <a:rPr lang="en-US" smtClean="0"/>
              <a:pPr>
                <a:defRPr/>
              </a:pPr>
              <a:t>2/16/17</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11CFA5A1-91A1-F04C-BB6C-A9CB3B608AB2}" type="slidenum">
              <a:rPr lang="en-US" altLang="x-none" smtClean="0"/>
              <a:pPr/>
              <a:t>‹#›</a:t>
            </a:fld>
            <a:endParaRPr lang="en-US" altLang="x-non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fld id="{47DA5784-C7D7-E74E-9108-B0BFB64923FA}" type="datetimeFigureOut">
              <a:rPr lang="en-US" smtClean="0"/>
              <a:pPr>
                <a:defRPr/>
              </a:pPr>
              <a:t>2/16/17</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28759FE0-B742-2849-973B-130226DB38CD}" type="slidenum">
              <a:rPr lang="en-US" altLang="x-none" smtClean="0"/>
              <a:pPr/>
              <a:t>‹#›</a:t>
            </a:fld>
            <a:endParaRPr lang="en-US" altLang="x-non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fld id="{2AC2C837-57CA-D249-AD16-FBA7D5FA4858}" type="datetimeFigureOut">
              <a:rPr lang="en-US" smtClean="0"/>
              <a:pPr>
                <a:defRPr/>
              </a:pPr>
              <a:t>2/16/17</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D54C325B-FC7C-F54F-8005-5D95DBCC4A13}" type="slidenum">
              <a:rPr lang="en-US" altLang="x-none" smtClean="0"/>
              <a:pPr/>
              <a:t>‹#›</a:t>
            </a:fld>
            <a:endParaRPr lang="en-US" altLang="x-non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fld id="{6A0C99DF-A7BF-9043-B545-8830C4E7DAAD}" type="datetimeFigureOut">
              <a:rPr lang="en-US" smtClean="0"/>
              <a:pPr>
                <a:defRPr/>
              </a:pPr>
              <a:t>2/16/17</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A0006F5D-5A42-D048-B902-650649C6B8D2}" type="slidenum">
              <a:rPr lang="en-US" altLang="x-none" smtClean="0"/>
              <a:pPr/>
              <a:t>‹#›</a:t>
            </a:fld>
            <a:endParaRPr lang="en-US" altLang="x-non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76FEA0F5-759B-104D-A0E4-820C20CBC839}" type="datetimeFigureOut">
              <a:rPr lang="en-US" smtClean="0"/>
              <a:pPr>
                <a:defRPr/>
              </a:pPr>
              <a:t>2/16/17</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8EAFCADF-F7A7-A849-9AD6-CDAAA1944E9B}" type="slidenum">
              <a:rPr lang="en-US" altLang="x-none" smtClean="0"/>
              <a:pPr/>
              <a:t>‹#›</a:t>
            </a:fld>
            <a:endParaRPr lang="en-US" altLang="x-non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FE1979C7-B970-984E-8F58-A3A9144C52D9}" type="datetimeFigureOut">
              <a:rPr lang="en-US" smtClean="0"/>
              <a:pPr>
                <a:defRPr/>
              </a:pPr>
              <a:t>2/16/17</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D50A384C-D37B-724A-AAC2-7D2362B7B999}" type="slidenum">
              <a:rPr lang="en-US" altLang="x-none" smtClean="0"/>
              <a:pPr/>
              <a:t>‹#›</a:t>
            </a:fld>
            <a:endParaRPr lang="en-US" altLang="x-non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41B93A04-9B65-DE48-9E1A-8647395644ED}" type="datetimeFigureOut">
              <a:rPr lang="en-US" smtClean="0"/>
              <a:pPr>
                <a:defRPr/>
              </a:pPr>
              <a:t>2/16/17</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02B3B702-9EC4-1441-8BC4-747B91235235}" type="slidenum">
              <a:rPr lang="en-US" altLang="x-none" smtClean="0"/>
              <a:pPr/>
              <a:t>‹#›</a:t>
            </a:fld>
            <a:endParaRPr lang="en-US" altLang="x-non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7021F73-0DD1-2B46-B164-80B4559A4F96}" type="datetimeFigureOut">
              <a:rPr lang="en-US" smtClean="0"/>
              <a:pPr>
                <a:defRPr/>
              </a:pPr>
              <a:t>2/16/17</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CEB619B0-E588-A344-B1D1-485BB1AB8C1A}" type="slidenum">
              <a:rPr lang="en-US" altLang="x-none" smtClean="0"/>
              <a:pPr/>
              <a:t>‹#›</a:t>
            </a:fld>
            <a:endParaRPr lang="en-US" altLang="x-none"/>
          </a:p>
        </p:txBody>
      </p:sp>
    </p:spTree>
    <p:extLst>
      <p:ext uri="{BB962C8B-B14F-4D97-AF65-F5344CB8AC3E}">
        <p14:creationId xmlns:p14="http://schemas.microsoft.com/office/powerpoint/2010/main" val="471343589"/>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 id="2147483748"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4" Type="http://schemas.openxmlformats.org/officeDocument/2006/relationships/image" Target="../media/image18.png"/><Relationship Id="rId1" Type="http://schemas.openxmlformats.org/officeDocument/2006/relationships/slideLayout" Target="../slideLayouts/slideLayout17.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1" Type="http://schemas.openxmlformats.org/officeDocument/2006/relationships/slideLayout" Target="../slideLayouts/slideLayout1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png"/><Relationship Id="rId5" Type="http://schemas.openxmlformats.org/officeDocument/2006/relationships/image" Target="../media/image9.png"/><Relationship Id="rId1" Type="http://schemas.openxmlformats.org/officeDocument/2006/relationships/slideLayout" Target="../slideLayouts/slideLayout1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4" Type="http://schemas.openxmlformats.org/officeDocument/2006/relationships/image" Target="../media/image11.png"/><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4" Type="http://schemas.openxmlformats.org/officeDocument/2006/relationships/image" Target="../media/image13.png"/><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image" Target="../media/image15.png"/><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4" Type="http://schemas.openxmlformats.org/officeDocument/2006/relationships/image" Target="../media/image17.png"/><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altLang="en-US" smtClean="0"/>
              <a:t>Create an AHP Ratings Model</a:t>
            </a:r>
            <a:endParaRPr lang="en-US" altLang="en-US"/>
          </a:p>
        </p:txBody>
      </p:sp>
      <p:sp>
        <p:nvSpPr>
          <p:cNvPr id="3075" name="Rectangle 3"/>
          <p:cNvSpPr>
            <a:spLocks noGrp="1" noChangeArrowheads="1"/>
          </p:cNvSpPr>
          <p:nvPr>
            <p:ph idx="1"/>
          </p:nvPr>
        </p:nvSpPr>
        <p:spPr/>
        <p:txBody>
          <a:bodyPr/>
          <a:lstStyle/>
          <a:p>
            <a:r>
              <a:rPr lang="en-US" altLang="en-US" smtClean="0"/>
              <a:t>Ratings models save time in making pairwise comparisons. Standards of performance are established for each criterion and the alternatives are rated one at a time on each criterion using its standards.</a:t>
            </a:r>
          </a:p>
          <a:p>
            <a:r>
              <a:rPr lang="en-US" altLang="en-US" smtClean="0"/>
              <a:t>Relative models: In a relative model such as the car model all nodes are pairwise compared against each other to establish priorities requiring n(n-1)/2 comparisons.</a:t>
            </a:r>
          </a:p>
          <a:p>
            <a:endParaRPr lang="en-US"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0"/>
            <a:ext cx="8229600" cy="762000"/>
          </a:xfrm>
        </p:spPr>
        <p:txBody>
          <a:bodyPr/>
          <a:lstStyle/>
          <a:p>
            <a:pPr eaLnBrk="1" hangingPunct="1"/>
            <a:r>
              <a:rPr lang="en-US" altLang="en-US"/>
              <a:t>Results in Ratings</a:t>
            </a:r>
          </a:p>
        </p:txBody>
      </p:sp>
      <p:pic>
        <p:nvPicPr>
          <p:cNvPr id="12292" name="Picture 7"/>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685800" y="1784350"/>
            <a:ext cx="6934200" cy="1720850"/>
          </a:xfrm>
        </p:spPr>
      </p:pic>
      <p:pic>
        <p:nvPicPr>
          <p:cNvPr id="12291" name="Picture 6"/>
          <p:cNvPicPr>
            <a:picLocks noGrp="1"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a:xfrm>
            <a:off x="723900" y="4119563"/>
            <a:ext cx="4495800" cy="2435225"/>
          </a:xfrm>
        </p:spPr>
      </p:pic>
      <p:sp>
        <p:nvSpPr>
          <p:cNvPr id="12293" name="Text Box 8"/>
          <p:cNvSpPr txBox="1">
            <a:spLocks noChangeArrowheads="1"/>
          </p:cNvSpPr>
          <p:nvPr/>
        </p:nvSpPr>
        <p:spPr bwMode="auto">
          <a:xfrm>
            <a:off x="1143000" y="1371600"/>
            <a:ext cx="914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lgn="ctr" eaLnBrk="1" hangingPunct="1">
              <a:spcBef>
                <a:spcPct val="50000"/>
              </a:spcBef>
              <a:buFontTx/>
              <a:buNone/>
            </a:pPr>
            <a:endParaRPr lang="en-US" altLang="en-US" sz="1800"/>
          </a:p>
        </p:txBody>
      </p:sp>
      <p:sp>
        <p:nvSpPr>
          <p:cNvPr id="12294" name="Text Box 9"/>
          <p:cNvSpPr txBox="1">
            <a:spLocks noChangeArrowheads="1"/>
          </p:cNvSpPr>
          <p:nvPr/>
        </p:nvSpPr>
        <p:spPr bwMode="auto">
          <a:xfrm>
            <a:off x="609600" y="609600"/>
            <a:ext cx="8077200"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50000"/>
              </a:spcBef>
              <a:buFontTx/>
              <a:buNone/>
            </a:pPr>
            <a:r>
              <a:rPr lang="en-US" altLang="en-US" sz="1800"/>
              <a:t>15.  Final rated alternatives. The Priorities are the results equivalent to the synthesized results in a relative model. The totals are most often used for resource allocation.</a:t>
            </a:r>
          </a:p>
        </p:txBody>
      </p:sp>
      <p:sp>
        <p:nvSpPr>
          <p:cNvPr id="12295" name="Text Box 10"/>
          <p:cNvSpPr txBox="1">
            <a:spLocks noChangeArrowheads="1"/>
          </p:cNvSpPr>
          <p:nvPr/>
        </p:nvSpPr>
        <p:spPr bwMode="auto">
          <a:xfrm>
            <a:off x="685800" y="3200400"/>
            <a:ext cx="7543800"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50000"/>
              </a:spcBef>
              <a:buFontTx/>
              <a:buNone/>
            </a:pPr>
            <a:endParaRPr lang="en-US" altLang="en-US" sz="1800"/>
          </a:p>
          <a:p>
            <a:pPr eaLnBrk="1" hangingPunct="1">
              <a:spcBef>
                <a:spcPct val="50000"/>
              </a:spcBef>
              <a:buFontTx/>
              <a:buNone/>
            </a:pPr>
            <a:r>
              <a:rPr lang="en-US" altLang="en-US" sz="1800"/>
              <a:t>16. Priorities can also be displayed with the Calculations&gt;Synthesize command</a:t>
            </a:r>
          </a:p>
        </p:txBody>
      </p:sp>
      <p:sp>
        <p:nvSpPr>
          <p:cNvPr id="12296" name="Oval 11"/>
          <p:cNvSpPr>
            <a:spLocks noChangeArrowheads="1"/>
          </p:cNvSpPr>
          <p:nvPr/>
        </p:nvSpPr>
        <p:spPr bwMode="auto">
          <a:xfrm>
            <a:off x="1447800" y="1972469"/>
            <a:ext cx="749300" cy="393700"/>
          </a:xfrm>
          <a:prstGeom prst="ellipse">
            <a:avLst/>
          </a:prstGeom>
          <a:noFill/>
          <a:ln w="28575">
            <a:solidFill>
              <a:srgbClr val="FF0066"/>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lgn="ctr" eaLnBrk="1" hangingPunct="1">
              <a:spcBef>
                <a:spcPct val="0"/>
              </a:spcBef>
              <a:buFontTx/>
              <a:buNone/>
            </a:pPr>
            <a:endParaRPr lang="en-US" altLang="en-US" sz="1800"/>
          </a:p>
        </p:txBody>
      </p:sp>
      <p:sp>
        <p:nvSpPr>
          <p:cNvPr id="12297" name="Text Box 13"/>
          <p:cNvSpPr txBox="1">
            <a:spLocks noChangeArrowheads="1"/>
          </p:cNvSpPr>
          <p:nvPr/>
        </p:nvSpPr>
        <p:spPr bwMode="auto">
          <a:xfrm>
            <a:off x="5334000" y="4495800"/>
            <a:ext cx="3505200" cy="18923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50000"/>
              </a:spcBef>
              <a:buFontTx/>
              <a:buNone/>
            </a:pPr>
            <a:r>
              <a:rPr lang="en-US" altLang="en-US" sz="1800" b="1"/>
              <a:t>	     Ratings  Relative Model</a:t>
            </a:r>
          </a:p>
          <a:p>
            <a:pPr eaLnBrk="1" hangingPunct="1">
              <a:spcBef>
                <a:spcPct val="50000"/>
              </a:spcBef>
              <a:buFontTx/>
              <a:buNone/>
            </a:pPr>
            <a:r>
              <a:rPr lang="en-US" altLang="en-US" sz="1800" b="1"/>
              <a:t>Acura TL          .280	          .344</a:t>
            </a:r>
          </a:p>
          <a:p>
            <a:pPr eaLnBrk="1" hangingPunct="1">
              <a:spcBef>
                <a:spcPct val="50000"/>
              </a:spcBef>
              <a:buFontTx/>
              <a:buNone/>
            </a:pPr>
            <a:r>
              <a:rPr lang="en-US" altLang="en-US" sz="1800" b="1"/>
              <a:t>Toyota Camry  .264	          .200</a:t>
            </a:r>
          </a:p>
          <a:p>
            <a:pPr eaLnBrk="1" hangingPunct="1">
              <a:spcBef>
                <a:spcPct val="50000"/>
              </a:spcBef>
              <a:buFontTx/>
              <a:buNone/>
            </a:pPr>
            <a:r>
              <a:rPr lang="en-US" altLang="en-US" sz="1800" b="1"/>
              <a:t>Honda Civic     .456           .455</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0"/>
            <a:ext cx="8229600" cy="838200"/>
          </a:xfrm>
        </p:spPr>
        <p:txBody>
          <a:bodyPr/>
          <a:lstStyle/>
          <a:p>
            <a:pPr eaLnBrk="1" hangingPunct="1"/>
            <a:r>
              <a:rPr lang="en-US" altLang="en-US"/>
              <a:t>Create a Ratings Model</a:t>
            </a:r>
          </a:p>
        </p:txBody>
      </p:sp>
      <p:pic>
        <p:nvPicPr>
          <p:cNvPr id="4099"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a:xfrm>
            <a:off x="609600" y="2303304"/>
            <a:ext cx="6348413" cy="3596004"/>
          </a:xfrm>
        </p:spPr>
      </p:pic>
      <p:sp>
        <p:nvSpPr>
          <p:cNvPr id="4100" name="Text Box 4"/>
          <p:cNvSpPr txBox="1">
            <a:spLocks noChangeArrowheads="1"/>
          </p:cNvSpPr>
          <p:nvPr/>
        </p:nvSpPr>
        <p:spPr bwMode="auto">
          <a:xfrm>
            <a:off x="609600" y="1066800"/>
            <a:ext cx="6553200" cy="1277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50000"/>
              </a:spcBef>
              <a:buFontTx/>
              <a:buAutoNum type="arabicPeriod"/>
            </a:pPr>
            <a:r>
              <a:rPr lang="en-US" altLang="en-US" sz="1400"/>
              <a:t>Build a hierarchical model as shown below and enter judgments as before, but do not include the alternatives in the main screen of the model.  </a:t>
            </a:r>
            <a:r>
              <a:rPr lang="en-US" altLang="en-US" sz="1400" dirty="0"/>
              <a:t>The model has 4 criteria and the Comfort criterion has </a:t>
            </a:r>
            <a:r>
              <a:rPr lang="en-US" altLang="en-US" sz="1400" dirty="0" err="1"/>
              <a:t>subcriteria</a:t>
            </a:r>
            <a:r>
              <a:rPr lang="en-US" altLang="en-US" sz="1400" dirty="0"/>
              <a:t> of Ride and Driving Performance.</a:t>
            </a:r>
          </a:p>
          <a:p>
            <a:pPr eaLnBrk="1" hangingPunct="1">
              <a:spcBef>
                <a:spcPct val="50000"/>
              </a:spcBef>
              <a:buFontTx/>
              <a:buAutoNum type="arabicPeriod"/>
            </a:pPr>
            <a:r>
              <a:rPr lang="en-US" altLang="en-US" sz="1400" dirty="0"/>
              <a:t>Select Design&gt;Ratings to open the Ratings screen where the Alternatives will be evaluated.</a:t>
            </a:r>
          </a:p>
        </p:txBody>
      </p:sp>
      <p:sp>
        <p:nvSpPr>
          <p:cNvPr id="4101" name="TextBox 4"/>
          <p:cNvSpPr txBox="1">
            <a:spLocks noChangeArrowheads="1"/>
          </p:cNvSpPr>
          <p:nvPr/>
        </p:nvSpPr>
        <p:spPr bwMode="auto">
          <a:xfrm>
            <a:off x="990600" y="6137275"/>
            <a:ext cx="72390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400"/>
              <a:t>This Ratings model is available in the file </a:t>
            </a:r>
            <a:r>
              <a:rPr lang="en-US" altLang="en-US" sz="1400" i="1"/>
              <a:t>Tutorial_1_Acura_RATINGS_Model.sdmod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57200" y="0"/>
            <a:ext cx="8229600" cy="685800"/>
          </a:xfrm>
        </p:spPr>
        <p:txBody>
          <a:bodyPr rtlCol="0">
            <a:normAutofit fontScale="90000"/>
          </a:bodyPr>
          <a:lstStyle/>
          <a:p>
            <a:pPr eaLnBrk="1" fontAlgn="auto" hangingPunct="1">
              <a:spcAft>
                <a:spcPts val="0"/>
              </a:spcAft>
              <a:defRPr/>
            </a:pPr>
            <a:r>
              <a:rPr lang="en-US" sz="4000" smtClean="0"/>
              <a:t>Starting Ratings</a:t>
            </a:r>
          </a:p>
        </p:txBody>
      </p:sp>
      <p:pic>
        <p:nvPicPr>
          <p:cNvPr id="5123" name="Picture 7"/>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685800" y="1219200"/>
            <a:ext cx="7620000" cy="1854200"/>
          </a:xfrm>
        </p:spPr>
      </p:pic>
      <p:pic>
        <p:nvPicPr>
          <p:cNvPr id="5126" name="Picture 13"/>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6551612" y="3886200"/>
            <a:ext cx="2135188" cy="2392363"/>
          </a:xfrm>
        </p:spPr>
      </p:pic>
      <p:sp>
        <p:nvSpPr>
          <p:cNvPr id="5124" name="Text Box 11"/>
          <p:cNvSpPr txBox="1">
            <a:spLocks noChangeArrowheads="1"/>
          </p:cNvSpPr>
          <p:nvPr/>
        </p:nvSpPr>
        <p:spPr bwMode="auto">
          <a:xfrm>
            <a:off x="685800" y="838200"/>
            <a:ext cx="2514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lgn="ctr" eaLnBrk="1" hangingPunct="1">
              <a:spcBef>
                <a:spcPct val="50000"/>
              </a:spcBef>
              <a:buFontTx/>
              <a:buNone/>
            </a:pPr>
            <a:r>
              <a:rPr lang="en-US" altLang="en-US" sz="1800"/>
              <a:t>1.  Blank screen appears</a:t>
            </a:r>
          </a:p>
        </p:txBody>
      </p:sp>
      <p:sp>
        <p:nvSpPr>
          <p:cNvPr id="5125" name="Text Box 12"/>
          <p:cNvSpPr txBox="1">
            <a:spLocks noChangeArrowheads="1"/>
          </p:cNvSpPr>
          <p:nvPr/>
        </p:nvSpPr>
        <p:spPr bwMode="auto">
          <a:xfrm>
            <a:off x="685800" y="3276600"/>
            <a:ext cx="5791200" cy="2446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50000"/>
              </a:spcBef>
              <a:buFontTx/>
              <a:buAutoNum type="arabicPeriod" startAt="2"/>
            </a:pPr>
            <a:r>
              <a:rPr lang="en-US" altLang="en-US" sz="1800" dirty="0"/>
              <a:t>Select Edit Criteria New and click on the criteria/</a:t>
            </a:r>
            <a:r>
              <a:rPr lang="en-US" altLang="en-US" sz="1800" dirty="0" err="1"/>
              <a:t>subcriteria</a:t>
            </a:r>
            <a:r>
              <a:rPr lang="en-US" altLang="en-US" sz="1800" dirty="0"/>
              <a:t> to appear as column headings. You must start by adding Criteria (trying to add Alternatives first will result in a software crash at present).  Select the lowest level of </a:t>
            </a:r>
            <a:r>
              <a:rPr lang="en-US" altLang="en-US" sz="1800" i="1" dirty="0"/>
              <a:t>covering</a:t>
            </a:r>
            <a:r>
              <a:rPr lang="en-US" altLang="en-US" sz="1800" dirty="0"/>
              <a:t> criteria.  Do NOT select Comfort; instead select its </a:t>
            </a:r>
            <a:r>
              <a:rPr lang="en-US" altLang="en-US" sz="1800" dirty="0" err="1"/>
              <a:t>subcriteria</a:t>
            </a:r>
            <a:r>
              <a:rPr lang="en-US" altLang="en-US" sz="1800" dirty="0"/>
              <a:t>, Driving Performance and Ride.</a:t>
            </a:r>
          </a:p>
          <a:p>
            <a:pPr eaLnBrk="1" hangingPunct="1">
              <a:spcBef>
                <a:spcPct val="50000"/>
              </a:spcBef>
              <a:buFontTx/>
              <a:buAutoNum type="arabicPeriod" startAt="2"/>
            </a:pPr>
            <a:endParaRPr lang="en-US" altLang="en-US" sz="1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0"/>
            <a:ext cx="8229600" cy="838200"/>
          </a:xfrm>
        </p:spPr>
        <p:txBody>
          <a:bodyPr/>
          <a:lstStyle/>
          <a:p>
            <a:pPr eaLnBrk="1" hangingPunct="1"/>
            <a:r>
              <a:rPr lang="en-US" altLang="en-US"/>
              <a:t>Ratings Spreadsheet</a:t>
            </a:r>
            <a:endParaRPr lang="en-US" altLang="en-US" sz="2800"/>
          </a:p>
        </p:txBody>
      </p:sp>
      <p:pic>
        <p:nvPicPr>
          <p:cNvPr id="6147" name="Picture 5"/>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967483" y="1545404"/>
            <a:ext cx="6019800" cy="1524000"/>
          </a:xfrm>
        </p:spPr>
      </p:pic>
      <p:pic>
        <p:nvPicPr>
          <p:cNvPr id="6148" name="Picture 9"/>
          <p:cNvPicPr>
            <a:picLocks noGrp="1"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a:xfrm>
            <a:off x="976045" y="3670300"/>
            <a:ext cx="3733800" cy="1130300"/>
          </a:xfrm>
        </p:spPr>
      </p:pic>
      <p:pic>
        <p:nvPicPr>
          <p:cNvPr id="6151" name="Picture 11"/>
          <p:cNvPicPr>
            <a:picLocks noGrp="1" noChangeAspect="1" noChangeArrowheads="1"/>
          </p:cNvPicPr>
          <p:nvPr>
            <p:ph sz="quarter" idx="3"/>
          </p:nvPr>
        </p:nvPicPr>
        <p:blipFill>
          <a:blip r:embed="rId5">
            <a:extLst>
              <a:ext uri="{28A0092B-C50C-407E-A947-70E740481C1C}">
                <a14:useLocalDpi xmlns:a14="http://schemas.microsoft.com/office/drawing/2010/main" val="0"/>
              </a:ext>
            </a:extLst>
          </a:blip>
          <a:srcRect/>
          <a:stretch>
            <a:fillRect/>
          </a:stretch>
        </p:blipFill>
        <p:spPr>
          <a:xfrm>
            <a:off x="838200" y="5257800"/>
            <a:ext cx="5181600" cy="1427163"/>
          </a:xfrm>
        </p:spPr>
      </p:pic>
      <p:sp>
        <p:nvSpPr>
          <p:cNvPr id="6149" name="Text Box 7"/>
          <p:cNvSpPr txBox="1">
            <a:spLocks noChangeArrowheads="1"/>
          </p:cNvSpPr>
          <p:nvPr/>
        </p:nvSpPr>
        <p:spPr bwMode="auto">
          <a:xfrm>
            <a:off x="381000" y="990600"/>
            <a:ext cx="7543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lgn="ctr" eaLnBrk="1" hangingPunct="1">
              <a:spcBef>
                <a:spcPct val="50000"/>
              </a:spcBef>
              <a:buFontTx/>
              <a:buNone/>
            </a:pPr>
            <a:r>
              <a:rPr lang="en-US" altLang="en-US" sz="1800"/>
              <a:t>3.  Ratings spreadsheet now has selected criteria with their priorities in it as shown below:</a:t>
            </a:r>
          </a:p>
        </p:txBody>
      </p:sp>
      <p:sp>
        <p:nvSpPr>
          <p:cNvPr id="6150" name="Text Box 8"/>
          <p:cNvSpPr txBox="1">
            <a:spLocks noChangeArrowheads="1"/>
          </p:cNvSpPr>
          <p:nvPr/>
        </p:nvSpPr>
        <p:spPr bwMode="auto">
          <a:xfrm>
            <a:off x="457200" y="3048000"/>
            <a:ext cx="6019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50000"/>
              </a:spcBef>
              <a:buFontTx/>
              <a:buNone/>
            </a:pPr>
            <a:r>
              <a:rPr lang="en-US" altLang="en-US" sz="1800"/>
              <a:t>4.  Select Edit&gt;Alternatives&gt;New and enter name for each alternative:</a:t>
            </a:r>
          </a:p>
        </p:txBody>
      </p:sp>
      <p:sp>
        <p:nvSpPr>
          <p:cNvPr id="6152" name="Text Box 13"/>
          <p:cNvSpPr txBox="1">
            <a:spLocks noChangeArrowheads="1"/>
          </p:cNvSpPr>
          <p:nvPr/>
        </p:nvSpPr>
        <p:spPr bwMode="auto">
          <a:xfrm>
            <a:off x="457200" y="4876800"/>
            <a:ext cx="67151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0"/>
              </a:spcBef>
              <a:buFontTx/>
              <a:buNone/>
            </a:pPr>
            <a:r>
              <a:rPr lang="en-US" altLang="en-US" sz="1800"/>
              <a:t>5.  The Ratings Spreadsheet now has one alternative; continue adding alternatives: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0"/>
            <a:ext cx="8229600" cy="838200"/>
          </a:xfrm>
        </p:spPr>
        <p:txBody>
          <a:bodyPr/>
          <a:lstStyle/>
          <a:p>
            <a:pPr eaLnBrk="1" hangingPunct="1"/>
            <a:r>
              <a:rPr lang="en-US" altLang="en-US"/>
              <a:t>Ratings Spreadsheet (cont’d)</a:t>
            </a:r>
          </a:p>
        </p:txBody>
      </p:sp>
      <p:pic>
        <p:nvPicPr>
          <p:cNvPr id="7171" name="Picture 4"/>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533400" y="1524000"/>
            <a:ext cx="4038600" cy="1328738"/>
          </a:xfrm>
        </p:spPr>
      </p:pic>
      <p:pic>
        <p:nvPicPr>
          <p:cNvPr id="7172" name="Picture 8"/>
          <p:cNvPicPr>
            <a:picLocks noGrp="1"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a:xfrm>
            <a:off x="304800" y="3985357"/>
            <a:ext cx="4038600" cy="2025650"/>
          </a:xfrm>
        </p:spPr>
      </p:pic>
      <p:pic>
        <p:nvPicPr>
          <p:cNvPr id="7175" name="Picture 10"/>
          <p:cNvPicPr>
            <a:picLocks noGrp="1" noChangeAspect="1" noChangeArrowheads="1"/>
          </p:cNvPicPr>
          <p:nvPr>
            <p:ph sz="quarter" idx="3"/>
          </p:nvPr>
        </p:nvPicPr>
        <p:blipFill>
          <a:blip r:embed="rId5">
            <a:extLst>
              <a:ext uri="{28A0092B-C50C-407E-A947-70E740481C1C}">
                <a14:useLocalDpi xmlns:a14="http://schemas.microsoft.com/office/drawing/2010/main" val="0"/>
              </a:ext>
            </a:extLst>
          </a:blip>
          <a:srcRect/>
          <a:stretch>
            <a:fillRect/>
          </a:stretch>
        </p:blipFill>
        <p:spPr>
          <a:xfrm>
            <a:off x="4642207" y="3732944"/>
            <a:ext cx="3429000" cy="2278063"/>
          </a:xfrm>
        </p:spPr>
      </p:pic>
      <p:sp>
        <p:nvSpPr>
          <p:cNvPr id="7173" name="Text Box 6"/>
          <p:cNvSpPr txBox="1">
            <a:spLocks noChangeArrowheads="1"/>
          </p:cNvSpPr>
          <p:nvPr/>
        </p:nvSpPr>
        <p:spPr bwMode="auto">
          <a:xfrm>
            <a:off x="228600" y="838200"/>
            <a:ext cx="7848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50000"/>
              </a:spcBef>
              <a:buFontTx/>
              <a:buNone/>
            </a:pPr>
            <a:r>
              <a:rPr lang="en-US" altLang="en-US" sz="1800"/>
              <a:t>5.  Ratings Spreadsheet in which alternatives have been entered (you can enter as many as you like and they do not have to have been in the original model.</a:t>
            </a:r>
          </a:p>
        </p:txBody>
      </p:sp>
      <p:sp>
        <p:nvSpPr>
          <p:cNvPr id="7174" name="Text Box 7"/>
          <p:cNvSpPr txBox="1">
            <a:spLocks noChangeArrowheads="1"/>
          </p:cNvSpPr>
          <p:nvPr/>
        </p:nvSpPr>
        <p:spPr bwMode="auto">
          <a:xfrm>
            <a:off x="304800" y="2971800"/>
            <a:ext cx="7620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50000"/>
              </a:spcBef>
              <a:buFontTx/>
              <a:buNone/>
            </a:pPr>
            <a:r>
              <a:rPr lang="en-US" altLang="en-US" sz="1800"/>
              <a:t>6.  Select Edit&gt;Criteria&gt; Edit Categories from menu </a:t>
            </a:r>
            <a:r>
              <a:rPr lang="en-US" altLang="en-US" sz="1800" b="1"/>
              <a:t>or </a:t>
            </a:r>
            <a:r>
              <a:rPr lang="en-US" altLang="en-US" sz="1800"/>
              <a:t>right-click on a column heading, for example, Prestige, to get the dropdown menu and select Edit Categories.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 y="0"/>
            <a:ext cx="8229600" cy="685800"/>
          </a:xfrm>
        </p:spPr>
        <p:txBody>
          <a:bodyPr rtlCol="0">
            <a:normAutofit fontScale="90000"/>
          </a:bodyPr>
          <a:lstStyle/>
          <a:p>
            <a:pPr eaLnBrk="1" fontAlgn="auto" hangingPunct="1">
              <a:spcAft>
                <a:spcPts val="0"/>
              </a:spcAft>
              <a:defRPr/>
            </a:pPr>
            <a:r>
              <a:rPr lang="en-US" sz="4000" smtClean="0"/>
              <a:t>Ratings Spreadsheet (cont’d)</a:t>
            </a:r>
          </a:p>
        </p:txBody>
      </p:sp>
      <p:pic>
        <p:nvPicPr>
          <p:cNvPr id="8195" name="Picture 9"/>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609600" y="1219200"/>
            <a:ext cx="2362200" cy="2147888"/>
          </a:xfrm>
        </p:spPr>
      </p:pic>
      <p:pic>
        <p:nvPicPr>
          <p:cNvPr id="8198" name="Picture 13"/>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609600" y="3810000"/>
            <a:ext cx="4800600" cy="2981325"/>
          </a:xfrm>
        </p:spPr>
      </p:pic>
      <p:sp>
        <p:nvSpPr>
          <p:cNvPr id="8196" name="Text Box 5"/>
          <p:cNvSpPr txBox="1">
            <a:spLocks noChangeArrowheads="1"/>
          </p:cNvSpPr>
          <p:nvPr/>
        </p:nvSpPr>
        <p:spPr bwMode="auto">
          <a:xfrm>
            <a:off x="228600" y="609600"/>
            <a:ext cx="8534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50000"/>
              </a:spcBef>
              <a:buFontTx/>
              <a:buNone/>
            </a:pPr>
            <a:r>
              <a:rPr lang="en-US" altLang="en-US" sz="1800"/>
              <a:t>7.  </a:t>
            </a:r>
            <a:r>
              <a:rPr lang="en-US" altLang="en-US" sz="1800" dirty="0"/>
              <a:t>Category Editor will appear.  Enter names of Categories for the Prestige criterion (use New command)</a:t>
            </a:r>
          </a:p>
        </p:txBody>
      </p:sp>
      <p:sp>
        <p:nvSpPr>
          <p:cNvPr id="8197" name="Text Box 6"/>
          <p:cNvSpPr txBox="1">
            <a:spLocks noChangeArrowheads="1"/>
          </p:cNvSpPr>
          <p:nvPr/>
        </p:nvSpPr>
        <p:spPr bwMode="auto">
          <a:xfrm>
            <a:off x="228600" y="3436144"/>
            <a:ext cx="76962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50000"/>
              </a:spcBef>
              <a:buFontTx/>
              <a:buNone/>
            </a:pPr>
            <a:r>
              <a:rPr lang="en-US" altLang="en-US" sz="1800"/>
              <a:t>8.  </a:t>
            </a:r>
            <a:r>
              <a:rPr lang="en-US" altLang="en-US" sz="1800" dirty="0"/>
              <a:t>Click Comparisons in Category Editor to bring up pairwise comparison screen</a:t>
            </a:r>
          </a:p>
        </p:txBody>
      </p:sp>
      <p:sp>
        <p:nvSpPr>
          <p:cNvPr id="8199" name="Text Box 15"/>
          <p:cNvSpPr txBox="1">
            <a:spLocks noChangeArrowheads="1"/>
          </p:cNvSpPr>
          <p:nvPr/>
        </p:nvSpPr>
        <p:spPr bwMode="auto">
          <a:xfrm>
            <a:off x="5867400" y="4267200"/>
            <a:ext cx="3048000" cy="23542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50000"/>
              </a:spcBef>
              <a:buFontTx/>
              <a:buAutoNum type="alphaLcPeriod"/>
            </a:pPr>
            <a:r>
              <a:rPr lang="en-US" altLang="en-US" sz="1800"/>
              <a:t>Change comparison word to “preferred” (select Misc&gt;Comparison words)</a:t>
            </a:r>
          </a:p>
          <a:p>
            <a:pPr eaLnBrk="1" hangingPunct="1">
              <a:spcBef>
                <a:spcPct val="50000"/>
              </a:spcBef>
              <a:buFontTx/>
              <a:buAutoNum type="alphaLcPeriod"/>
            </a:pPr>
            <a:r>
              <a:rPr lang="en-US" altLang="en-US" sz="1800"/>
              <a:t>Enter judgments – questionnaire mode appears but you can use any mode.</a:t>
            </a:r>
          </a:p>
          <a:p>
            <a:pPr eaLnBrk="1" hangingPunct="1">
              <a:spcBef>
                <a:spcPct val="50000"/>
              </a:spcBef>
              <a:buFontTx/>
              <a:buAutoNum type="alphaLcPeriod"/>
            </a:pPr>
            <a:r>
              <a:rPr lang="en-US" altLang="en-US" sz="1800"/>
              <a:t>Improve inconsistency to less than 0.10</a:t>
            </a:r>
          </a:p>
          <a:p>
            <a:pPr eaLnBrk="1" hangingPunct="1">
              <a:spcBef>
                <a:spcPct val="50000"/>
              </a:spcBef>
              <a:buFontTx/>
              <a:buAutoNum type="alphaLcPeriod"/>
            </a:pPr>
            <a:endParaRPr lang="en-US" altLang="en-US" sz="18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0"/>
            <a:ext cx="8229600" cy="685800"/>
          </a:xfrm>
        </p:spPr>
        <p:txBody>
          <a:bodyPr rtlCol="0">
            <a:normAutofit fontScale="90000"/>
          </a:bodyPr>
          <a:lstStyle/>
          <a:p>
            <a:pPr eaLnBrk="1" fontAlgn="auto" hangingPunct="1">
              <a:spcAft>
                <a:spcPts val="0"/>
              </a:spcAft>
              <a:defRPr/>
            </a:pPr>
            <a:r>
              <a:rPr lang="en-US" sz="4000" smtClean="0"/>
              <a:t>Ratings Spreadsheet (cont’d)</a:t>
            </a:r>
          </a:p>
        </p:txBody>
      </p:sp>
      <p:pic>
        <p:nvPicPr>
          <p:cNvPr id="9221" name="Picture 8"/>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533400" y="1600200"/>
            <a:ext cx="3276600" cy="2597150"/>
          </a:xfrm>
        </p:spPr>
      </p:pic>
      <p:pic>
        <p:nvPicPr>
          <p:cNvPr id="9222" name="Picture 9"/>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tretch>
            <a:fillRect/>
          </a:stretch>
        </p:blipFill>
        <p:spPr>
          <a:xfrm>
            <a:off x="3868738" y="3350547"/>
            <a:ext cx="3089275" cy="1501519"/>
          </a:xfrm>
        </p:spPr>
      </p:pic>
      <p:sp>
        <p:nvSpPr>
          <p:cNvPr id="9219" name="Text Box 4"/>
          <p:cNvSpPr txBox="1">
            <a:spLocks noChangeArrowheads="1"/>
          </p:cNvSpPr>
          <p:nvPr/>
        </p:nvSpPr>
        <p:spPr bwMode="auto">
          <a:xfrm>
            <a:off x="228600" y="838200"/>
            <a:ext cx="56388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50000"/>
              </a:spcBef>
              <a:buFontTx/>
              <a:buNone/>
            </a:pPr>
            <a:r>
              <a:rPr lang="en-US" altLang="en-US" sz="1800"/>
              <a:t>9</a:t>
            </a:r>
            <a:r>
              <a:rPr lang="en-US" altLang="en-US" sz="1400"/>
              <a:t>.  Compute priorities with Computations&gt;Ideal Priorities command.  The Ideal priorities are computed from the usual Priorities by dividing each priority by the largest.</a:t>
            </a:r>
          </a:p>
        </p:txBody>
      </p:sp>
      <p:sp>
        <p:nvSpPr>
          <p:cNvPr id="9220" name="Text Box 5"/>
          <p:cNvSpPr txBox="1">
            <a:spLocks noChangeArrowheads="1"/>
          </p:cNvSpPr>
          <p:nvPr/>
        </p:nvSpPr>
        <p:spPr bwMode="auto">
          <a:xfrm>
            <a:off x="228600" y="4419600"/>
            <a:ext cx="36576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50000"/>
              </a:spcBef>
              <a:buFontTx/>
              <a:buAutoNum type="arabicPeriod" startAt="8"/>
            </a:pPr>
            <a:r>
              <a:rPr lang="en-US" altLang="en-US" sz="1400"/>
              <a:t>Close the Comparisons screen in the usual way to return to the Ratings Spreadsheet.  The categories have been established and pairwise compared for Prestige.</a:t>
            </a:r>
          </a:p>
          <a:p>
            <a:pPr eaLnBrk="1" hangingPunct="1">
              <a:spcBef>
                <a:spcPct val="50000"/>
              </a:spcBef>
              <a:buFontTx/>
              <a:buAutoNum type="arabicPeriod" startAt="8"/>
            </a:pPr>
            <a:r>
              <a:rPr lang="en-US" altLang="en-US" sz="1400"/>
              <a:t>Click on the (Acura, Prestige) cell and choose one of the categories, e.g. Excellent..</a:t>
            </a:r>
          </a:p>
        </p:txBody>
      </p:sp>
      <p:sp>
        <p:nvSpPr>
          <p:cNvPr id="9223" name="Line 10"/>
          <p:cNvSpPr>
            <a:spLocks noChangeShapeType="1"/>
          </p:cNvSpPr>
          <p:nvPr/>
        </p:nvSpPr>
        <p:spPr bwMode="auto">
          <a:xfrm flipV="1">
            <a:off x="3429000" y="4114800"/>
            <a:ext cx="1752600" cy="1447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457200" y="0"/>
            <a:ext cx="8229600" cy="685800"/>
          </a:xfrm>
        </p:spPr>
        <p:txBody>
          <a:bodyPr rtlCol="0">
            <a:normAutofit fontScale="90000"/>
          </a:bodyPr>
          <a:lstStyle/>
          <a:p>
            <a:pPr eaLnBrk="1" fontAlgn="auto" hangingPunct="1">
              <a:spcAft>
                <a:spcPts val="0"/>
              </a:spcAft>
              <a:defRPr/>
            </a:pPr>
            <a:r>
              <a:rPr lang="en-US" sz="4000" smtClean="0"/>
              <a:t>Ratings Spreadsheet (cont’d)</a:t>
            </a:r>
          </a:p>
        </p:txBody>
      </p:sp>
      <p:pic>
        <p:nvPicPr>
          <p:cNvPr id="10245" name="Picture 5"/>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457200" y="1978025"/>
            <a:ext cx="2895600" cy="2295525"/>
          </a:xfrm>
        </p:spPr>
      </p:pic>
      <p:pic>
        <p:nvPicPr>
          <p:cNvPr id="10246" name="Picture 6"/>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tretch>
            <a:fillRect/>
          </a:stretch>
        </p:blipFill>
        <p:spPr>
          <a:xfrm>
            <a:off x="3868738" y="3130495"/>
            <a:ext cx="3089275" cy="1941623"/>
          </a:xfrm>
        </p:spPr>
      </p:pic>
      <p:sp>
        <p:nvSpPr>
          <p:cNvPr id="10243" name="Text Box 3"/>
          <p:cNvSpPr txBox="1">
            <a:spLocks noChangeArrowheads="1"/>
          </p:cNvSpPr>
          <p:nvPr/>
        </p:nvSpPr>
        <p:spPr bwMode="auto">
          <a:xfrm>
            <a:off x="228600" y="838200"/>
            <a:ext cx="76962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50000"/>
              </a:spcBef>
              <a:buFontTx/>
              <a:buNone/>
            </a:pPr>
            <a:r>
              <a:rPr lang="en-US" altLang="en-US" sz="1800"/>
              <a:t>10.  Repeat the process to create the categories for Price and pairwise compare them.  Note that we have made the Price categories ranges of prices and that the lowest price range is the most preferred and gets the highest priority.</a:t>
            </a:r>
          </a:p>
        </p:txBody>
      </p:sp>
      <p:sp>
        <p:nvSpPr>
          <p:cNvPr id="10244" name="Text Box 4"/>
          <p:cNvSpPr txBox="1">
            <a:spLocks noChangeArrowheads="1"/>
          </p:cNvSpPr>
          <p:nvPr/>
        </p:nvSpPr>
        <p:spPr bwMode="auto">
          <a:xfrm>
            <a:off x="228600" y="4419600"/>
            <a:ext cx="3657600" cy="2446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50000"/>
              </a:spcBef>
              <a:buFontTx/>
              <a:buNone/>
            </a:pPr>
            <a:r>
              <a:rPr lang="en-US" altLang="en-US" sz="1800"/>
              <a:t>11.  To display the priorities associated with the categories as shown here, turn on View&gt;Category Display&gt;Names </a:t>
            </a:r>
            <a:r>
              <a:rPr lang="en-US" altLang="en-US" sz="1800" i="1"/>
              <a:t>and </a:t>
            </a:r>
            <a:r>
              <a:rPr lang="en-US" altLang="en-US" sz="1800"/>
              <a:t>Priorities</a:t>
            </a:r>
          </a:p>
          <a:p>
            <a:pPr eaLnBrk="1" hangingPunct="1">
              <a:spcBef>
                <a:spcPct val="50000"/>
              </a:spcBef>
              <a:buFontTx/>
              <a:buNone/>
            </a:pPr>
            <a:r>
              <a:rPr lang="en-US" altLang="en-US" sz="1800"/>
              <a:t>12.  Click on the (Acura, Price) cell and select its price range (30k-35k)which has a priority of .085.</a:t>
            </a:r>
          </a:p>
        </p:txBody>
      </p:sp>
      <p:sp>
        <p:nvSpPr>
          <p:cNvPr id="10247" name="Line 7"/>
          <p:cNvSpPr>
            <a:spLocks noChangeShapeType="1"/>
          </p:cNvSpPr>
          <p:nvPr/>
        </p:nvSpPr>
        <p:spPr bwMode="auto">
          <a:xfrm flipV="1">
            <a:off x="2743200" y="5100638"/>
            <a:ext cx="4191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381000" y="0"/>
            <a:ext cx="8229600" cy="685800"/>
          </a:xfrm>
        </p:spPr>
        <p:txBody>
          <a:bodyPr rtlCol="0">
            <a:normAutofit fontScale="90000"/>
          </a:bodyPr>
          <a:lstStyle/>
          <a:p>
            <a:pPr eaLnBrk="1" fontAlgn="auto" hangingPunct="1">
              <a:spcAft>
                <a:spcPts val="0"/>
              </a:spcAft>
              <a:defRPr/>
            </a:pPr>
            <a:r>
              <a:rPr lang="en-US" sz="4000" smtClean="0"/>
              <a:t>Ratings Spreadsheet (cont’d)</a:t>
            </a:r>
          </a:p>
        </p:txBody>
      </p:sp>
      <p:pic>
        <p:nvPicPr>
          <p:cNvPr id="11267" name="Picture 11"/>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838200" y="1566863"/>
            <a:ext cx="5791200" cy="1862137"/>
          </a:xfrm>
        </p:spPr>
      </p:pic>
      <p:pic>
        <p:nvPicPr>
          <p:cNvPr id="11270" name="Picture 14"/>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533400" y="3886200"/>
            <a:ext cx="8077200" cy="2005013"/>
          </a:xfrm>
        </p:spPr>
      </p:pic>
      <p:sp>
        <p:nvSpPr>
          <p:cNvPr id="11268" name="Text Box 3"/>
          <p:cNvSpPr txBox="1">
            <a:spLocks noChangeArrowheads="1"/>
          </p:cNvSpPr>
          <p:nvPr/>
        </p:nvSpPr>
        <p:spPr bwMode="auto">
          <a:xfrm>
            <a:off x="228600" y="838200"/>
            <a:ext cx="6248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spcBef>
                <a:spcPct val="50000"/>
              </a:spcBef>
              <a:buFontTx/>
              <a:buNone/>
            </a:pPr>
            <a:r>
              <a:rPr lang="en-US" altLang="en-US" sz="1800"/>
              <a:t>13.  Create categories for the remaining columns and rate the alternatives</a:t>
            </a:r>
          </a:p>
        </p:txBody>
      </p:sp>
      <p:sp>
        <p:nvSpPr>
          <p:cNvPr id="11269" name="Text Box 13"/>
          <p:cNvSpPr txBox="1">
            <a:spLocks noChangeArrowheads="1"/>
          </p:cNvSpPr>
          <p:nvPr/>
        </p:nvSpPr>
        <p:spPr bwMode="auto">
          <a:xfrm>
            <a:off x="381000" y="3429000"/>
            <a:ext cx="5359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charset="0"/>
              </a:defRPr>
            </a:lvl1pPr>
            <a:lvl2pPr marL="742950" indent="-285750" eaLnBrk="0" hangingPunct="0">
              <a:spcBef>
                <a:spcPct val="20000"/>
              </a:spcBef>
              <a:buFont typeface="Arial" charset="0"/>
              <a:buChar char="–"/>
              <a:defRPr sz="2800">
                <a:solidFill>
                  <a:schemeClr val="tx1"/>
                </a:solidFill>
                <a:latin typeface="Calibri" charset="0"/>
              </a:defRPr>
            </a:lvl2pPr>
            <a:lvl3pPr marL="1143000" indent="-228600" eaLnBrk="0" hangingPunct="0">
              <a:spcBef>
                <a:spcPct val="20000"/>
              </a:spcBef>
              <a:buFont typeface="Arial" charset="0"/>
              <a:buChar char="•"/>
              <a:defRPr sz="2400">
                <a:solidFill>
                  <a:schemeClr val="tx1"/>
                </a:solidFill>
                <a:latin typeface="Calibri" charset="0"/>
              </a:defRPr>
            </a:lvl3pPr>
            <a:lvl4pPr marL="1600200" indent="-228600" eaLnBrk="0" hangingPunct="0">
              <a:spcBef>
                <a:spcPct val="20000"/>
              </a:spcBef>
              <a:buFont typeface="Arial" charset="0"/>
              <a:buChar char="–"/>
              <a:defRPr sz="2000">
                <a:solidFill>
                  <a:schemeClr val="tx1"/>
                </a:solidFill>
                <a:latin typeface="Calibri" charset="0"/>
              </a:defRPr>
            </a:lvl4pPr>
            <a:lvl5pPr marL="2057400" indent="-228600" eaLnBrk="0" hangingPunct="0">
              <a:spcBef>
                <a:spcPct val="20000"/>
              </a:spcBef>
              <a:buFont typeface="Arial" charset="0"/>
              <a:buChar char="»"/>
              <a:defRPr sz="2000">
                <a:solidFill>
                  <a:schemeClr val="tx1"/>
                </a:solidFill>
                <a:latin typeface="Calibri"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defRPr>
            </a:lvl9pPr>
          </a:lstStyle>
          <a:p>
            <a:pPr algn="ctr" eaLnBrk="1" hangingPunct="1">
              <a:spcBef>
                <a:spcPct val="0"/>
              </a:spcBef>
              <a:buFontTx/>
              <a:buNone/>
            </a:pPr>
            <a:r>
              <a:rPr lang="en-US" altLang="en-US" sz="1800"/>
              <a:t>14.  Display Totals and Priorities columns with the View command</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9.0&quot;&gt;&lt;object type=&quot;1&quot; unique_id=&quot;10001&quot;&gt;&lt;object type=&quot;2&quot; unique_id=&quot;10002&quot;&gt;&lt;object type=&quot;3&quot; unique_id=&quot;10003&quot;&gt;&lt;property id=&quot;20148&quot; value=&quot;5&quot;/&gt;&lt;property id=&quot;20300&quot; value=&quot;Slide 1 - &amp;quot;Create an AHP Ratings Model&amp;quot;&quot;/&gt;&lt;property id=&quot;20307&quot; value=&quot;258&quot;/&gt;&lt;/object&gt;&lt;object type=&quot;3&quot; unique_id=&quot;10004&quot;&gt;&lt;property id=&quot;20148&quot; value=&quot;5&quot;/&gt;&lt;property id=&quot;20300&quot; value=&quot;Slide 2 - &amp;quot;Create a Ratings Model&amp;quot;&quot;/&gt;&lt;property id=&quot;20307&quot; value=&quot;259&quot;/&gt;&lt;/object&gt;&lt;object type=&quot;3&quot; unique_id=&quot;10005&quot;&gt;&lt;property id=&quot;20148&quot; value=&quot;5&quot;/&gt;&lt;property id=&quot;20300&quot; value=&quot;Slide 3 - &amp;quot;Starting Ratings&amp;quot;&quot;/&gt;&lt;property id=&quot;20307&quot; value=&quot;260&quot;/&gt;&lt;/object&gt;&lt;object type=&quot;3&quot; unique_id=&quot;10006&quot;&gt;&lt;property id=&quot;20148&quot; value=&quot;5&quot;/&gt;&lt;property id=&quot;20300&quot; value=&quot;Slide 4 - &amp;quot;Ratings Spreadsheet&amp;quot;&quot;/&gt;&lt;property id=&quot;20307&quot; value=&quot;261&quot;/&gt;&lt;/object&gt;&lt;object type=&quot;3&quot; unique_id=&quot;10007&quot;&gt;&lt;property id=&quot;20148&quot; value=&quot;5&quot;/&gt;&lt;property id=&quot;20300&quot; value=&quot;Slide 5 - &amp;quot;Ratings Spreadsheet (cont’d)&amp;quot;&quot;/&gt;&lt;property id=&quot;20307&quot; value=&quot;262&quot;/&gt;&lt;/object&gt;&lt;object type=&quot;3&quot; unique_id=&quot;10008&quot;&gt;&lt;property id=&quot;20148&quot; value=&quot;5&quot;/&gt;&lt;property id=&quot;20300&quot; value=&quot;Slide 6 - &amp;quot;Ratings Spreadsheet (cont’d)&amp;quot;&quot;/&gt;&lt;property id=&quot;20307&quot; value=&quot;263&quot;/&gt;&lt;/object&gt;&lt;object type=&quot;3&quot; unique_id=&quot;10009&quot;&gt;&lt;property id=&quot;20148&quot; value=&quot;5&quot;/&gt;&lt;property id=&quot;20300&quot; value=&quot;Slide 7 - &amp;quot;Ratings Spreadsheet (cont’d)&amp;quot;&quot;/&gt;&lt;property id=&quot;20307&quot; value=&quot;264&quot;/&gt;&lt;/object&gt;&lt;object type=&quot;3&quot; unique_id=&quot;10010&quot;&gt;&lt;property id=&quot;20148&quot; value=&quot;5&quot;/&gt;&lt;property id=&quot;20300&quot; value=&quot;Slide 8 - &amp;quot;Ratings Spreadsheet (cont’d)&amp;quot;&quot;/&gt;&lt;property id=&quot;20307&quot; value=&quot;265&quot;/&gt;&lt;/object&gt;&lt;object type=&quot;3&quot; unique_id=&quot;10011&quot;&gt;&lt;property id=&quot;20148&quot; value=&quot;5&quot;/&gt;&lt;property id=&quot;20300&quot; value=&quot;Slide 9 - &amp;quot;Ratings Spreadsheet (cont’d)&amp;quot;&quot;/&gt;&lt;property id=&quot;20307&quot; value=&quot;266&quot;/&gt;&lt;/object&gt;&lt;object type=&quot;3&quot; unique_id=&quot;10012&quot;&gt;&lt;property id=&quot;20148&quot; value=&quot;5&quot;/&gt;&lt;property id=&quot;20300&quot; value=&quot;Slide 10 - &amp;quot;Results in Ratings&amp;quot;&quot;/&gt;&lt;property id=&quot;20307&quot; value=&quot;267&quot;/&gt;&lt;/object&gt;&lt;/object&gt;&lt;object type=&quot;8&quot; unique_id=&quot;10024&quot;&gt;&lt;/object&gt;&lt;object type=&quot;4&quot; unique_id=&quot;10142&quot;&gt;&lt;/object&gt;&lt;object type=&quot;10&quot; unique_id=&quot;10143&quot;&gt;&lt;object type=&quot;11&quot; unique_id=&quot;10144&quot;&gt;&lt;/object&gt;&lt;/object&gt;&lt;/object&gt;&lt;/database&gt;"/>
  <p:tag name="SECTOMILLISECCONVERTED" val="1"/>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52</TotalTime>
  <Words>638</Words>
  <Application>Microsoft Macintosh PowerPoint</Application>
  <PresentationFormat>On-screen Show (4:3)</PresentationFormat>
  <Paragraphs>52</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Calibri</vt:lpstr>
      <vt:lpstr>Arial</vt:lpstr>
      <vt:lpstr>Facet</vt:lpstr>
      <vt:lpstr>Create an AHP Ratings Model</vt:lpstr>
      <vt:lpstr>Create a Ratings Model</vt:lpstr>
      <vt:lpstr>Starting Ratings</vt:lpstr>
      <vt:lpstr>Ratings Spreadsheet</vt:lpstr>
      <vt:lpstr>Ratings Spreadsheet (cont’d)</vt:lpstr>
      <vt:lpstr>Ratings Spreadsheet (cont’d)</vt:lpstr>
      <vt:lpstr>Ratings Spreadsheet (cont’d)</vt:lpstr>
      <vt:lpstr>Ratings Spreadsheet (cont’d)</vt:lpstr>
      <vt:lpstr>Ratings Spreadsheet (cont’d)</vt:lpstr>
      <vt:lpstr>Results in Ratings</vt:lpstr>
    </vt:vector>
  </TitlesOfParts>
  <Company>University of Pittsburgh</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Create an AHP Ratings Model</dc:title>
  <dc:creator>saaty</dc:creator>
  <cp:lastModifiedBy>Lazaros Amanatidis</cp:lastModifiedBy>
  <cp:revision>8</cp:revision>
  <dcterms:created xsi:type="dcterms:W3CDTF">2012-05-14T00:44:09Z</dcterms:created>
  <dcterms:modified xsi:type="dcterms:W3CDTF">2017-02-16T19:47:06Z</dcterms:modified>
</cp:coreProperties>
</file>