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4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ags" Target="tags/tag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D44D7-22A1-43C9-A55E-6D68845E93A8}" type="datetimeFigureOut">
              <a:rPr lang="en-US" smtClean="0"/>
              <a:t>2/16/17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97F03-C38E-48E6-9F02-93823379C8B7}" type="slidenum">
              <a:rPr lang="en-US" smtClean="0"/>
              <a:t>‹#›</a:t>
            </a:fld>
            <a:endParaRPr lang="en-US"/>
          </a:p>
        </p:txBody>
      </p:sp>
    </p:spTree>
    <p:extLst>
      <p:ext uri="{BB962C8B-B14F-4D97-AF65-F5344CB8AC3E}">
        <p14:creationId xmlns:p14="http://schemas.microsoft.com/office/powerpoint/2010/main" val="320171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0CF10EC-1174-4607-9E3A-C92EC3666AC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021317B-8128-43A4-BD54-42207F32186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166DB29-BD11-4167-80FA-D8467B2E29BF}"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39895E8-AB4F-42EF-AF33-1EC4044FF4B8}"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C43A0C0-A2F0-4339-AEC9-16EE26FDBF72}"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E029983-8DDB-44D2-B052-2235F81AA659}"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60B6A16-108A-4A0B-9BA5-8F068534C0FC}"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14801B8-0D7A-41C6-B583-C3C99A523E4E}"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3CA9DDB-C3D0-4F51-BD3C-B3611D3C5EB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54E1B5F-16CC-45F8-9101-AA9F69B20EB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37124A4-FC6C-4D3C-9F0E-773CFE01BB64}"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CF70F01C-8F72-4417-B267-34FF61AF067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B6BD7AB-34A1-4309-95A1-157B17061D17}"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037F86E-B9FA-42A0-99B4-DF28CB4DDE9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3950165-A3CF-45CA-B41D-5949BBB5FC4C}"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C54F1FB-B12A-4978-B22E-10DF9DA280AC}"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91E6F26-60BD-4146-AE38-1A903CEC2E5F}"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F21E998C-7360-465B-968F-3A34AF609DF1}"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0CA2EB6-4B04-447E-800C-E046D55907B4}"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DDD925-3920-403B-A558-17991A6DFCB0}"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6BCD432-E40C-4DFB-9A28-D81684A0BFA6}"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0B7A87E-DFA1-4F86-A1B7-7C19E1ABC284}"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8789C95-9CC1-403A-B2BA-258856793783}"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BC3AE35B-8BAC-4ABE-82FE-E8ADE13244B3}"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3C1A9BD-9E96-4B1D-81D9-993A2CC2B6D5}"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D6FAD0E-EAE2-43BE-81E2-7F41ACBA741B}"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64669CE-13C4-4B3E-AE09-A21C218B23FC}"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40BB01E-6B29-4FA7-949B-26E665E20026}"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C637C39-459F-4101-8C6B-9B331B4D1BB6}"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4ED52FD-AB19-4A40-AB4C-9228571354E3}"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A5C9A23F-E45E-4EB9-82AB-29860C4A16D6}"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A7E6EC9-7CA1-4AFB-A206-3AC27E554753}"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4264526-45D0-423B-8FD9-2F1998A0902B}"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5D48800-2314-400F-AA6F-82F3444976B4}"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198EB81E-1EB6-409D-8C43-9DE71315F9B2}" type="slidenum">
              <a:rPr lang="en-US" smtClean="0"/>
              <a:pPr>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CFEF829-970E-4E9D-8893-AD8C74EAB635}"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D4A1C2E-05B6-4C45-A3F3-CF6CEE482238}"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5A218587-D939-46F7-9C5A-9867D0A1F724}"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0AEC7F1-7183-4977-AA97-C01B52CFB35F}"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05334AD-0A2F-4646-B5AA-74C30489FA8E}"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26388EA9-B4F6-4595-B81E-58A8917FCFB1}" type="slidenum">
              <a:rPr lang="en-US" smtClean="0"/>
              <a:pPr>
                <a:defRPr/>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75321ADC-10FB-41EE-A2DF-625FEE67A99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9F404DA-F605-4F15-91CF-D34275999606}"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9A3679EF-8788-494F-A92C-CBE38428BDA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48B062BB-11E8-4C04-8B47-A6D289485C92}"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4852B46-4BA9-498A-91D3-2230AB54EEDF}"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72F3F8-2556-46C0-9F75-8A5DDEC5BC08}" type="slidenum">
              <a:rPr lang="en-US"/>
              <a:pPr>
                <a:defRPr/>
              </a:pPr>
              <a:t>‹#›</a:t>
            </a:fld>
            <a:endParaRPr lang="en-US"/>
          </a:p>
        </p:txBody>
      </p:sp>
    </p:spTree>
    <p:extLst>
      <p:ext uri="{BB962C8B-B14F-4D97-AF65-F5344CB8AC3E}">
        <p14:creationId xmlns:p14="http://schemas.microsoft.com/office/powerpoint/2010/main" val="1387764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5EE07-FDE3-42CC-BC13-70C3A1DFEE67}" type="slidenum">
              <a:rPr lang="en-US"/>
              <a:pPr>
                <a:defRPr/>
              </a:pPr>
              <a:t>‹#›</a:t>
            </a:fld>
            <a:endParaRPr lang="en-US"/>
          </a:p>
        </p:txBody>
      </p:sp>
    </p:spTree>
    <p:extLst>
      <p:ext uri="{BB962C8B-B14F-4D97-AF65-F5344CB8AC3E}">
        <p14:creationId xmlns:p14="http://schemas.microsoft.com/office/powerpoint/2010/main" val="333540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F22C1E-A4A5-458B-B4D0-A5A70A62EDE5}" type="slidenum">
              <a:rPr lang="en-US"/>
              <a:pPr>
                <a:defRPr/>
              </a:pPr>
              <a:t>‹#›</a:t>
            </a:fld>
            <a:endParaRPr lang="en-US"/>
          </a:p>
        </p:txBody>
      </p:sp>
    </p:spTree>
    <p:extLst>
      <p:ext uri="{BB962C8B-B14F-4D97-AF65-F5344CB8AC3E}">
        <p14:creationId xmlns:p14="http://schemas.microsoft.com/office/powerpoint/2010/main" val="88034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42046DC-31DA-4252-8830-9F05315F438C}" type="slidenum">
              <a:rPr lang="en-US"/>
              <a:pPr>
                <a:defRPr/>
              </a:pPr>
              <a:t>‹#›</a:t>
            </a:fld>
            <a:endParaRPr lang="en-US"/>
          </a:p>
        </p:txBody>
      </p:sp>
    </p:spTree>
    <p:extLst>
      <p:ext uri="{BB962C8B-B14F-4D97-AF65-F5344CB8AC3E}">
        <p14:creationId xmlns:p14="http://schemas.microsoft.com/office/powerpoint/2010/main" val="192306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51CCF9-2D16-49FD-B1D6-40FDE8DB040C}" type="slidenum">
              <a:rPr lang="en-US"/>
              <a:pPr>
                <a:defRPr/>
              </a:pPr>
              <a:t>‹#›</a:t>
            </a:fld>
            <a:endParaRPr lang="en-US"/>
          </a:p>
        </p:txBody>
      </p:sp>
    </p:spTree>
    <p:extLst>
      <p:ext uri="{BB962C8B-B14F-4D97-AF65-F5344CB8AC3E}">
        <p14:creationId xmlns:p14="http://schemas.microsoft.com/office/powerpoint/2010/main" val="134603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7F5F6-F7E6-48D9-A880-4D052C459C4E}" type="datetimeFigureOut">
              <a:rPr lang="en-US" smtClean="0"/>
              <a:t>2/16/17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77F5F6-F7E6-48D9-A880-4D052C459C4E}"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77F5F6-F7E6-48D9-A880-4D052C459C4E}" type="datetimeFigureOut">
              <a:rPr lang="en-US" smtClean="0"/>
              <a:t>2/16/17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77F5F6-F7E6-48D9-A880-4D052C459C4E}" type="datetimeFigureOut">
              <a:rPr lang="en-US" smtClean="0"/>
              <a:t>2/16/17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7F5F6-F7E6-48D9-A880-4D052C459C4E}" type="datetimeFigureOut">
              <a:rPr lang="en-US" smtClean="0"/>
              <a:t>2/16/17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7F5F6-F7E6-48D9-A880-4D052C459C4E}"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7F5F6-F7E6-48D9-A880-4D052C459C4E}" type="datetimeFigureOut">
              <a:rPr lang="en-US" smtClean="0"/>
              <a:t>2/16/17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1EFA2-8CEA-413E-9A00-B2917FCF75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77F5F6-F7E6-48D9-A880-4D052C459C4E}" type="datetimeFigureOut">
              <a:rPr lang="en-US" smtClean="0"/>
              <a:t>2/16/17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E61EFA2-8CEA-413E-9A00-B2917FCF75E4}" type="slidenum">
              <a:rPr lang="en-US" smtClean="0"/>
              <a:t>‹#›</a:t>
            </a:fld>
            <a:endParaRPr lang="en-US"/>
          </a:p>
        </p:txBody>
      </p:sp>
    </p:spTree>
    <p:extLst>
      <p:ext uri="{BB962C8B-B14F-4D97-AF65-F5344CB8AC3E}">
        <p14:creationId xmlns:p14="http://schemas.microsoft.com/office/powerpoint/2010/main" val="211000090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png"/><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superdecisions.com/SuperDecisions_Help.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2.png"/><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dirty="0" smtClean="0"/>
              <a:t>Tutorial 1 </a:t>
            </a:r>
            <a:br>
              <a:rPr lang="en-US" altLang="en-US" dirty="0" smtClean="0"/>
            </a:br>
            <a:r>
              <a:rPr lang="en-US" altLang="en-US" dirty="0" smtClean="0"/>
              <a:t>AHP Relative Decision Model</a:t>
            </a:r>
          </a:p>
        </p:txBody>
      </p:sp>
      <p:sp>
        <p:nvSpPr>
          <p:cNvPr id="8195" name="Rectangle 3"/>
          <p:cNvSpPr>
            <a:spLocks noGrp="1" noChangeArrowheads="1"/>
          </p:cNvSpPr>
          <p:nvPr>
            <p:ph idx="1"/>
          </p:nvPr>
        </p:nvSpPr>
        <p:spPr>
          <a:xfrm>
            <a:off x="381000" y="2133600"/>
            <a:ext cx="7010400" cy="4724400"/>
          </a:xfrm>
        </p:spPr>
        <p:txBody>
          <a:bodyPr/>
          <a:lstStyle/>
          <a:p>
            <a:pPr eaLnBrk="1" hangingPunct="1"/>
            <a:r>
              <a:rPr lang="en-US" altLang="en-US" dirty="0" smtClean="0"/>
              <a:t>Demo of a simple relative hierarchical model for selecting the best of three cars.</a:t>
            </a:r>
          </a:p>
          <a:p>
            <a:pPr lvl="1" eaLnBrk="1" hangingPunct="1"/>
            <a:r>
              <a:rPr lang="en-US" altLang="en-US" dirty="0" smtClean="0"/>
              <a:t>In a relative model the alternatives are pairwise compared against the criteria.</a:t>
            </a:r>
          </a:p>
          <a:p>
            <a:pPr lvl="1" eaLnBrk="1" hangingPunct="1"/>
            <a:r>
              <a:rPr lang="en-US" altLang="en-US" dirty="0" smtClean="0"/>
              <a:t>In a ratings model the alternatives are rated against standards for the criteria. See Tutorial 2 for Ratings models.</a:t>
            </a:r>
          </a:p>
        </p:txBody>
      </p:sp>
    </p:spTree>
    <p:extLst>
      <p:ext uri="{BB962C8B-B14F-4D97-AF65-F5344CB8AC3E}">
        <p14:creationId xmlns:p14="http://schemas.microsoft.com/office/powerpoint/2010/main" val="4089922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Add the Rest of the Clusters and Nodes</a:t>
            </a:r>
          </a:p>
        </p:txBody>
      </p:sp>
      <p:pic>
        <p:nvPicPr>
          <p:cNvPr id="153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676400"/>
            <a:ext cx="6705600" cy="4191000"/>
          </a:xfrm>
        </p:spPr>
      </p:pic>
      <p:sp>
        <p:nvSpPr>
          <p:cNvPr id="15364" name="TextBox 14"/>
          <p:cNvSpPr txBox="1">
            <a:spLocks noChangeArrowheads="1"/>
          </p:cNvSpPr>
          <p:nvPr/>
        </p:nvSpPr>
        <p:spPr bwMode="auto">
          <a:xfrm>
            <a:off x="7162800" y="2133600"/>
            <a:ext cx="1752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Double-click a cluster to minimize or expand</a:t>
            </a:r>
          </a:p>
        </p:txBody>
      </p:sp>
      <p:cxnSp>
        <p:nvCxnSpPr>
          <p:cNvPr id="15365" name="Straight Arrow Connector 16"/>
          <p:cNvCxnSpPr>
            <a:cxnSpLocks noChangeShapeType="1"/>
          </p:cNvCxnSpPr>
          <p:nvPr/>
        </p:nvCxnSpPr>
        <p:spPr bwMode="auto">
          <a:xfrm rot="10800000">
            <a:off x="2819400" y="2362200"/>
            <a:ext cx="4267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66" name="TextBox 17"/>
          <p:cNvSpPr txBox="1">
            <a:spLocks noChangeArrowheads="1"/>
          </p:cNvSpPr>
          <p:nvPr/>
        </p:nvSpPr>
        <p:spPr bwMode="auto">
          <a:xfrm>
            <a:off x="7086600" y="34290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To re-size a cluster click on bottom right hand button on a cluster and drag.</a:t>
            </a:r>
          </a:p>
        </p:txBody>
      </p:sp>
      <p:cxnSp>
        <p:nvCxnSpPr>
          <p:cNvPr id="15367" name="Straight Arrow Connector 19"/>
          <p:cNvCxnSpPr>
            <a:cxnSpLocks noChangeShapeType="1"/>
          </p:cNvCxnSpPr>
          <p:nvPr/>
        </p:nvCxnSpPr>
        <p:spPr bwMode="auto">
          <a:xfrm rot="10800000">
            <a:off x="4343400" y="4038600"/>
            <a:ext cx="2743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68" name="TextBox 22"/>
          <p:cNvSpPr txBox="1">
            <a:spLocks noChangeArrowheads="1"/>
          </p:cNvSpPr>
          <p:nvPr/>
        </p:nvSpPr>
        <p:spPr bwMode="auto">
          <a:xfrm>
            <a:off x="1600200" y="5867400"/>
            <a:ext cx="4876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a:t>Note: Prefacing Cluster and node names with numbers allows you to control their order in the supermatrices as they are appear in alphabetical order there.</a:t>
            </a:r>
          </a:p>
        </p:txBody>
      </p:sp>
      <p:sp>
        <p:nvSpPr>
          <p:cNvPr id="15369" name="TextBox 10"/>
          <p:cNvSpPr txBox="1">
            <a:spLocks noChangeArrowheads="1"/>
          </p:cNvSpPr>
          <p:nvPr/>
        </p:nvSpPr>
        <p:spPr bwMode="auto">
          <a:xfrm>
            <a:off x="7086600" y="4572000"/>
            <a:ext cx="190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IMPORTANT!</a:t>
            </a:r>
          </a:p>
          <a:p>
            <a:pPr eaLnBrk="1" hangingPunct="1">
              <a:spcBef>
                <a:spcPct val="0"/>
              </a:spcBef>
              <a:buFontTx/>
              <a:buNone/>
            </a:pPr>
            <a:r>
              <a:rPr lang="en-US" altLang="en-US" sz="1400"/>
              <a:t>The cluster holding the alternatives must be named with some version of the word </a:t>
            </a:r>
            <a:r>
              <a:rPr lang="en-US" altLang="en-US" sz="1400" i="1"/>
              <a:t>Alternatives</a:t>
            </a:r>
          </a:p>
          <a:p>
            <a:pPr eaLnBrk="1" hangingPunct="1">
              <a:spcBef>
                <a:spcPct val="0"/>
              </a:spcBef>
              <a:buFontTx/>
              <a:buNone/>
            </a:pPr>
            <a:r>
              <a:rPr lang="en-US" altLang="en-US" sz="1400"/>
              <a:t>(prefacing with a number is OK)</a:t>
            </a:r>
          </a:p>
        </p:txBody>
      </p:sp>
      <p:cxnSp>
        <p:nvCxnSpPr>
          <p:cNvPr id="15370" name="Straight Arrow Connector 12"/>
          <p:cNvCxnSpPr>
            <a:cxnSpLocks noChangeShapeType="1"/>
          </p:cNvCxnSpPr>
          <p:nvPr/>
        </p:nvCxnSpPr>
        <p:spPr bwMode="auto">
          <a:xfrm rot="10800000">
            <a:off x="2971800" y="4724400"/>
            <a:ext cx="41910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48530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7315200" cy="914400"/>
          </a:xfrm>
        </p:spPr>
        <p:txBody>
          <a:bodyPr>
            <a:normAutofit fontScale="90000"/>
          </a:bodyPr>
          <a:lstStyle/>
          <a:p>
            <a:pPr eaLnBrk="1" hangingPunct="1"/>
            <a:r>
              <a:rPr lang="en-US" altLang="en-US" sz="3600" smtClean="0"/>
              <a:t>Build the Hierarchy in </a:t>
            </a:r>
            <a:r>
              <a:rPr lang="en-US" altLang="en-US" sz="3600" dirty="0" err="1" smtClean="0"/>
              <a:t>SuperDecisions</a:t>
            </a:r>
            <a:endParaRPr lang="en-US" altLang="en-US" sz="3600" dirty="0" smtClean="0"/>
          </a:p>
        </p:txBody>
      </p:sp>
      <p:pic>
        <p:nvPicPr>
          <p:cNvPr id="16389" name="Picture 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362200"/>
            <a:ext cx="1295400" cy="609600"/>
          </a:xfrm>
        </p:spPr>
      </p:pic>
      <p:sp>
        <p:nvSpPr>
          <p:cNvPr id="16387" name="Text Box 13"/>
          <p:cNvSpPr txBox="1">
            <a:spLocks noChangeArrowheads="1"/>
          </p:cNvSpPr>
          <p:nvPr/>
        </p:nvSpPr>
        <p:spPr bwMode="auto">
          <a:xfrm>
            <a:off x="152400" y="3048000"/>
            <a:ext cx="13716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a:t>To turn on the connection shortcut mode left-click the “connections” icon.</a:t>
            </a:r>
          </a:p>
        </p:txBody>
      </p:sp>
      <p:sp>
        <p:nvSpPr>
          <p:cNvPr id="16388" name="Line 14"/>
          <p:cNvSpPr>
            <a:spLocks noChangeShapeType="1"/>
          </p:cNvSpPr>
          <p:nvPr/>
        </p:nvSpPr>
        <p:spPr bwMode="auto">
          <a:xfrm flipV="1">
            <a:off x="1905000" y="2133600"/>
            <a:ext cx="990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0" name="Text Box 17"/>
          <p:cNvSpPr txBox="1">
            <a:spLocks noChangeArrowheads="1"/>
          </p:cNvSpPr>
          <p:nvPr/>
        </p:nvSpPr>
        <p:spPr bwMode="auto">
          <a:xfrm>
            <a:off x="228600" y="16002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i="1"/>
              <a:t>Or use the shortcut to connect nodes</a:t>
            </a:r>
          </a:p>
        </p:txBody>
      </p:sp>
      <p:sp>
        <p:nvSpPr>
          <p:cNvPr id="16391" name="Text Box 18"/>
          <p:cNvSpPr txBox="1">
            <a:spLocks noChangeArrowheads="1"/>
          </p:cNvSpPr>
          <p:nvPr/>
        </p:nvSpPr>
        <p:spPr bwMode="auto">
          <a:xfrm>
            <a:off x="685800" y="9906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a:t>Step 1. Create the clusters and nodes shown below</a:t>
            </a:r>
          </a:p>
        </p:txBody>
      </p:sp>
      <p:sp>
        <p:nvSpPr>
          <p:cNvPr id="16392" name="Text Box 19"/>
          <p:cNvSpPr txBox="1">
            <a:spLocks noChangeArrowheads="1"/>
          </p:cNvSpPr>
          <p:nvPr/>
        </p:nvSpPr>
        <p:spPr bwMode="auto">
          <a:xfrm>
            <a:off x="6629400" y="16002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i="1"/>
              <a:t>Use the Design&gt;Node Connexions from menu command to connect the Goal Node to the Criteria:</a:t>
            </a:r>
          </a:p>
        </p:txBody>
      </p:sp>
      <p:pic>
        <p:nvPicPr>
          <p:cNvPr id="163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81200"/>
            <a:ext cx="4745038"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4" name="Straight Arrow Connector 13"/>
          <p:cNvCxnSpPr>
            <a:cxnSpLocks noChangeShapeType="1"/>
            <a:stCxn id="16389" idx="3"/>
          </p:cNvCxnSpPr>
          <p:nvPr/>
        </p:nvCxnSpPr>
        <p:spPr bwMode="auto">
          <a:xfrm flipV="1">
            <a:off x="1600200" y="2362200"/>
            <a:ext cx="838200" cy="304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63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667000"/>
            <a:ext cx="19526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800600"/>
            <a:ext cx="1971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796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Complete the Rest of the Connections</a:t>
            </a: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5157788"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6477000" y="1981200"/>
            <a:ext cx="243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Turn on the fan-shaped “Show Connections” icon by clicking it</a:t>
            </a:r>
          </a:p>
        </p:txBody>
      </p:sp>
      <p:sp>
        <p:nvSpPr>
          <p:cNvPr id="17413" name="TextBox 9"/>
          <p:cNvSpPr txBox="1">
            <a:spLocks noChangeArrowheads="1"/>
          </p:cNvSpPr>
          <p:nvPr/>
        </p:nvSpPr>
        <p:spPr bwMode="auto">
          <a:xfrm>
            <a:off x="6629400" y="4179888"/>
            <a:ext cx="2286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Hold your cursor over a node – such as “Comfort” -, to display nodes it is connected to outlined in red.</a:t>
            </a:r>
          </a:p>
          <a:p>
            <a:pPr eaLnBrk="1" hangingPunct="1">
              <a:spcBef>
                <a:spcPct val="0"/>
              </a:spcBef>
              <a:buFontTx/>
              <a:buNone/>
            </a:pPr>
            <a:endParaRPr lang="en-US" altLang="en-US" sz="1400"/>
          </a:p>
          <a:p>
            <a:pPr eaLnBrk="1" hangingPunct="1">
              <a:spcBef>
                <a:spcPct val="0"/>
              </a:spcBef>
              <a:buFontTx/>
              <a:buNone/>
            </a:pPr>
            <a:r>
              <a:rPr lang="en-US" altLang="en-US" sz="1400"/>
              <a:t>When the judgments for these nodes with respect to Comfort have been marked as completed, their window will also</a:t>
            </a:r>
          </a:p>
          <a:p>
            <a:pPr eaLnBrk="1" hangingPunct="1">
              <a:spcBef>
                <a:spcPct val="0"/>
              </a:spcBef>
              <a:buFontTx/>
              <a:buNone/>
            </a:pPr>
            <a:r>
              <a:rPr lang="en-US" altLang="en-US" sz="1400"/>
              <a:t>appear with a red outline.</a:t>
            </a:r>
          </a:p>
        </p:txBody>
      </p:sp>
      <p:cxnSp>
        <p:nvCxnSpPr>
          <p:cNvPr id="17414" name="Straight Arrow Connector 11"/>
          <p:cNvCxnSpPr>
            <a:cxnSpLocks noChangeShapeType="1"/>
          </p:cNvCxnSpPr>
          <p:nvPr/>
        </p:nvCxnSpPr>
        <p:spPr bwMode="auto">
          <a:xfrm rot="10800000">
            <a:off x="3810000" y="4191000"/>
            <a:ext cx="2819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5" name="Straight Arrow Connector 15"/>
          <p:cNvCxnSpPr>
            <a:cxnSpLocks noChangeShapeType="1"/>
          </p:cNvCxnSpPr>
          <p:nvPr/>
        </p:nvCxnSpPr>
        <p:spPr bwMode="auto">
          <a:xfrm rot="10800000" flipV="1">
            <a:off x="2514600" y="2590800"/>
            <a:ext cx="38862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16" name="TextBox 19"/>
          <p:cNvSpPr txBox="1">
            <a:spLocks noChangeArrowheads="1"/>
          </p:cNvSpPr>
          <p:nvPr/>
        </p:nvSpPr>
        <p:spPr bwMode="auto">
          <a:xfrm>
            <a:off x="6629400" y="2743200"/>
            <a:ext cx="1905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Connect each of the four nodes in the Criteria cluster to all three of the alternative nodes. </a:t>
            </a:r>
          </a:p>
        </p:txBody>
      </p:sp>
      <p:cxnSp>
        <p:nvCxnSpPr>
          <p:cNvPr id="17417" name="Straight Arrow Connector 18"/>
          <p:cNvCxnSpPr>
            <a:cxnSpLocks noChangeShapeType="1"/>
          </p:cNvCxnSpPr>
          <p:nvPr/>
        </p:nvCxnSpPr>
        <p:spPr bwMode="auto">
          <a:xfrm rot="10800000">
            <a:off x="5105400" y="5181600"/>
            <a:ext cx="1600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0083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914400"/>
          </a:xfrm>
        </p:spPr>
        <p:txBody>
          <a:bodyPr>
            <a:normAutofit fontScale="90000"/>
          </a:bodyPr>
          <a:lstStyle/>
          <a:p>
            <a:pPr eaLnBrk="1" hangingPunct="1"/>
            <a:r>
              <a:rPr lang="en-US" altLang="en-US" sz="3200" smtClean="0"/>
              <a:t>Connecting Nodes: Menu or Shortcut</a:t>
            </a:r>
            <a:br>
              <a:rPr lang="en-US" altLang="en-US" sz="3200" smtClean="0"/>
            </a:br>
            <a:endParaRPr lang="en-US" altLang="en-US" sz="3200" smtClean="0"/>
          </a:p>
        </p:txBody>
      </p:sp>
      <p:pic>
        <p:nvPicPr>
          <p:cNvPr id="18436" name="Picture 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438073" y="1828800"/>
            <a:ext cx="4810327" cy="3881437"/>
          </a:xfrm>
        </p:spPr>
      </p:pic>
      <p:sp>
        <p:nvSpPr>
          <p:cNvPr id="18435" name="Text Box 6"/>
          <p:cNvSpPr txBox="1">
            <a:spLocks noChangeArrowheads="1"/>
          </p:cNvSpPr>
          <p:nvPr/>
        </p:nvSpPr>
        <p:spPr bwMode="auto">
          <a:xfrm>
            <a:off x="228600" y="1752600"/>
            <a:ext cx="1295400" cy="2554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a:t>Click the “Make connections” icon to depress it and enter the shortcut “make connections” mode. </a:t>
            </a:r>
          </a:p>
        </p:txBody>
      </p:sp>
      <p:sp>
        <p:nvSpPr>
          <p:cNvPr id="18437" name="Line 7"/>
          <p:cNvSpPr>
            <a:spLocks noChangeShapeType="1"/>
          </p:cNvSpPr>
          <p:nvPr/>
        </p:nvSpPr>
        <p:spPr bwMode="auto">
          <a:xfrm flipV="1">
            <a:off x="1524000" y="21336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12"/>
          <p:cNvSpPr txBox="1">
            <a:spLocks noChangeArrowheads="1"/>
          </p:cNvSpPr>
          <p:nvPr/>
        </p:nvSpPr>
        <p:spPr bwMode="auto">
          <a:xfrm>
            <a:off x="6172200" y="2209800"/>
            <a:ext cx="29718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a:t>Left-click the “from” node Selected nodes are depressed and outlined in black</a:t>
            </a:r>
          </a:p>
        </p:txBody>
      </p:sp>
      <p:sp>
        <p:nvSpPr>
          <p:cNvPr id="18439" name="Line 14"/>
          <p:cNvSpPr>
            <a:spLocks noChangeShapeType="1"/>
          </p:cNvSpPr>
          <p:nvPr/>
        </p:nvSpPr>
        <p:spPr bwMode="auto">
          <a:xfrm flipH="1">
            <a:off x="4876800" y="27432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0" name="Text Box 13"/>
          <p:cNvSpPr txBox="1">
            <a:spLocks noChangeArrowheads="1"/>
          </p:cNvSpPr>
          <p:nvPr/>
        </p:nvSpPr>
        <p:spPr bwMode="auto">
          <a:xfrm>
            <a:off x="6705600" y="3581400"/>
            <a:ext cx="22860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a:t>Right-click each “to” node (which outlines them in red)</a:t>
            </a:r>
          </a:p>
        </p:txBody>
      </p:sp>
      <p:sp>
        <p:nvSpPr>
          <p:cNvPr id="18441" name="Text Box 16"/>
          <p:cNvSpPr txBox="1">
            <a:spLocks noChangeArrowheads="1"/>
          </p:cNvSpPr>
          <p:nvPr/>
        </p:nvSpPr>
        <p:spPr bwMode="auto">
          <a:xfrm>
            <a:off x="7620000" y="4648200"/>
            <a:ext cx="13716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a:t> Line then automatically appears from Goal cluster to Criteria cluster</a:t>
            </a:r>
          </a:p>
        </p:txBody>
      </p:sp>
      <p:sp>
        <p:nvSpPr>
          <p:cNvPr id="18442" name="Text Box 18"/>
          <p:cNvSpPr txBox="1">
            <a:spLocks noChangeArrowheads="1"/>
          </p:cNvSpPr>
          <p:nvPr/>
        </p:nvSpPr>
        <p:spPr bwMode="auto">
          <a:xfrm>
            <a:off x="1295400" y="1371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a:t>1</a:t>
            </a:r>
          </a:p>
        </p:txBody>
      </p:sp>
      <p:sp>
        <p:nvSpPr>
          <p:cNvPr id="18443" name="Text Box 19"/>
          <p:cNvSpPr txBox="1">
            <a:spLocks noChangeArrowheads="1"/>
          </p:cNvSpPr>
          <p:nvPr/>
        </p:nvSpPr>
        <p:spPr bwMode="auto">
          <a:xfrm>
            <a:off x="8305800" y="1752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a:t>2</a:t>
            </a:r>
          </a:p>
        </p:txBody>
      </p:sp>
      <p:sp>
        <p:nvSpPr>
          <p:cNvPr id="18444" name="Oval 21"/>
          <p:cNvSpPr>
            <a:spLocks noChangeArrowheads="1"/>
          </p:cNvSpPr>
          <p:nvPr/>
        </p:nvSpPr>
        <p:spPr bwMode="auto">
          <a:xfrm>
            <a:off x="1143000" y="1295400"/>
            <a:ext cx="685800" cy="68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18445" name="Text Box 20"/>
          <p:cNvSpPr txBox="1">
            <a:spLocks noChangeArrowheads="1"/>
          </p:cNvSpPr>
          <p:nvPr/>
        </p:nvSpPr>
        <p:spPr bwMode="auto">
          <a:xfrm>
            <a:off x="8534400" y="3124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a:t>3</a:t>
            </a:r>
          </a:p>
        </p:txBody>
      </p:sp>
      <p:sp>
        <p:nvSpPr>
          <p:cNvPr id="18446" name="Oval 22"/>
          <p:cNvSpPr>
            <a:spLocks noChangeArrowheads="1"/>
          </p:cNvSpPr>
          <p:nvPr/>
        </p:nvSpPr>
        <p:spPr bwMode="auto">
          <a:xfrm>
            <a:off x="8153400" y="1752600"/>
            <a:ext cx="6858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18447" name="Oval 23"/>
          <p:cNvSpPr>
            <a:spLocks noChangeArrowheads="1"/>
          </p:cNvSpPr>
          <p:nvPr/>
        </p:nvSpPr>
        <p:spPr bwMode="auto">
          <a:xfrm>
            <a:off x="8458200" y="3124200"/>
            <a:ext cx="6858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18448" name="Text Box 24"/>
          <p:cNvSpPr txBox="1">
            <a:spLocks noChangeArrowheads="1"/>
          </p:cNvSpPr>
          <p:nvPr/>
        </p:nvSpPr>
        <p:spPr bwMode="auto">
          <a:xfrm>
            <a:off x="8610600" y="4419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b="1"/>
              <a:t>4</a:t>
            </a:r>
          </a:p>
        </p:txBody>
      </p:sp>
      <p:sp>
        <p:nvSpPr>
          <p:cNvPr id="18449" name="Oval 25"/>
          <p:cNvSpPr>
            <a:spLocks noChangeArrowheads="1"/>
          </p:cNvSpPr>
          <p:nvPr/>
        </p:nvSpPr>
        <p:spPr bwMode="auto">
          <a:xfrm>
            <a:off x="8610600" y="4419600"/>
            <a:ext cx="5334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18450" name="Line 26"/>
          <p:cNvSpPr>
            <a:spLocks noChangeShapeType="1"/>
          </p:cNvSpPr>
          <p:nvPr/>
        </p:nvSpPr>
        <p:spPr bwMode="auto">
          <a:xfrm flipH="1">
            <a:off x="5943600" y="3733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1" name="Line 27"/>
          <p:cNvSpPr>
            <a:spLocks noChangeShapeType="1"/>
          </p:cNvSpPr>
          <p:nvPr/>
        </p:nvSpPr>
        <p:spPr bwMode="auto">
          <a:xfrm flipH="1" flipV="1">
            <a:off x="4648200" y="3124200"/>
            <a:ext cx="2971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2" name="TextBox 20"/>
          <p:cNvSpPr txBox="1">
            <a:spLocks noChangeArrowheads="1"/>
          </p:cNvSpPr>
          <p:nvPr/>
        </p:nvSpPr>
        <p:spPr bwMode="auto">
          <a:xfrm>
            <a:off x="914400" y="6027003"/>
            <a:ext cx="533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i="1"/>
              <a:t>To input a picture for a node or cluster icon use the Design&gt;Node&gt;Edit command , click, the Change Icon command  and select a picture. </a:t>
            </a:r>
            <a:r>
              <a:rPr lang="en-US" altLang="en-US" sz="1200" i="1" dirty="0"/>
              <a:t>To add your own pictures to the  available collection, copy your picture files into the C:/Program Files/Super Decisions/Icons folder (*.gif files work pretty well).  </a:t>
            </a:r>
          </a:p>
        </p:txBody>
      </p:sp>
      <p:cxnSp>
        <p:nvCxnSpPr>
          <p:cNvPr id="18453" name="Straight Arrow Connector 22"/>
          <p:cNvCxnSpPr>
            <a:cxnSpLocks noChangeShapeType="1"/>
          </p:cNvCxnSpPr>
          <p:nvPr/>
        </p:nvCxnSpPr>
        <p:spPr bwMode="auto">
          <a:xfrm rot="5400000" flipH="1" flipV="1">
            <a:off x="2210594" y="5638006"/>
            <a:ext cx="1066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25106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5357" y="199232"/>
            <a:ext cx="6347713" cy="1320800"/>
          </a:xfrm>
        </p:spPr>
        <p:txBody>
          <a:bodyPr>
            <a:normAutofit/>
          </a:bodyPr>
          <a:lstStyle/>
          <a:p>
            <a:pPr eaLnBrk="1" hangingPunct="1"/>
            <a:r>
              <a:rPr lang="en-US" altLang="en-US" sz="4000" smtClean="0"/>
              <a:t>Connect Criteria Nodes to Alternative Nodes</a:t>
            </a:r>
          </a:p>
        </p:txBody>
      </p:sp>
      <p:pic>
        <p:nvPicPr>
          <p:cNvPr id="1945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600200"/>
            <a:ext cx="6042025" cy="4525963"/>
          </a:xfrm>
        </p:spPr>
      </p:pic>
      <p:sp>
        <p:nvSpPr>
          <p:cNvPr id="19460" name="Text Box 6"/>
          <p:cNvSpPr txBox="1">
            <a:spLocks noChangeArrowheads="1"/>
          </p:cNvSpPr>
          <p:nvPr/>
        </p:nvSpPr>
        <p:spPr bwMode="auto">
          <a:xfrm>
            <a:off x="6781800" y="3352800"/>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b="1"/>
              <a:t>Shift left-click</a:t>
            </a:r>
            <a:r>
              <a:rPr lang="en-US" altLang="en-US" sz="1600"/>
              <a:t> on any “from” node in a cluster - selects all nodes</a:t>
            </a:r>
          </a:p>
        </p:txBody>
      </p:sp>
      <p:sp>
        <p:nvSpPr>
          <p:cNvPr id="19461" name="Text Box 7"/>
          <p:cNvSpPr txBox="1">
            <a:spLocks noChangeArrowheads="1"/>
          </p:cNvSpPr>
          <p:nvPr/>
        </p:nvSpPr>
        <p:spPr bwMode="auto">
          <a:xfrm>
            <a:off x="7162800" y="1676400"/>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i="1"/>
              <a:t>SHORTCUT to connect many nodes at once</a:t>
            </a:r>
          </a:p>
        </p:txBody>
      </p:sp>
      <p:sp>
        <p:nvSpPr>
          <p:cNvPr id="19462" name="Text Box 9"/>
          <p:cNvSpPr txBox="1">
            <a:spLocks noChangeArrowheads="1"/>
          </p:cNvSpPr>
          <p:nvPr/>
        </p:nvSpPr>
        <p:spPr bwMode="auto">
          <a:xfrm>
            <a:off x="6858000" y="4343400"/>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b="1"/>
              <a:t>Shift right-click</a:t>
            </a:r>
            <a:r>
              <a:rPr lang="en-US" altLang="en-US" sz="1600"/>
              <a:t> on any “to” node connects all “from” nodes to all “to” nodes</a:t>
            </a:r>
          </a:p>
        </p:txBody>
      </p:sp>
      <p:sp>
        <p:nvSpPr>
          <p:cNvPr id="19463" name="Line 10"/>
          <p:cNvSpPr>
            <a:spLocks noChangeShapeType="1"/>
          </p:cNvSpPr>
          <p:nvPr/>
        </p:nvSpPr>
        <p:spPr bwMode="auto">
          <a:xfrm flipH="1">
            <a:off x="5029200" y="36576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11"/>
          <p:cNvSpPr>
            <a:spLocks noChangeShapeType="1"/>
          </p:cNvSpPr>
          <p:nvPr/>
        </p:nvSpPr>
        <p:spPr bwMode="auto">
          <a:xfrm flipH="1">
            <a:off x="5791200" y="51054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5" name="Text Box 12"/>
          <p:cNvSpPr txBox="1">
            <a:spLocks noChangeArrowheads="1"/>
          </p:cNvSpPr>
          <p:nvPr/>
        </p:nvSpPr>
        <p:spPr bwMode="auto">
          <a:xfrm>
            <a:off x="7010400" y="5791200"/>
            <a:ext cx="1676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300"/>
              <a:t>Line automatically appears between clusters</a:t>
            </a:r>
          </a:p>
        </p:txBody>
      </p:sp>
      <p:cxnSp>
        <p:nvCxnSpPr>
          <p:cNvPr id="19466" name="Curved Connector 11"/>
          <p:cNvCxnSpPr>
            <a:cxnSpLocks noChangeShapeType="1"/>
            <a:stCxn id="19465" idx="1"/>
          </p:cNvCxnSpPr>
          <p:nvPr/>
        </p:nvCxnSpPr>
        <p:spPr bwMode="auto">
          <a:xfrm rot="10800000">
            <a:off x="3733800" y="4114800"/>
            <a:ext cx="3276600" cy="2022475"/>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2965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Remove Unintended Loops</a:t>
            </a:r>
          </a:p>
        </p:txBody>
      </p:sp>
      <p:pic>
        <p:nvPicPr>
          <p:cNvPr id="2048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524000"/>
            <a:ext cx="5640388" cy="4525963"/>
          </a:xfrm>
        </p:spPr>
      </p:pic>
      <p:sp>
        <p:nvSpPr>
          <p:cNvPr id="20484" name="TextBox 4"/>
          <p:cNvSpPr txBox="1">
            <a:spLocks noChangeArrowheads="1"/>
          </p:cNvSpPr>
          <p:nvPr/>
        </p:nvSpPr>
        <p:spPr bwMode="auto">
          <a:xfrm>
            <a:off x="6553200" y="2057400"/>
            <a:ext cx="2209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A loop will appear on a cluster when a node or node(s) are connected to other node(s) in the same cluster.</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1400"/>
              <a:t>REMOVING LOOPS</a:t>
            </a:r>
          </a:p>
          <a:p>
            <a:pPr eaLnBrk="1" hangingPunct="1">
              <a:spcBef>
                <a:spcPct val="0"/>
              </a:spcBef>
              <a:buFontTx/>
              <a:buNone/>
            </a:pPr>
            <a:r>
              <a:rPr lang="en-US" altLang="en-US" sz="1400"/>
              <a:t>Right click on the background of the cluster with the loop and select the Remove self loop command.</a:t>
            </a:r>
          </a:p>
          <a:p>
            <a:pPr eaLnBrk="1" hangingPunct="1">
              <a:spcBef>
                <a:spcPct val="0"/>
              </a:spcBef>
              <a:buFontTx/>
              <a:buNone/>
            </a:pPr>
            <a:endParaRPr lang="en-US" altLang="en-US" sz="1400"/>
          </a:p>
        </p:txBody>
      </p:sp>
      <p:pic>
        <p:nvPicPr>
          <p:cNvPr id="2048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029200"/>
            <a:ext cx="18764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6" name="Straight Arrow Connector 8"/>
          <p:cNvCxnSpPr>
            <a:cxnSpLocks noChangeShapeType="1"/>
          </p:cNvCxnSpPr>
          <p:nvPr/>
        </p:nvCxnSpPr>
        <p:spPr bwMode="auto">
          <a:xfrm rot="10800000">
            <a:off x="4572000" y="3048000"/>
            <a:ext cx="1981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08410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sz="4000" smtClean="0"/>
              <a:t>Unweighted Supermatrix before making any pairwise comparisons</a:t>
            </a:r>
          </a:p>
        </p:txBody>
      </p:sp>
      <p:pic>
        <p:nvPicPr>
          <p:cNvPr id="21507"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819400"/>
            <a:ext cx="6567488" cy="3611563"/>
          </a:xfrm>
        </p:spPr>
      </p:pic>
      <p:sp>
        <p:nvSpPr>
          <p:cNvPr id="21508" name="TextBox 3"/>
          <p:cNvSpPr txBox="1">
            <a:spLocks noChangeArrowheads="1"/>
          </p:cNvSpPr>
          <p:nvPr/>
        </p:nvSpPr>
        <p:spPr bwMode="auto">
          <a:xfrm>
            <a:off x="457200" y="1524000"/>
            <a:ext cx="6172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The nodes connected from a node are shown in the column below that node; for example, the Goal node is connected to the criteria nodes and they are equally weighted at .25 before making pairwise comparisons. Supermatrices are square; every node appears as a column and a row. The priorities, that add up to 1.0, are read from the columns.</a:t>
            </a:r>
          </a:p>
        </p:txBody>
      </p:sp>
      <p:cxnSp>
        <p:nvCxnSpPr>
          <p:cNvPr id="21509" name="Straight Arrow Connector 5"/>
          <p:cNvCxnSpPr>
            <a:cxnSpLocks noChangeShapeType="1"/>
          </p:cNvCxnSpPr>
          <p:nvPr/>
        </p:nvCxnSpPr>
        <p:spPr bwMode="auto">
          <a:xfrm rot="5400000">
            <a:off x="1600201" y="3352800"/>
            <a:ext cx="1371600" cy="3175"/>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1510" name="TextBox 7"/>
          <p:cNvSpPr txBox="1">
            <a:spLocks noChangeArrowheads="1"/>
          </p:cNvSpPr>
          <p:nvPr/>
        </p:nvSpPr>
        <p:spPr bwMode="auto">
          <a:xfrm>
            <a:off x="7315200" y="30480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Cluster names</a:t>
            </a:r>
          </a:p>
        </p:txBody>
      </p:sp>
      <p:sp>
        <p:nvSpPr>
          <p:cNvPr id="21511" name="TextBox 8"/>
          <p:cNvSpPr txBox="1">
            <a:spLocks noChangeArrowheads="1"/>
          </p:cNvSpPr>
          <p:nvPr/>
        </p:nvSpPr>
        <p:spPr bwMode="auto">
          <a:xfrm>
            <a:off x="7620000" y="342900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Node names</a:t>
            </a:r>
          </a:p>
        </p:txBody>
      </p:sp>
      <p:cxnSp>
        <p:nvCxnSpPr>
          <p:cNvPr id="21512" name="Straight Arrow Connector 10"/>
          <p:cNvCxnSpPr>
            <a:cxnSpLocks noChangeShapeType="1"/>
          </p:cNvCxnSpPr>
          <p:nvPr/>
        </p:nvCxnSpPr>
        <p:spPr bwMode="auto">
          <a:xfrm rot="10800000">
            <a:off x="6934200" y="3200400"/>
            <a:ext cx="30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513" name="Straight Arrow Connector 12"/>
          <p:cNvCxnSpPr>
            <a:cxnSpLocks noChangeShapeType="1"/>
          </p:cNvCxnSpPr>
          <p:nvPr/>
        </p:nvCxnSpPr>
        <p:spPr bwMode="auto">
          <a:xfrm rot="10800000">
            <a:off x="6934200" y="3581400"/>
            <a:ext cx="685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514" name="Right Brace 14"/>
          <p:cNvSpPr>
            <a:spLocks/>
          </p:cNvSpPr>
          <p:nvPr/>
        </p:nvSpPr>
        <p:spPr bwMode="auto">
          <a:xfrm>
            <a:off x="2209800" y="4114800"/>
            <a:ext cx="685800" cy="914400"/>
          </a:xfrm>
          <a:prstGeom prst="rightBrace">
            <a:avLst>
              <a:gd name="adj1" fmla="val 8333"/>
              <a:gd name="adj2" fmla="val 50000"/>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21515" name="TextBox 15"/>
          <p:cNvSpPr txBox="1">
            <a:spLocks noChangeArrowheads="1"/>
          </p:cNvSpPr>
          <p:nvPr/>
        </p:nvSpPr>
        <p:spPr bwMode="auto">
          <a:xfrm>
            <a:off x="7315200" y="42672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Priorities of Criteria nodes</a:t>
            </a:r>
          </a:p>
        </p:txBody>
      </p:sp>
      <p:cxnSp>
        <p:nvCxnSpPr>
          <p:cNvPr id="21516" name="Straight Arrow Connector 17"/>
          <p:cNvCxnSpPr>
            <a:cxnSpLocks noChangeShapeType="1"/>
          </p:cNvCxnSpPr>
          <p:nvPr/>
        </p:nvCxnSpPr>
        <p:spPr bwMode="auto">
          <a:xfrm rot="10800000">
            <a:off x="2971800" y="4572000"/>
            <a:ext cx="4267200" cy="1588"/>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9011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Making Pairwise Comparisons</a:t>
            </a:r>
          </a:p>
        </p:txBody>
      </p:sp>
      <p:sp>
        <p:nvSpPr>
          <p:cNvPr id="22531" name="Content Placeholder 2"/>
          <p:cNvSpPr>
            <a:spLocks noGrp="1"/>
          </p:cNvSpPr>
          <p:nvPr>
            <p:ph idx="1"/>
          </p:nvPr>
        </p:nvSpPr>
        <p:spPr>
          <a:xfrm>
            <a:off x="457200" y="1600200"/>
            <a:ext cx="6705600" cy="1219200"/>
          </a:xfrm>
        </p:spPr>
        <p:txBody>
          <a:bodyPr>
            <a:normAutofit fontScale="85000" lnSpcReduction="20000"/>
          </a:bodyPr>
          <a:lstStyle/>
          <a:p>
            <a:r>
              <a:rPr lang="en-US" altLang="en-US" sz="2400" smtClean="0"/>
              <a:t>Click on the Goal Node to select it.</a:t>
            </a:r>
          </a:p>
          <a:p>
            <a:r>
              <a:rPr lang="en-US" altLang="en-US" sz="2400" smtClean="0"/>
              <a:t>Click the pairwise comparison/assessment icon       on the menu bar to enter the assessment mode or use the Assess/Compare command.</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6300788" cy="11430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22533" name="Straight Arrow Connector 5"/>
          <p:cNvCxnSpPr>
            <a:cxnSpLocks noChangeShapeType="1"/>
            <a:endCxn id="22535" idx="0"/>
          </p:cNvCxnSpPr>
          <p:nvPr/>
        </p:nvCxnSpPr>
        <p:spPr bwMode="auto">
          <a:xfrm rot="5400000">
            <a:off x="3162301" y="3771900"/>
            <a:ext cx="12954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25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90725"/>
            <a:ext cx="3238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8"/>
          <p:cNvSpPr>
            <a:spLocks noChangeArrowheads="1"/>
          </p:cNvSpPr>
          <p:nvPr/>
        </p:nvSpPr>
        <p:spPr bwMode="auto">
          <a:xfrm>
            <a:off x="3505200" y="4419600"/>
            <a:ext cx="609600" cy="457200"/>
          </a:xfrm>
          <a:prstGeom prst="ellipse">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8" name="TextBox 7"/>
          <p:cNvSpPr txBox="1"/>
          <p:nvPr/>
        </p:nvSpPr>
        <p:spPr>
          <a:xfrm>
            <a:off x="457200" y="5334000"/>
            <a:ext cx="6858000" cy="1200150"/>
          </a:xfrm>
          <a:prstGeom prst="rect">
            <a:avLst/>
          </a:prstGeom>
          <a:noFill/>
        </p:spPr>
        <p:txBody>
          <a:bodyPr wrap="square">
            <a:spAutoFit/>
          </a:bodyPr>
          <a:lstStyle/>
          <a:p>
            <a:pPr>
              <a:buFont typeface="Arial" pitchFamily="34" charset="0"/>
              <a:buChar char="•"/>
              <a:defRPr/>
            </a:pPr>
            <a:r>
              <a:rPr lang="en-US" sz="2400" dirty="0">
                <a:latin typeface="+mn-lt"/>
                <a:cs typeface="+mn-cs"/>
              </a:rPr>
              <a:t>  The Questionnaire Pairwise Comparison Mode opens by default. Click on the Matrix tab to switch to the Matrix Mode.</a:t>
            </a:r>
          </a:p>
        </p:txBody>
      </p:sp>
    </p:spTree>
    <p:extLst>
      <p:ext uri="{BB962C8B-B14F-4D97-AF65-F5344CB8AC3E}">
        <p14:creationId xmlns:p14="http://schemas.microsoft.com/office/powerpoint/2010/main" val="1061744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More About the Compare/Assess Mode</a:t>
            </a:r>
          </a:p>
        </p:txBody>
      </p:sp>
      <p:sp>
        <p:nvSpPr>
          <p:cNvPr id="23555" name="TextBox 6"/>
          <p:cNvSpPr txBox="1">
            <a:spLocks noChangeArrowheads="1"/>
          </p:cNvSpPr>
          <p:nvPr/>
        </p:nvSpPr>
        <p:spPr bwMode="auto">
          <a:xfrm>
            <a:off x="304800" y="2286000"/>
            <a:ext cx="289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Choose tab indicating whether comparing nodes or clusters (cluster comparisons not possible in hierarchies)</a:t>
            </a:r>
          </a:p>
        </p:txBody>
      </p:sp>
      <p:cxnSp>
        <p:nvCxnSpPr>
          <p:cNvPr id="23556" name="Straight Arrow Connector 8"/>
          <p:cNvCxnSpPr>
            <a:cxnSpLocks noChangeShapeType="1"/>
          </p:cNvCxnSpPr>
          <p:nvPr/>
        </p:nvCxnSpPr>
        <p:spPr bwMode="auto">
          <a:xfrm>
            <a:off x="1447800" y="3200400"/>
            <a:ext cx="2057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57" name="TextBox 9"/>
          <p:cNvSpPr txBox="1">
            <a:spLocks noChangeArrowheads="1"/>
          </p:cNvSpPr>
          <p:nvPr/>
        </p:nvSpPr>
        <p:spPr bwMode="auto">
          <a:xfrm>
            <a:off x="381000" y="3352800"/>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Selector for parent node of comparison</a:t>
            </a:r>
          </a:p>
        </p:txBody>
      </p:sp>
      <p:cxnSp>
        <p:nvCxnSpPr>
          <p:cNvPr id="23558" name="Straight Arrow Connector 11"/>
          <p:cNvCxnSpPr>
            <a:cxnSpLocks noChangeShapeType="1"/>
          </p:cNvCxnSpPr>
          <p:nvPr/>
        </p:nvCxnSpPr>
        <p:spPr bwMode="auto">
          <a:xfrm>
            <a:off x="2590800" y="3505200"/>
            <a:ext cx="914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59" name="TextBox 12"/>
          <p:cNvSpPr txBox="1">
            <a:spLocks noChangeArrowheads="1"/>
          </p:cNvSpPr>
          <p:nvPr/>
        </p:nvSpPr>
        <p:spPr bwMode="auto">
          <a:xfrm>
            <a:off x="228600" y="4114800"/>
            <a:ext cx="2895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Selector for cluster containing nodes linked from parent node, to be compared with respect to it</a:t>
            </a:r>
          </a:p>
        </p:txBody>
      </p:sp>
      <p:cxnSp>
        <p:nvCxnSpPr>
          <p:cNvPr id="23560" name="Straight Arrow Connector 14"/>
          <p:cNvCxnSpPr>
            <a:cxnSpLocks noChangeShapeType="1"/>
          </p:cNvCxnSpPr>
          <p:nvPr/>
        </p:nvCxnSpPr>
        <p:spPr bwMode="auto">
          <a:xfrm>
            <a:off x="3048000" y="4495800"/>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235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43910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17"/>
          <p:cNvSpPr txBox="1">
            <a:spLocks noChangeArrowheads="1"/>
          </p:cNvSpPr>
          <p:nvPr/>
        </p:nvSpPr>
        <p:spPr bwMode="auto">
          <a:xfrm>
            <a:off x="228600" y="5715000"/>
            <a:ext cx="259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Restore button will bring back original judgments for selected comparison group when revisiting comparisons </a:t>
            </a:r>
          </a:p>
        </p:txBody>
      </p:sp>
      <p:cxnSp>
        <p:nvCxnSpPr>
          <p:cNvPr id="23563" name="Straight Arrow Connector 19"/>
          <p:cNvCxnSpPr>
            <a:cxnSpLocks noChangeShapeType="1"/>
          </p:cNvCxnSpPr>
          <p:nvPr/>
        </p:nvCxnSpPr>
        <p:spPr bwMode="auto">
          <a:xfrm>
            <a:off x="2819400" y="6324600"/>
            <a:ext cx="1295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4" name="TextBox 24"/>
          <p:cNvSpPr txBox="1">
            <a:spLocks noChangeArrowheads="1"/>
          </p:cNvSpPr>
          <p:nvPr/>
        </p:nvSpPr>
        <p:spPr bwMode="auto">
          <a:xfrm>
            <a:off x="4267200" y="1752600"/>
            <a:ext cx="4549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There are 5 possible modes for entering assessments; </a:t>
            </a:r>
          </a:p>
          <a:p>
            <a:pPr eaLnBrk="1" hangingPunct="1">
              <a:spcBef>
                <a:spcPct val="0"/>
              </a:spcBef>
              <a:buFontTx/>
              <a:buNone/>
            </a:pPr>
            <a:r>
              <a:rPr lang="en-US" altLang="en-US" sz="1400"/>
              <a:t>judgments entered in one mode will appear as the</a:t>
            </a:r>
          </a:p>
          <a:p>
            <a:pPr eaLnBrk="1" hangingPunct="1">
              <a:spcBef>
                <a:spcPct val="0"/>
              </a:spcBef>
              <a:buFontTx/>
              <a:buNone/>
            </a:pPr>
            <a:r>
              <a:rPr lang="en-US" altLang="en-US" sz="1400"/>
              <a:t>equivalent judgment in any other mode.</a:t>
            </a:r>
          </a:p>
        </p:txBody>
      </p:sp>
      <p:sp>
        <p:nvSpPr>
          <p:cNvPr id="23565" name="Oval 26"/>
          <p:cNvSpPr>
            <a:spLocks noChangeArrowheads="1"/>
          </p:cNvSpPr>
          <p:nvPr/>
        </p:nvSpPr>
        <p:spPr bwMode="auto">
          <a:xfrm>
            <a:off x="5029200" y="2971800"/>
            <a:ext cx="2667000" cy="457200"/>
          </a:xfrm>
          <a:prstGeom prst="ellipse">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cxnSp>
        <p:nvCxnSpPr>
          <p:cNvPr id="23566" name="Straight Arrow Connector 28"/>
          <p:cNvCxnSpPr>
            <a:cxnSpLocks noChangeShapeType="1"/>
          </p:cNvCxnSpPr>
          <p:nvPr/>
        </p:nvCxnSpPr>
        <p:spPr bwMode="auto">
          <a:xfrm rot="5400000">
            <a:off x="5143501" y="2628900"/>
            <a:ext cx="6858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83664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19400"/>
            <a:ext cx="4348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Grp="1" noChangeArrowheads="1"/>
          </p:cNvSpPr>
          <p:nvPr>
            <p:ph type="title"/>
          </p:nvPr>
        </p:nvSpPr>
        <p:spPr/>
        <p:txBody>
          <a:bodyPr>
            <a:normAutofit fontScale="90000"/>
          </a:bodyPr>
          <a:lstStyle/>
          <a:p>
            <a:pPr eaLnBrk="1" hangingPunct="1"/>
            <a:r>
              <a:rPr lang="en-US" altLang="en-US" sz="3200" smtClean="0"/>
              <a:t>Example of a Pairwise comparison Matrix in SuperDecisions and in traditional AHP</a:t>
            </a:r>
          </a:p>
        </p:txBody>
      </p:sp>
      <p:sp>
        <p:nvSpPr>
          <p:cNvPr id="24580" name="Rectangle 5"/>
          <p:cNvSpPr>
            <a:spLocks noGrp="1" noChangeArrowheads="1"/>
          </p:cNvSpPr>
          <p:nvPr>
            <p:ph sz="half" idx="1"/>
          </p:nvPr>
        </p:nvSpPr>
        <p:spPr/>
        <p:txBody>
          <a:bodyPr/>
          <a:lstStyle/>
          <a:p>
            <a:pPr eaLnBrk="1" hangingPunct="1"/>
            <a:r>
              <a:rPr lang="en-US" altLang="en-US" smtClean="0"/>
              <a:t>Only 3 judgments</a:t>
            </a:r>
          </a:p>
          <a:p>
            <a:pPr eaLnBrk="1" hangingPunct="1">
              <a:buFontTx/>
              <a:buNone/>
            </a:pPr>
            <a:r>
              <a:rPr lang="en-US" altLang="en-US" smtClean="0"/>
              <a:t>are necessary</a:t>
            </a:r>
          </a:p>
        </p:txBody>
      </p:sp>
      <p:sp>
        <p:nvSpPr>
          <p:cNvPr id="24581" name="Rectangle 6"/>
          <p:cNvSpPr>
            <a:spLocks noGrp="1" noChangeArrowheads="1"/>
          </p:cNvSpPr>
          <p:nvPr>
            <p:ph sz="half" idx="2"/>
          </p:nvPr>
        </p:nvSpPr>
        <p:spPr>
          <a:xfrm>
            <a:off x="4648200" y="1600200"/>
            <a:ext cx="4343400" cy="5105400"/>
          </a:xfrm>
        </p:spPr>
        <p:txBody>
          <a:bodyPr/>
          <a:lstStyle/>
          <a:p>
            <a:pPr eaLnBrk="1" hangingPunct="1"/>
            <a:r>
              <a:rPr lang="en-US" altLang="en-US" smtClean="0"/>
              <a:t>In the AHP Theory </a:t>
            </a:r>
          </a:p>
          <a:p>
            <a:pPr eaLnBrk="1" hangingPunct="1">
              <a:buFontTx/>
              <a:buNone/>
            </a:pPr>
            <a:r>
              <a:rPr lang="en-US" altLang="en-US" smtClean="0"/>
              <a:t>view you see 9 judgments</a:t>
            </a:r>
          </a:p>
        </p:txBody>
      </p:sp>
      <p:graphicFrame>
        <p:nvGraphicFramePr>
          <p:cNvPr id="88113" name="Group 49"/>
          <p:cNvGraphicFramePr>
            <a:graphicFrameLocks noGrp="1"/>
          </p:cNvGraphicFramePr>
          <p:nvPr/>
        </p:nvGraphicFramePr>
        <p:xfrm>
          <a:off x="4953000" y="2895600"/>
          <a:ext cx="3429000" cy="1616076"/>
        </p:xfrm>
        <a:graphic>
          <a:graphicData uri="http://schemas.openxmlformats.org/drawingml/2006/table">
            <a:tbl>
              <a:tblPr/>
              <a:tblGrid>
                <a:gridCol w="857250"/>
                <a:gridCol w="857250"/>
                <a:gridCol w="857250"/>
                <a:gridCol w="857250"/>
              </a:tblGrid>
              <a:tr h="518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Acura</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Civic</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Camry</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Acura</a:t>
                      </a: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8</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Civic</a:t>
                      </a: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1/8</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9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Camry</a:t>
                      </a: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1/4</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9" name="Line 51"/>
          <p:cNvSpPr>
            <a:spLocks noChangeShapeType="1"/>
          </p:cNvSpPr>
          <p:nvPr/>
        </p:nvSpPr>
        <p:spPr bwMode="auto">
          <a:xfrm>
            <a:off x="5867400" y="3429000"/>
            <a:ext cx="2514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0" name="Text Box 62"/>
          <p:cNvSpPr txBox="1">
            <a:spLocks noChangeArrowheads="1"/>
          </p:cNvSpPr>
          <p:nvPr/>
        </p:nvSpPr>
        <p:spPr bwMode="auto">
          <a:xfrm>
            <a:off x="4805363" y="4876800"/>
            <a:ext cx="388143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a:t>Diagonal elements are always 1, so they do not need to be displayed.  </a:t>
            </a:r>
            <a:r>
              <a:rPr lang="en-US" altLang="en-US" sz="1600" dirty="0"/>
              <a:t>The elements below the diagonal are always inverses of the judgment in the reciprocal cell above, so they do not need to be displayed (e.g. 1/8            8).</a:t>
            </a:r>
          </a:p>
          <a:p>
            <a:pPr eaLnBrk="1" hangingPunct="1">
              <a:spcBef>
                <a:spcPct val="0"/>
              </a:spcBef>
              <a:buFontTx/>
              <a:buNone/>
            </a:pPr>
            <a:r>
              <a:rPr lang="en-US" altLang="en-US" sz="1600" dirty="0"/>
              <a:t>                     </a:t>
            </a:r>
            <a:r>
              <a:rPr lang="en-US" altLang="en-US" sz="2000" dirty="0" err="1"/>
              <a:t>a</a:t>
            </a:r>
            <a:r>
              <a:rPr lang="en-US" altLang="en-US" sz="2000" baseline="-25000" dirty="0" err="1"/>
              <a:t>ij</a:t>
            </a:r>
            <a:r>
              <a:rPr lang="en-US" altLang="en-US" sz="2000" baseline="-25000" dirty="0"/>
              <a:t> </a:t>
            </a:r>
            <a:r>
              <a:rPr lang="en-US" altLang="en-US" sz="2000" dirty="0"/>
              <a:t>= 1/ </a:t>
            </a:r>
            <a:r>
              <a:rPr lang="en-US" altLang="en-US" sz="2000" dirty="0" err="1"/>
              <a:t>a</a:t>
            </a:r>
            <a:r>
              <a:rPr lang="en-US" altLang="en-US" sz="2000" baseline="-25000" dirty="0" err="1"/>
              <a:t>ji</a:t>
            </a:r>
            <a:endParaRPr lang="en-US" altLang="en-US" sz="2000" dirty="0"/>
          </a:p>
        </p:txBody>
      </p:sp>
      <p:sp>
        <p:nvSpPr>
          <p:cNvPr id="24611" name="Text Box 63"/>
          <p:cNvSpPr txBox="1">
            <a:spLocks noChangeArrowheads="1"/>
          </p:cNvSpPr>
          <p:nvPr/>
        </p:nvSpPr>
        <p:spPr bwMode="auto">
          <a:xfrm>
            <a:off x="685800" y="54864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a:t>AHP reciprocals are shown in red in SuperDecisions. For example, </a:t>
            </a:r>
            <a:r>
              <a:rPr lang="en-US" altLang="en-US" sz="1600" b="1">
                <a:solidFill>
                  <a:srgbClr val="FF0066"/>
                </a:solidFill>
              </a:rPr>
              <a:t>4.0</a:t>
            </a:r>
            <a:r>
              <a:rPr lang="en-US" altLang="en-US" sz="1600"/>
              <a:t> means for1/4.</a:t>
            </a:r>
          </a:p>
        </p:txBody>
      </p:sp>
      <p:sp>
        <p:nvSpPr>
          <p:cNvPr id="24612" name="Line 67"/>
          <p:cNvSpPr>
            <a:spLocks noChangeShapeType="1"/>
          </p:cNvSpPr>
          <p:nvPr/>
        </p:nvSpPr>
        <p:spPr bwMode="auto">
          <a:xfrm>
            <a:off x="5943600" y="3886200"/>
            <a:ext cx="533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3" name="Line 68"/>
          <p:cNvSpPr>
            <a:spLocks noChangeShapeType="1"/>
          </p:cNvSpPr>
          <p:nvPr/>
        </p:nvSpPr>
        <p:spPr bwMode="auto">
          <a:xfrm flipV="1">
            <a:off x="6019800" y="38862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69"/>
          <p:cNvSpPr>
            <a:spLocks noChangeShapeType="1"/>
          </p:cNvSpPr>
          <p:nvPr/>
        </p:nvSpPr>
        <p:spPr bwMode="auto">
          <a:xfrm flipV="1">
            <a:off x="5943600" y="4267200"/>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5" name="Line 70"/>
          <p:cNvSpPr>
            <a:spLocks noChangeShapeType="1"/>
          </p:cNvSpPr>
          <p:nvPr/>
        </p:nvSpPr>
        <p:spPr bwMode="auto">
          <a:xfrm>
            <a:off x="6019800" y="4191000"/>
            <a:ext cx="3048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6" name="Line 71"/>
          <p:cNvSpPr>
            <a:spLocks noChangeShapeType="1"/>
          </p:cNvSpPr>
          <p:nvPr/>
        </p:nvSpPr>
        <p:spPr bwMode="auto">
          <a:xfrm>
            <a:off x="6858000" y="4267200"/>
            <a:ext cx="381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17" name="Line 72"/>
          <p:cNvSpPr>
            <a:spLocks noChangeShapeType="1"/>
          </p:cNvSpPr>
          <p:nvPr/>
        </p:nvSpPr>
        <p:spPr bwMode="auto">
          <a:xfrm flipV="1">
            <a:off x="6934200" y="41910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24618" name="Straight Arrow Connector 22"/>
          <p:cNvCxnSpPr>
            <a:cxnSpLocks noChangeShapeType="1"/>
          </p:cNvCxnSpPr>
          <p:nvPr/>
        </p:nvCxnSpPr>
        <p:spPr bwMode="auto">
          <a:xfrm rot="10800000" flipV="1">
            <a:off x="6477000" y="3657600"/>
            <a:ext cx="533400" cy="228600"/>
          </a:xfrm>
          <a:prstGeom prst="straightConnector1">
            <a:avLst/>
          </a:prstGeom>
          <a:noFill/>
          <a:ln w="19050" algn="ctr">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24619" name="Straight Arrow Connector 21"/>
          <p:cNvCxnSpPr>
            <a:cxnSpLocks noChangeShapeType="1"/>
          </p:cNvCxnSpPr>
          <p:nvPr/>
        </p:nvCxnSpPr>
        <p:spPr bwMode="auto">
          <a:xfrm rot="10800000">
            <a:off x="7620000" y="6248400"/>
            <a:ext cx="609600" cy="1588"/>
          </a:xfrm>
          <a:prstGeom prst="straightConnector1">
            <a:avLst/>
          </a:prstGeom>
          <a:noFill/>
          <a:ln w="19050" algn="ctr">
            <a:solidFill>
              <a:srgbClr val="C00000"/>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53559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8686800" cy="1143000"/>
          </a:xfrm>
        </p:spPr>
        <p:txBody>
          <a:bodyPr/>
          <a:lstStyle/>
          <a:p>
            <a:r>
              <a:rPr lang="en-US" altLang="en-US" sz="3200" dirty="0" err="1" smtClean="0"/>
              <a:t>SuperDecisions</a:t>
            </a:r>
            <a:r>
              <a:rPr lang="en-US" altLang="en-US" sz="3200" dirty="0" smtClean="0"/>
              <a:t>’ Opening Screen upon launching the software</a:t>
            </a: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37" y="1295400"/>
            <a:ext cx="677078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1251" y="6352921"/>
            <a:ext cx="7848601" cy="400110"/>
          </a:xfrm>
          <a:prstGeom prst="rect">
            <a:avLst/>
          </a:prstGeom>
          <a:noFill/>
        </p:spPr>
        <p:txBody>
          <a:bodyPr wrap="square" rtlCol="0">
            <a:spAutoFit/>
          </a:bodyPr>
          <a:lstStyle/>
          <a:p>
            <a:r>
              <a:rPr lang="en-US" sz="2000" dirty="0" smtClean="0"/>
              <a:t>* File &gt; New command leaves the same blank opening screen</a:t>
            </a:r>
            <a:endParaRPr lang="en-US" sz="2000" dirty="0"/>
          </a:p>
        </p:txBody>
      </p:sp>
    </p:spTree>
    <p:extLst>
      <p:ext uri="{BB962C8B-B14F-4D97-AF65-F5344CB8AC3E}">
        <p14:creationId xmlns:p14="http://schemas.microsoft.com/office/powerpoint/2010/main" val="1684875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altLang="en-US" sz="4000" smtClean="0"/>
              <a:t>Start Making Pairwise Comparisons</a:t>
            </a:r>
          </a:p>
        </p:txBody>
      </p:sp>
      <p:sp>
        <p:nvSpPr>
          <p:cNvPr id="25603" name="Text Box 8"/>
          <p:cNvSpPr txBox="1">
            <a:spLocks noChangeArrowheads="1"/>
          </p:cNvSpPr>
          <p:nvPr/>
        </p:nvSpPr>
        <p:spPr bwMode="auto">
          <a:xfrm>
            <a:off x="228600" y="1600200"/>
            <a:ext cx="89154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AutoNum type="arabicPeriod"/>
            </a:pPr>
            <a:r>
              <a:rPr lang="en-US" altLang="en-US" sz="1600"/>
              <a:t>Left-click on Goal node to select it</a:t>
            </a:r>
          </a:p>
          <a:p>
            <a:pPr eaLnBrk="1" hangingPunct="1">
              <a:spcBef>
                <a:spcPct val="50000"/>
              </a:spcBef>
              <a:buFontTx/>
              <a:buAutoNum type="arabicPeriod"/>
            </a:pPr>
            <a:r>
              <a:rPr lang="en-US" altLang="en-US" sz="1600"/>
              <a:t>Left-click on “make assessments” icon         Comparison/Assessment Questionnaire mode appears. </a:t>
            </a:r>
          </a:p>
          <a:p>
            <a:pPr eaLnBrk="1" hangingPunct="1">
              <a:spcBef>
                <a:spcPct val="50000"/>
              </a:spcBef>
              <a:buFontTx/>
              <a:buAutoNum type="arabicPeriod"/>
            </a:pPr>
            <a:r>
              <a:rPr lang="en-US" altLang="en-US" sz="1600"/>
              <a:t>Switch to the Matrix mode by clicking on matrix tab. Change the comparative phrase </a:t>
            </a:r>
            <a:r>
              <a:rPr lang="en-US" altLang="en-US" sz="1600">
                <a:solidFill>
                  <a:srgbClr val="C00000"/>
                </a:solidFill>
              </a:rPr>
              <a:t>1Prestige is ????times more Preference than 2Price </a:t>
            </a:r>
            <a:r>
              <a:rPr lang="en-US" altLang="en-US" sz="1600"/>
              <a:t>by left-clicking on it and choosing importance.</a:t>
            </a:r>
          </a:p>
          <a:p>
            <a:pPr eaLnBrk="1" hangingPunct="1">
              <a:spcBef>
                <a:spcPct val="50000"/>
              </a:spcBef>
              <a:buFontTx/>
              <a:buNone/>
            </a:pPr>
            <a:r>
              <a:rPr lang="en-US" altLang="en-US" sz="1600"/>
              <a:t>.</a:t>
            </a:r>
          </a:p>
        </p:txBody>
      </p:sp>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57400"/>
            <a:ext cx="3238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90900"/>
            <a:ext cx="70104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6"/>
          <p:cNvSpPr txBox="1">
            <a:spLocks noChangeArrowheads="1"/>
          </p:cNvSpPr>
          <p:nvPr/>
        </p:nvSpPr>
        <p:spPr bwMode="auto">
          <a:xfrm>
            <a:off x="1981200" y="6550025"/>
            <a:ext cx="556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a:t>Note the copy commands. You can then paste into Excel or Word. </a:t>
            </a:r>
          </a:p>
        </p:txBody>
      </p:sp>
      <p:cxnSp>
        <p:nvCxnSpPr>
          <p:cNvPr id="25607" name="Straight Arrow Connector 18"/>
          <p:cNvCxnSpPr>
            <a:cxnSpLocks noChangeShapeType="1"/>
            <a:endCxn id="25605" idx="2"/>
          </p:cNvCxnSpPr>
          <p:nvPr/>
        </p:nvCxnSpPr>
        <p:spPr bwMode="auto">
          <a:xfrm rot="5400000" flipH="1" flipV="1">
            <a:off x="4259262" y="6469063"/>
            <a:ext cx="32226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08" name="Straight Arrow Connector 20"/>
          <p:cNvCxnSpPr>
            <a:cxnSpLocks noChangeShapeType="1"/>
          </p:cNvCxnSpPr>
          <p:nvPr/>
        </p:nvCxnSpPr>
        <p:spPr bwMode="auto">
          <a:xfrm rot="5400000" flipH="1" flipV="1">
            <a:off x="7088187" y="6399213"/>
            <a:ext cx="303213"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829503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73231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457200" y="274638"/>
            <a:ext cx="8458200" cy="1143000"/>
          </a:xfrm>
        </p:spPr>
        <p:txBody>
          <a:bodyPr>
            <a:normAutofit/>
          </a:bodyPr>
          <a:lstStyle/>
          <a:p>
            <a:r>
              <a:rPr lang="en-US" altLang="en-US" smtClean="0"/>
              <a:t>Enter Judgments (Matrix Mode)</a:t>
            </a:r>
          </a:p>
        </p:txBody>
      </p:sp>
      <p:sp>
        <p:nvSpPr>
          <p:cNvPr id="26628" name="TextBox 4"/>
          <p:cNvSpPr txBox="1">
            <a:spLocks noChangeArrowheads="1"/>
          </p:cNvSpPr>
          <p:nvPr/>
        </p:nvSpPr>
        <p:spPr bwMode="auto">
          <a:xfrm>
            <a:off x="609600" y="1295400"/>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AutoNum type="arabicPeriod"/>
            </a:pPr>
            <a:r>
              <a:rPr lang="en-US" altLang="en-US" sz="1400"/>
              <a:t>Enter judgments in cells by typing numbers from Fundamental Scale. The direction of the arrow indicates which criterion is more important. Double-click on arrow to change dominance direction. The first element in the comparative phrase is the dominant one. Up arrows are red, down arrows are blue.</a:t>
            </a:r>
          </a:p>
          <a:p>
            <a:pPr eaLnBrk="1" hangingPunct="1">
              <a:spcBef>
                <a:spcPct val="0"/>
              </a:spcBef>
              <a:buFontTx/>
              <a:buAutoNum type="arabicPeriod"/>
            </a:pPr>
            <a:r>
              <a:rPr lang="en-US" altLang="en-US" sz="1400"/>
              <a:t>The current parent node is the Goal node and the Criteria nodes are being compared with respect to it for importance. The inconsistency should be less than 0.10.</a:t>
            </a:r>
          </a:p>
          <a:p>
            <a:pPr eaLnBrk="1" hangingPunct="1">
              <a:spcBef>
                <a:spcPct val="0"/>
              </a:spcBef>
              <a:buFontTx/>
              <a:buAutoNum type="arabicPeriod"/>
            </a:pPr>
            <a:endParaRPr lang="en-US" altLang="en-US" sz="1400"/>
          </a:p>
        </p:txBody>
      </p:sp>
      <p:sp>
        <p:nvSpPr>
          <p:cNvPr id="26629" name="TextBox 8"/>
          <p:cNvSpPr txBox="1">
            <a:spLocks noChangeArrowheads="1"/>
          </p:cNvSpPr>
          <p:nvPr/>
        </p:nvSpPr>
        <p:spPr bwMode="auto">
          <a:xfrm>
            <a:off x="5410200" y="26670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    Inconsistency=0.07685; Derived Priorities</a:t>
            </a:r>
          </a:p>
        </p:txBody>
      </p:sp>
      <p:cxnSp>
        <p:nvCxnSpPr>
          <p:cNvPr id="26630" name="Straight Arrow Connector 10"/>
          <p:cNvCxnSpPr>
            <a:cxnSpLocks noChangeShapeType="1"/>
          </p:cNvCxnSpPr>
          <p:nvPr/>
        </p:nvCxnSpPr>
        <p:spPr bwMode="auto">
          <a:xfrm rot="5400000">
            <a:off x="6782594" y="3199606"/>
            <a:ext cx="762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631" name="Straight Arrow Connector 15"/>
          <p:cNvCxnSpPr>
            <a:cxnSpLocks noChangeShapeType="1"/>
          </p:cNvCxnSpPr>
          <p:nvPr/>
        </p:nvCxnSpPr>
        <p:spPr bwMode="auto">
          <a:xfrm rot="5400000">
            <a:off x="7581901" y="3314700"/>
            <a:ext cx="8382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6632" name="TextBox 16"/>
          <p:cNvSpPr txBox="1">
            <a:spLocks noChangeArrowheads="1"/>
          </p:cNvSpPr>
          <p:nvPr/>
        </p:nvSpPr>
        <p:spPr bwMode="auto">
          <a:xfrm>
            <a:off x="4648200" y="5105400"/>
            <a:ext cx="1600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a:t>Mark completed and move to next comparison</a:t>
            </a:r>
          </a:p>
        </p:txBody>
      </p:sp>
      <p:cxnSp>
        <p:nvCxnSpPr>
          <p:cNvPr id="26633" name="Straight Arrow Connector 18"/>
          <p:cNvCxnSpPr>
            <a:cxnSpLocks noChangeShapeType="1"/>
          </p:cNvCxnSpPr>
          <p:nvPr/>
        </p:nvCxnSpPr>
        <p:spPr bwMode="auto">
          <a:xfrm>
            <a:off x="5943600" y="5638800"/>
            <a:ext cx="1219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8128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458200" cy="1143000"/>
          </a:xfrm>
        </p:spPr>
        <p:txBody>
          <a:bodyPr>
            <a:normAutofit fontScale="90000"/>
          </a:bodyPr>
          <a:lstStyle/>
          <a:p>
            <a:r>
              <a:rPr lang="en-US" altLang="en-US" smtClean="0"/>
              <a:t>Improve Consistency </a:t>
            </a:r>
            <a:br>
              <a:rPr lang="en-US" altLang="en-US" smtClean="0"/>
            </a:br>
            <a:r>
              <a:rPr lang="en-US" altLang="en-US" smtClean="0"/>
              <a:t>(available only from Matrix Mode)</a:t>
            </a:r>
          </a:p>
        </p:txBody>
      </p:sp>
      <p:sp>
        <p:nvSpPr>
          <p:cNvPr id="27651" name="Content Placeholder 2"/>
          <p:cNvSpPr>
            <a:spLocks noGrp="1"/>
          </p:cNvSpPr>
          <p:nvPr>
            <p:ph idx="1"/>
          </p:nvPr>
        </p:nvSpPr>
        <p:spPr>
          <a:xfrm>
            <a:off x="381000" y="1600200"/>
            <a:ext cx="8229600" cy="2438400"/>
          </a:xfrm>
        </p:spPr>
        <p:txBody>
          <a:bodyPr>
            <a:normAutofit fontScale="92500"/>
          </a:bodyPr>
          <a:lstStyle/>
          <a:p>
            <a:r>
              <a:rPr lang="en-US" altLang="en-US" sz="1600" dirty="0" smtClean="0"/>
              <a:t>Click on the Inconsistency button (at top left corner of matrix)</a:t>
            </a:r>
          </a:p>
          <a:p>
            <a:r>
              <a:rPr lang="en-US" altLang="en-US" sz="1600" dirty="0" smtClean="0"/>
              <a:t>Choose Basic Inconsistency Report; the first cell, Prestige versus MPG, currently has a red 3 in it meaning that MPG are more important than Prestige (see previous view of matrix), but the Best Value of 1.05 (in blue) means Prestige is a little more important than MPG and the inconsistency would be improve down to 0.01 if that were the judgment</a:t>
            </a:r>
          </a:p>
          <a:p>
            <a:r>
              <a:rPr lang="en-US" altLang="en-US" sz="1600" dirty="0" smtClean="0"/>
              <a:t>Left-click on either the Current or Best Value cell to return to the matrix and input a new value . You can use the suggested value, or a value between it and the original value, or leave it as it is and go to the number 2 most inconsistent judgment (MPG versus Comfort) and change that, and so on. See next slide</a:t>
            </a:r>
            <a:r>
              <a:rPr lang="en-US" altLang="en-US" sz="1600" dirty="0" smtClean="0"/>
              <a:t>.</a:t>
            </a:r>
            <a:endParaRPr lang="en-US" altLang="en-US" sz="1600" dirty="0" smtClean="0"/>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4267200"/>
            <a:ext cx="88995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9715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r>
              <a:rPr lang="en-US" altLang="en-US" smtClean="0"/>
              <a:t>Matrix View after Improving Judgment of MPG vs Prestige</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5533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3124200" y="228600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New judgment</a:t>
            </a:r>
          </a:p>
        </p:txBody>
      </p:sp>
      <p:sp>
        <p:nvSpPr>
          <p:cNvPr id="28677" name="TextBox 6"/>
          <p:cNvSpPr txBox="1">
            <a:spLocks noChangeArrowheads="1"/>
          </p:cNvSpPr>
          <p:nvPr/>
        </p:nvSpPr>
        <p:spPr bwMode="auto">
          <a:xfrm>
            <a:off x="5410200" y="22860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Better Inconsistency of 0.01.</a:t>
            </a:r>
          </a:p>
        </p:txBody>
      </p:sp>
      <p:cxnSp>
        <p:nvCxnSpPr>
          <p:cNvPr id="28678" name="Straight Arrow Connector 8"/>
          <p:cNvCxnSpPr>
            <a:cxnSpLocks noChangeShapeType="1"/>
          </p:cNvCxnSpPr>
          <p:nvPr/>
        </p:nvCxnSpPr>
        <p:spPr bwMode="auto">
          <a:xfrm rot="5400000">
            <a:off x="3124201" y="3200400"/>
            <a:ext cx="1371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79" name="Straight Arrow Connector 10"/>
          <p:cNvCxnSpPr>
            <a:cxnSpLocks noChangeShapeType="1"/>
          </p:cNvCxnSpPr>
          <p:nvPr/>
        </p:nvCxnSpPr>
        <p:spPr bwMode="auto">
          <a:xfrm rot="5400000">
            <a:off x="7086601" y="2971800"/>
            <a:ext cx="9144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0" name="TextBox 11"/>
          <p:cNvSpPr txBox="1">
            <a:spLocks noChangeArrowheads="1"/>
          </p:cNvSpPr>
          <p:nvPr/>
        </p:nvSpPr>
        <p:spPr bwMode="auto">
          <a:xfrm>
            <a:off x="1066800" y="1676400"/>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Although the original inconsistency of 0.07 passes the .10 test, it can be improved.</a:t>
            </a:r>
          </a:p>
        </p:txBody>
      </p:sp>
    </p:spTree>
    <p:extLst>
      <p:ext uri="{BB962C8B-B14F-4D97-AF65-F5344CB8AC3E}">
        <p14:creationId xmlns:p14="http://schemas.microsoft.com/office/powerpoint/2010/main" val="990606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8002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normAutofit/>
          </a:bodyPr>
          <a:lstStyle/>
          <a:p>
            <a:pPr eaLnBrk="1" hangingPunct="1"/>
            <a:r>
              <a:rPr lang="en-US" altLang="en-US" sz="4000" smtClean="0"/>
              <a:t>Derived Priorities are placed in Supermatrix</a:t>
            </a:r>
          </a:p>
        </p:txBody>
      </p:sp>
      <p:pic>
        <p:nvPicPr>
          <p:cNvPr id="29701" name="Picture 2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609600" y="3278635"/>
            <a:ext cx="3087688" cy="1645342"/>
          </a:xfrm>
        </p:spPr>
      </p:pic>
      <p:sp>
        <p:nvSpPr>
          <p:cNvPr id="29700" name="Rectangle 8"/>
          <p:cNvSpPr>
            <a:spLocks noChangeArrowheads="1"/>
          </p:cNvSpPr>
          <p:nvPr/>
        </p:nvSpPr>
        <p:spPr bwMode="auto">
          <a:xfrm>
            <a:off x="2057400" y="3200400"/>
            <a:ext cx="609600" cy="1066800"/>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29702" name="Rectangle 9"/>
          <p:cNvSpPr>
            <a:spLocks noChangeArrowheads="1"/>
          </p:cNvSpPr>
          <p:nvPr/>
        </p:nvSpPr>
        <p:spPr bwMode="auto">
          <a:xfrm>
            <a:off x="4419600" y="3429000"/>
            <a:ext cx="533400" cy="1143000"/>
          </a:xfrm>
          <a:prstGeom prst="rect">
            <a:avLst/>
          </a:prstGeom>
          <a:noFill/>
          <a:ln w="2857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29703" name="Line 30"/>
          <p:cNvSpPr>
            <a:spLocks noChangeShapeType="1"/>
          </p:cNvSpPr>
          <p:nvPr/>
        </p:nvSpPr>
        <p:spPr bwMode="auto">
          <a:xfrm>
            <a:off x="2743200" y="3733800"/>
            <a:ext cx="1600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214227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3952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title"/>
          </p:nvPr>
        </p:nvSpPr>
        <p:spPr>
          <a:xfrm>
            <a:off x="444500" y="-46038"/>
            <a:ext cx="8229600" cy="1143001"/>
          </a:xfrm>
        </p:spPr>
        <p:txBody>
          <a:bodyPr/>
          <a:lstStyle/>
          <a:p>
            <a:pPr eaLnBrk="1" hangingPunct="1"/>
            <a:r>
              <a:rPr lang="en-US" altLang="en-US" smtClean="0"/>
              <a:t>Other Comparison Modes</a:t>
            </a:r>
          </a:p>
        </p:txBody>
      </p:sp>
      <p:pic>
        <p:nvPicPr>
          <p:cNvPr id="30723"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5800" y="1447800"/>
            <a:ext cx="3767138" cy="2322513"/>
          </a:xfrm>
        </p:spPr>
      </p:pic>
      <p:sp>
        <p:nvSpPr>
          <p:cNvPr id="30725" name="Text Box 10"/>
          <p:cNvSpPr txBox="1">
            <a:spLocks noChangeArrowheads="1"/>
          </p:cNvSpPr>
          <p:nvPr/>
        </p:nvSpPr>
        <p:spPr bwMode="auto">
          <a:xfrm>
            <a:off x="1295400" y="10668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a:latin typeface="Times New Roman" pitchFamily="18" charset="0"/>
              </a:rPr>
              <a:t>Graphical</a:t>
            </a:r>
          </a:p>
        </p:txBody>
      </p:sp>
      <p:sp>
        <p:nvSpPr>
          <p:cNvPr id="30726" name="Text Box 12"/>
          <p:cNvSpPr txBox="1">
            <a:spLocks noChangeArrowheads="1"/>
          </p:cNvSpPr>
          <p:nvPr/>
        </p:nvSpPr>
        <p:spPr bwMode="auto">
          <a:xfrm>
            <a:off x="1371600" y="3886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b="1">
                <a:latin typeface="Times New Roman" pitchFamily="18" charset="0"/>
              </a:rPr>
              <a:t>Verbal</a:t>
            </a:r>
          </a:p>
        </p:txBody>
      </p:sp>
      <p:sp>
        <p:nvSpPr>
          <p:cNvPr id="30727" name="Text Box 14"/>
          <p:cNvSpPr txBox="1">
            <a:spLocks noChangeArrowheads="1"/>
          </p:cNvSpPr>
          <p:nvPr/>
        </p:nvSpPr>
        <p:spPr bwMode="auto">
          <a:xfrm>
            <a:off x="4572000" y="3886200"/>
            <a:ext cx="1295400" cy="1446213"/>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Tracking </a:t>
            </a:r>
            <a:r>
              <a:rPr lang="en-US" altLang="en-US" sz="1800">
                <a:sym typeface="WP MathA"/>
              </a:rPr>
              <a:t></a:t>
            </a:r>
            <a:r>
              <a:rPr lang="en-US" altLang="en-US" sz="1400">
                <a:sym typeface="WP MathA"/>
              </a:rPr>
              <a:t> </a:t>
            </a:r>
            <a:r>
              <a:rPr lang="en-US" altLang="en-US" sz="1400"/>
              <a:t>– shows which judgment you are on in equivalent matrix view</a:t>
            </a:r>
          </a:p>
        </p:txBody>
      </p:sp>
      <p:sp>
        <p:nvSpPr>
          <p:cNvPr id="30728" name="Text Box 15"/>
          <p:cNvSpPr txBox="1">
            <a:spLocks noChangeArrowheads="1"/>
          </p:cNvSpPr>
          <p:nvPr/>
        </p:nvSpPr>
        <p:spPr bwMode="auto">
          <a:xfrm>
            <a:off x="4953000" y="1524000"/>
            <a:ext cx="129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Click and drag on circle (NOT the bars) to change judgment</a:t>
            </a:r>
          </a:p>
        </p:txBody>
      </p:sp>
      <p:sp>
        <p:nvSpPr>
          <p:cNvPr id="30729" name="Text Box 19"/>
          <p:cNvSpPr txBox="1">
            <a:spLocks noChangeArrowheads="1"/>
          </p:cNvSpPr>
          <p:nvPr/>
        </p:nvSpPr>
        <p:spPr bwMode="auto">
          <a:xfrm>
            <a:off x="4648200" y="60960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Click button to invert dominance</a:t>
            </a:r>
          </a:p>
        </p:txBody>
      </p:sp>
      <p:sp>
        <p:nvSpPr>
          <p:cNvPr id="30730" name="Line 20"/>
          <p:cNvSpPr>
            <a:spLocks noChangeShapeType="1"/>
          </p:cNvSpPr>
          <p:nvPr/>
        </p:nvSpPr>
        <p:spPr bwMode="auto">
          <a:xfrm flipH="1" flipV="1">
            <a:off x="1371600" y="6324600"/>
            <a:ext cx="3429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0731" name="Curved Connector 17"/>
          <p:cNvCxnSpPr>
            <a:cxnSpLocks noChangeShapeType="1"/>
          </p:cNvCxnSpPr>
          <p:nvPr/>
        </p:nvCxnSpPr>
        <p:spPr bwMode="auto">
          <a:xfrm rot="16200000" flipV="1">
            <a:off x="3886200" y="2819400"/>
            <a:ext cx="1371600" cy="762000"/>
          </a:xfrm>
          <a:prstGeom prst="curved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2" name="Straight Arrow Connector 20"/>
          <p:cNvCxnSpPr>
            <a:cxnSpLocks noChangeShapeType="1"/>
          </p:cNvCxnSpPr>
          <p:nvPr/>
        </p:nvCxnSpPr>
        <p:spPr bwMode="auto">
          <a:xfrm rot="10800000">
            <a:off x="4114800" y="5029200"/>
            <a:ext cx="457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3" name="Straight Arrow Connector 22"/>
          <p:cNvCxnSpPr>
            <a:cxnSpLocks noChangeShapeType="1"/>
          </p:cNvCxnSpPr>
          <p:nvPr/>
        </p:nvCxnSpPr>
        <p:spPr bwMode="auto">
          <a:xfrm rot="10800000" flipV="1">
            <a:off x="1524000" y="1905000"/>
            <a:ext cx="35052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26484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0"/>
            <a:ext cx="8991600" cy="1143000"/>
          </a:xfrm>
        </p:spPr>
        <p:txBody>
          <a:bodyPr/>
          <a:lstStyle/>
          <a:p>
            <a:r>
              <a:rPr lang="en-US" altLang="en-US" smtClean="0"/>
              <a:t>The Questionnaire Mode</a:t>
            </a:r>
          </a:p>
        </p:txBody>
      </p:sp>
      <p:pic>
        <p:nvPicPr>
          <p:cNvPr id="317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828800"/>
            <a:ext cx="6629400" cy="2759075"/>
          </a:xfrm>
        </p:spPr>
      </p:pic>
      <p:sp>
        <p:nvSpPr>
          <p:cNvPr id="31748" name="TextBox 4"/>
          <p:cNvSpPr txBox="1">
            <a:spLocks noChangeArrowheads="1"/>
          </p:cNvSpPr>
          <p:nvPr/>
        </p:nvSpPr>
        <p:spPr bwMode="auto">
          <a:xfrm>
            <a:off x="304799" y="1024731"/>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The Assessment/Compare command opens the pairwise comparison mode by default. </a:t>
            </a:r>
            <a:r>
              <a:rPr lang="en-US" altLang="en-US" sz="1200" dirty="0"/>
              <a:t>Choose the judgment on the left or right side of  the zero on the questionnaire line that is nearest to the </a:t>
            </a:r>
            <a:r>
              <a:rPr lang="en-US" altLang="en-US" sz="1200" i="1" dirty="0"/>
              <a:t>more important</a:t>
            </a:r>
            <a:r>
              <a:rPr lang="en-US" altLang="en-US" sz="1200" dirty="0"/>
              <a:t>, </a:t>
            </a:r>
            <a:r>
              <a:rPr lang="en-US" altLang="en-US" sz="1200" i="1" dirty="0"/>
              <a:t>more preferred</a:t>
            </a:r>
            <a:r>
              <a:rPr lang="en-US" altLang="en-US" sz="1200" dirty="0"/>
              <a:t>, or </a:t>
            </a:r>
            <a:r>
              <a:rPr lang="en-US" altLang="en-US" sz="1200" i="1" dirty="0"/>
              <a:t>more likely</a:t>
            </a:r>
            <a:r>
              <a:rPr lang="en-US" altLang="en-US" sz="1200" dirty="0"/>
              <a:t>, node.  Here price is more important than prestige. If necessary, and it is here, change the verbal phrase so it reads correctly, as explained below.</a:t>
            </a:r>
          </a:p>
        </p:txBody>
      </p:sp>
      <p:sp>
        <p:nvSpPr>
          <p:cNvPr id="31749" name="TextBox 5"/>
          <p:cNvSpPr txBox="1">
            <a:spLocks noChangeArrowheads="1"/>
          </p:cNvSpPr>
          <p:nvPr/>
        </p:nvSpPr>
        <p:spPr bwMode="auto">
          <a:xfrm>
            <a:off x="533400" y="4724400"/>
            <a:ext cx="579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In the view above the questionnaire opened with the wrong dominance word, “moderately to strongly more Preference”. Left click on the dominance phrase itself  to get the menu of possible phrases and select the most appropriate word.</a:t>
            </a:r>
          </a:p>
        </p:txBody>
      </p:sp>
      <p:pic>
        <p:nvPicPr>
          <p:cNvPr id="317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95800"/>
            <a:ext cx="20669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486400"/>
            <a:ext cx="5086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52" name="Straight Arrow Connector 10"/>
          <p:cNvCxnSpPr>
            <a:cxnSpLocks noChangeShapeType="1"/>
          </p:cNvCxnSpPr>
          <p:nvPr/>
        </p:nvCxnSpPr>
        <p:spPr bwMode="auto">
          <a:xfrm flipV="1">
            <a:off x="5715000" y="5183188"/>
            <a:ext cx="1066800" cy="746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3" name="Straight Arrow Connector 11"/>
          <p:cNvCxnSpPr>
            <a:cxnSpLocks noChangeShapeType="1"/>
          </p:cNvCxnSpPr>
          <p:nvPr/>
        </p:nvCxnSpPr>
        <p:spPr bwMode="auto">
          <a:xfrm rot="5400000">
            <a:off x="3656013" y="2133600"/>
            <a:ext cx="763588"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54" name="Straight Arrow Connector 18"/>
          <p:cNvCxnSpPr>
            <a:cxnSpLocks noChangeShapeType="1"/>
          </p:cNvCxnSpPr>
          <p:nvPr/>
        </p:nvCxnSpPr>
        <p:spPr bwMode="auto">
          <a:xfrm rot="10800000" flipV="1">
            <a:off x="3886200" y="5181600"/>
            <a:ext cx="28956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9000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838200" y="228600"/>
            <a:ext cx="6553200" cy="990600"/>
          </a:xfrm>
        </p:spPr>
        <p:txBody>
          <a:bodyPr/>
          <a:lstStyle/>
          <a:p>
            <a:pPr algn="l" eaLnBrk="1" hangingPunct="1"/>
            <a:r>
              <a:rPr lang="en-US" altLang="en-US" sz="4000" dirty="0" smtClean="0"/>
              <a:t>Direct Data Assessment Mode</a:t>
            </a:r>
          </a:p>
        </p:txBody>
      </p:sp>
      <p:pic>
        <p:nvPicPr>
          <p:cNvPr id="327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62103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1"/>
          <p:cNvSpPr txBox="1">
            <a:spLocks noChangeArrowheads="1"/>
          </p:cNvSpPr>
          <p:nvPr/>
        </p:nvSpPr>
        <p:spPr bwMode="auto">
          <a:xfrm>
            <a:off x="990600" y="57912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Click the Invert box when the priorities are inversely related to the data such as distance, farther is lower priority, or cost, more expensive is lower priority. </a:t>
            </a:r>
          </a:p>
        </p:txBody>
      </p:sp>
      <p:cxnSp>
        <p:nvCxnSpPr>
          <p:cNvPr id="32773" name="Straight Arrow Connector 13"/>
          <p:cNvCxnSpPr>
            <a:cxnSpLocks noChangeShapeType="1"/>
          </p:cNvCxnSpPr>
          <p:nvPr/>
        </p:nvCxnSpPr>
        <p:spPr bwMode="auto">
          <a:xfrm rot="5400000" flipH="1" flipV="1">
            <a:off x="2209801" y="5638800"/>
            <a:ext cx="3048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2774" name="TextBox 14"/>
          <p:cNvSpPr txBox="1">
            <a:spLocks noChangeArrowheads="1"/>
          </p:cNvSpPr>
          <p:nvPr/>
        </p:nvSpPr>
        <p:spPr bwMode="auto">
          <a:xfrm>
            <a:off x="1905000" y="1143000"/>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Enter direct data in the Direct mode. It may be already normalized, as shown here, or it may be numbers representing costs or distances.</a:t>
            </a:r>
          </a:p>
        </p:txBody>
      </p:sp>
      <p:sp>
        <p:nvSpPr>
          <p:cNvPr id="32775" name="TextBox 9"/>
          <p:cNvSpPr txBox="1">
            <a:spLocks noChangeArrowheads="1"/>
          </p:cNvSpPr>
          <p:nvPr/>
        </p:nvSpPr>
        <p:spPr bwMode="auto">
          <a:xfrm>
            <a:off x="4114800" y="3657600"/>
            <a:ext cx="2819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a:solidFill>
                  <a:srgbClr val="C00000"/>
                </a:solidFill>
              </a:rPr>
              <a:t>Important! Click &lt;Enter&gt; or move away from last judgment entered to make sure it has registered</a:t>
            </a:r>
          </a:p>
        </p:txBody>
      </p:sp>
    </p:spTree>
    <p:extLst>
      <p:ext uri="{BB962C8B-B14F-4D97-AF65-F5344CB8AC3E}">
        <p14:creationId xmlns:p14="http://schemas.microsoft.com/office/powerpoint/2010/main" val="1992310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6477000" cy="838200"/>
          </a:xfrm>
        </p:spPr>
        <p:txBody>
          <a:bodyPr>
            <a:normAutofit fontScale="90000"/>
          </a:bodyPr>
          <a:lstStyle/>
          <a:p>
            <a:pPr eaLnBrk="1" hangingPunct="1"/>
            <a:r>
              <a:rPr lang="en-US" altLang="en-US" sz="4000" smtClean="0"/>
              <a:t>Weaknesses of using Direct Data</a:t>
            </a:r>
          </a:p>
        </p:txBody>
      </p:sp>
      <p:sp>
        <p:nvSpPr>
          <p:cNvPr id="33795" name="Rectangle 3"/>
          <p:cNvSpPr>
            <a:spLocks noGrp="1" noChangeArrowheads="1"/>
          </p:cNvSpPr>
          <p:nvPr>
            <p:ph type="body" sz="half" idx="1"/>
          </p:nvPr>
        </p:nvSpPr>
        <p:spPr>
          <a:xfrm>
            <a:off x="457200" y="1146175"/>
            <a:ext cx="6781800" cy="1447800"/>
          </a:xfrm>
        </p:spPr>
        <p:txBody>
          <a:bodyPr>
            <a:normAutofit fontScale="92500" lnSpcReduction="10000"/>
          </a:bodyPr>
          <a:lstStyle/>
          <a:p>
            <a:pPr eaLnBrk="1" hangingPunct="1">
              <a:lnSpc>
                <a:spcPct val="80000"/>
              </a:lnSpc>
            </a:pPr>
            <a:r>
              <a:rPr lang="en-US" altLang="en-US" sz="2000" dirty="0" smtClean="0"/>
              <a:t>Data may not be as good as judgments in determining your personal priorities.  It would usually be better to use your judgment about what the price of a car means to you rather than use the the data directly. Suppose you are a poor college student.  See the two results below. Which do you think more accurately reflects the reality?</a:t>
            </a:r>
          </a:p>
          <a:p>
            <a:pPr eaLnBrk="1" hangingPunct="1">
              <a:lnSpc>
                <a:spcPct val="80000"/>
              </a:lnSpc>
              <a:buFontTx/>
              <a:buNone/>
            </a:pPr>
            <a:endParaRPr lang="en-US" altLang="en-US" sz="2000" dirty="0" smtClean="0"/>
          </a:p>
        </p:txBody>
      </p:sp>
      <p:sp>
        <p:nvSpPr>
          <p:cNvPr id="33796" name="Text Box 8"/>
          <p:cNvSpPr txBox="1">
            <a:spLocks noChangeArrowheads="1"/>
          </p:cNvSpPr>
          <p:nvPr/>
        </p:nvSpPr>
        <p:spPr bwMode="auto">
          <a:xfrm>
            <a:off x="0" y="2593975"/>
            <a:ext cx="3810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Comparing cars for price using judgments</a:t>
            </a:r>
          </a:p>
        </p:txBody>
      </p:sp>
      <p:sp>
        <p:nvSpPr>
          <p:cNvPr id="33797" name="Text Box 9"/>
          <p:cNvSpPr txBox="1">
            <a:spLocks noChangeArrowheads="1"/>
          </p:cNvSpPr>
          <p:nvPr/>
        </p:nvSpPr>
        <p:spPr bwMode="auto">
          <a:xfrm>
            <a:off x="3810000" y="2550114"/>
            <a:ext cx="249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Priorities from judgments</a:t>
            </a:r>
          </a:p>
        </p:txBody>
      </p:sp>
      <p:sp>
        <p:nvSpPr>
          <p:cNvPr id="33799" name="Text Box 23"/>
          <p:cNvSpPr txBox="1">
            <a:spLocks noChangeArrowheads="1"/>
          </p:cNvSpPr>
          <p:nvPr/>
        </p:nvSpPr>
        <p:spPr bwMode="auto">
          <a:xfrm>
            <a:off x="6210300" y="2550114"/>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Priorities from data</a:t>
            </a:r>
          </a:p>
        </p:txBody>
      </p:sp>
    </p:spTree>
    <p:extLst>
      <p:ext uri="{BB962C8B-B14F-4D97-AF65-F5344CB8AC3E}">
        <p14:creationId xmlns:p14="http://schemas.microsoft.com/office/powerpoint/2010/main" val="95226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228600" y="0"/>
            <a:ext cx="8686800" cy="914400"/>
          </a:xfrm>
        </p:spPr>
        <p:txBody>
          <a:bodyPr>
            <a:normAutofit/>
          </a:bodyPr>
          <a:lstStyle/>
          <a:p>
            <a:pPr eaLnBrk="1" hangingPunct="1"/>
            <a:r>
              <a:rPr lang="en-US" altLang="en-US" sz="4000" smtClean="0"/>
              <a:t>Compare Cars for Prestige and Price</a:t>
            </a:r>
          </a:p>
        </p:txBody>
      </p:sp>
      <p:pic>
        <p:nvPicPr>
          <p:cNvPr id="34821"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24000" y="1219200"/>
            <a:ext cx="5791200" cy="2409825"/>
          </a:xfrm>
        </p:spPr>
      </p:pic>
      <p:sp>
        <p:nvSpPr>
          <p:cNvPr id="34819" name="Text Box 8"/>
          <p:cNvSpPr txBox="1">
            <a:spLocks noChangeArrowheads="1"/>
          </p:cNvSpPr>
          <p:nvPr/>
        </p:nvSpPr>
        <p:spPr bwMode="auto">
          <a:xfrm>
            <a:off x="2514600" y="9144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Prestige Comparisons</a:t>
            </a:r>
          </a:p>
        </p:txBody>
      </p:sp>
      <p:sp>
        <p:nvSpPr>
          <p:cNvPr id="34820" name="Text Box 9"/>
          <p:cNvSpPr txBox="1">
            <a:spLocks noChangeArrowheads="1"/>
          </p:cNvSpPr>
          <p:nvPr/>
        </p:nvSpPr>
        <p:spPr bwMode="auto">
          <a:xfrm>
            <a:off x="2362200" y="38100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Price Comparisons</a:t>
            </a:r>
          </a:p>
        </p:txBody>
      </p:sp>
      <p:pic>
        <p:nvPicPr>
          <p:cNvPr id="348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91000"/>
            <a:ext cx="5943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32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Main Menu Commands</a:t>
            </a:r>
          </a:p>
        </p:txBody>
      </p:sp>
      <p:sp>
        <p:nvSpPr>
          <p:cNvPr id="7171" name="Text Placeholder 2"/>
          <p:cNvSpPr>
            <a:spLocks noGrp="1"/>
          </p:cNvSpPr>
          <p:nvPr>
            <p:ph type="body" sz="half" idx="1"/>
          </p:nvPr>
        </p:nvSpPr>
        <p:spPr>
          <a:xfrm>
            <a:off x="457200" y="1524000"/>
            <a:ext cx="8305800" cy="3992563"/>
          </a:xfrm>
        </p:spPr>
        <p:txBody>
          <a:bodyPr>
            <a:normAutofit lnSpcReduction="10000"/>
          </a:bodyPr>
          <a:lstStyle/>
          <a:p>
            <a:r>
              <a:rPr lang="en-US" altLang="en-US" sz="1600" smtClean="0"/>
              <a:t>File  – New – brings up templates, Open file, Close file, Recent Files, Backups, Import model in .txt format, Export supermatrices to .txt files, Print model report, Old files have </a:t>
            </a:r>
            <a:r>
              <a:rPr lang="en-US" altLang="en-US" sz="1600" i="1" smtClean="0"/>
              <a:t>.mod </a:t>
            </a:r>
            <a:r>
              <a:rPr lang="en-US" altLang="en-US" sz="1600" smtClean="0"/>
              <a:t>extensions, new files have </a:t>
            </a:r>
            <a:r>
              <a:rPr lang="en-US" altLang="en-US" sz="1600" i="1" smtClean="0"/>
              <a:t>.sdmod </a:t>
            </a:r>
            <a:r>
              <a:rPr lang="en-US" altLang="en-US" sz="1600" smtClean="0"/>
              <a:t>extensions</a:t>
            </a:r>
          </a:p>
          <a:p>
            <a:r>
              <a:rPr lang="en-US" altLang="en-US" sz="1600" smtClean="0"/>
              <a:t>Design –  Build a network by creating clusters and nodes and making node connections</a:t>
            </a:r>
          </a:p>
          <a:p>
            <a:r>
              <a:rPr lang="en-US" altLang="en-US" sz="1600" smtClean="0"/>
              <a:t>Assess/Compare – Perform pairwise comparisons, access  the Ratings spreadsheet if there is one</a:t>
            </a:r>
          </a:p>
          <a:p>
            <a:r>
              <a:rPr lang="en-US" altLang="en-US" sz="1600" smtClean="0"/>
              <a:t>Computations – Synthesize results, look at supermatrices, perform sensitivity, do sanity check for errors and incomplete comparisons</a:t>
            </a:r>
          </a:p>
          <a:p>
            <a:r>
              <a:rPr lang="en-US" altLang="en-US" sz="1600" smtClean="0"/>
              <a:t>Network – quickly transit around the sub-networks in a complex model and go going directly into a  selected subnet</a:t>
            </a:r>
          </a:p>
          <a:p>
            <a:r>
              <a:rPr lang="en-US" altLang="en-US" sz="1600" smtClean="0"/>
              <a:t>Test – Programmer menu for development work</a:t>
            </a:r>
          </a:p>
          <a:p>
            <a:r>
              <a:rPr lang="en-US" altLang="en-US" sz="1600" smtClean="0"/>
              <a:t>Help – Sample models, including some in other languages, Help, for now use this old Help file: </a:t>
            </a:r>
            <a:r>
              <a:rPr lang="en-US" altLang="en-US" sz="1600" smtClean="0">
                <a:hlinkClick r:id="rId2"/>
              </a:rPr>
              <a:t>http://www.superdecisions.com/SuperDecisions_Help.pdf</a:t>
            </a:r>
            <a:endParaRPr lang="en-US" altLang="en-US" sz="1600" smtClean="0"/>
          </a:p>
        </p:txBody>
      </p:sp>
    </p:spTree>
    <p:extLst>
      <p:ext uri="{BB962C8B-B14F-4D97-AF65-F5344CB8AC3E}">
        <p14:creationId xmlns:p14="http://schemas.microsoft.com/office/powerpoint/2010/main" val="2972372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sz="quarter"/>
          </p:nvPr>
        </p:nvSpPr>
        <p:spPr>
          <a:xfrm>
            <a:off x="0" y="0"/>
            <a:ext cx="6858000" cy="762000"/>
          </a:xfrm>
        </p:spPr>
        <p:txBody>
          <a:bodyPr>
            <a:normAutofit/>
          </a:bodyPr>
          <a:lstStyle/>
          <a:p>
            <a:pPr eaLnBrk="1" hangingPunct="1"/>
            <a:r>
              <a:rPr lang="en-US" altLang="en-US" sz="3200" smtClean="0"/>
              <a:t>Compare Cars for MPG and Comfort</a:t>
            </a:r>
          </a:p>
        </p:txBody>
      </p:sp>
      <p:sp>
        <p:nvSpPr>
          <p:cNvPr id="35843" name="Text Box 6"/>
          <p:cNvSpPr txBox="1">
            <a:spLocks noChangeArrowheads="1"/>
          </p:cNvSpPr>
          <p:nvPr/>
        </p:nvSpPr>
        <p:spPr bwMode="auto">
          <a:xfrm>
            <a:off x="2514600" y="7620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MPG Comparisons and Priorities</a:t>
            </a:r>
          </a:p>
        </p:txBody>
      </p:sp>
      <p:sp>
        <p:nvSpPr>
          <p:cNvPr id="35844" name="Text Box 7"/>
          <p:cNvSpPr txBox="1">
            <a:spLocks noChangeArrowheads="1"/>
          </p:cNvSpPr>
          <p:nvPr/>
        </p:nvSpPr>
        <p:spPr bwMode="auto">
          <a:xfrm>
            <a:off x="2438400" y="38100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Comfort Comparisons and Priorities</a:t>
            </a:r>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6553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064000"/>
            <a:ext cx="6400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788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838200" indent="-838200" eaLnBrk="1" hangingPunct="1"/>
            <a:r>
              <a:rPr lang="en-US" altLang="en-US" sz="4000" smtClean="0"/>
              <a:t>The Supermatrices</a:t>
            </a:r>
          </a:p>
        </p:txBody>
      </p:sp>
      <p:sp>
        <p:nvSpPr>
          <p:cNvPr id="36867" name="Rectangle 3"/>
          <p:cNvSpPr>
            <a:spLocks noGrp="1" noChangeArrowheads="1"/>
          </p:cNvSpPr>
          <p:nvPr>
            <p:ph idx="1"/>
          </p:nvPr>
        </p:nvSpPr>
        <p:spPr>
          <a:xfrm>
            <a:off x="457200" y="1600200"/>
            <a:ext cx="6629400" cy="4953000"/>
          </a:xfrm>
        </p:spPr>
        <p:txBody>
          <a:bodyPr>
            <a:normAutofit fontScale="92500" lnSpcReduction="10000"/>
          </a:bodyPr>
          <a:lstStyle/>
          <a:p>
            <a:pPr marL="609600" indent="-609600" eaLnBrk="1" hangingPunct="1">
              <a:lnSpc>
                <a:spcPct val="90000"/>
              </a:lnSpc>
              <a:buFontTx/>
              <a:buAutoNum type="arabicPeriod"/>
            </a:pPr>
            <a:r>
              <a:rPr lang="en-US" altLang="en-US" sz="2400" i="1" smtClean="0"/>
              <a:t>Computations&gt;Unweighted </a:t>
            </a:r>
            <a:r>
              <a:rPr lang="en-US" altLang="en-US" sz="2400" i="1" dirty="0" err="1" smtClean="0"/>
              <a:t>Supermatrix</a:t>
            </a:r>
            <a:r>
              <a:rPr lang="en-US" altLang="en-US" sz="2400" i="1" dirty="0" smtClean="0"/>
              <a:t>:</a:t>
            </a:r>
            <a:r>
              <a:rPr lang="en-US" altLang="en-US" sz="2800" dirty="0" smtClean="0"/>
              <a:t> matrix containing the priorities from the pairwise comparisons.</a:t>
            </a:r>
          </a:p>
          <a:p>
            <a:pPr marL="609600" indent="-609600" eaLnBrk="1" hangingPunct="1">
              <a:lnSpc>
                <a:spcPct val="90000"/>
              </a:lnSpc>
              <a:buFontTx/>
              <a:buAutoNum type="arabicPeriod"/>
            </a:pPr>
            <a:r>
              <a:rPr lang="en-US" altLang="en-US" sz="2400" i="1" dirty="0" smtClean="0"/>
              <a:t>Computations&gt;Weighted </a:t>
            </a:r>
            <a:r>
              <a:rPr lang="en-US" altLang="en-US" sz="2400" i="1" dirty="0" err="1" smtClean="0"/>
              <a:t>Supermatrix</a:t>
            </a:r>
            <a:r>
              <a:rPr lang="en-US" altLang="en-US" sz="2800" dirty="0" smtClean="0"/>
              <a:t>: The unweighted </a:t>
            </a:r>
            <a:r>
              <a:rPr lang="en-US" altLang="en-US" sz="2800" dirty="0" err="1" smtClean="0"/>
              <a:t>supermatrix</a:t>
            </a:r>
            <a:r>
              <a:rPr lang="en-US" altLang="en-US" sz="2800" dirty="0" smtClean="0"/>
              <a:t> components have been multiplied by cluster weights. In a hierarchy there are no cluster weights and the weighted </a:t>
            </a:r>
            <a:r>
              <a:rPr lang="en-US" altLang="en-US" sz="2800" dirty="0" err="1" smtClean="0"/>
              <a:t>supermatrix</a:t>
            </a:r>
            <a:r>
              <a:rPr lang="en-US" altLang="en-US" sz="2800" dirty="0" smtClean="0"/>
              <a:t> is the same as the unweighted.  </a:t>
            </a:r>
          </a:p>
          <a:p>
            <a:pPr marL="609600" indent="-609600" eaLnBrk="1" hangingPunct="1">
              <a:lnSpc>
                <a:spcPct val="90000"/>
              </a:lnSpc>
              <a:buFontTx/>
              <a:buAutoNum type="arabicPeriod"/>
            </a:pPr>
            <a:r>
              <a:rPr lang="en-US" altLang="en-US" sz="2400" i="1" dirty="0" smtClean="0"/>
              <a:t>Computations&gt;Limit </a:t>
            </a:r>
            <a:r>
              <a:rPr lang="en-US" altLang="en-US" sz="2400" i="1" dirty="0" err="1" smtClean="0"/>
              <a:t>Supermatrix</a:t>
            </a:r>
            <a:r>
              <a:rPr lang="en-US" altLang="en-US" sz="2800" dirty="0" smtClean="0"/>
              <a:t>: The limit matrix is obtained by raising the weighted </a:t>
            </a:r>
            <a:r>
              <a:rPr lang="en-US" altLang="en-US" sz="2800" dirty="0" err="1" smtClean="0"/>
              <a:t>supermatrix</a:t>
            </a:r>
            <a:r>
              <a:rPr lang="en-US" altLang="en-US" sz="2800" dirty="0" smtClean="0"/>
              <a:t> to powers until it converges to give the answer.</a:t>
            </a:r>
          </a:p>
          <a:p>
            <a:pPr marL="990600" lvl="1" indent="-533400" eaLnBrk="1" hangingPunct="1">
              <a:lnSpc>
                <a:spcPct val="90000"/>
              </a:lnSpc>
            </a:pPr>
            <a:endParaRPr lang="en-US" altLang="en-US" sz="2400" dirty="0" smtClean="0"/>
          </a:p>
        </p:txBody>
      </p:sp>
    </p:spTree>
    <p:extLst>
      <p:ext uri="{BB962C8B-B14F-4D97-AF65-F5344CB8AC3E}">
        <p14:creationId xmlns:p14="http://schemas.microsoft.com/office/powerpoint/2010/main" val="20805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altLang="en-US" sz="4000" smtClean="0"/>
              <a:t>The Unweighted Supermatrix</a:t>
            </a:r>
            <a:br>
              <a:rPr lang="en-US" altLang="en-US" sz="4000" smtClean="0"/>
            </a:br>
            <a:r>
              <a:rPr lang="en-US" altLang="en-US" sz="4000" smtClean="0"/>
              <a:t>after all Judgments Completed</a:t>
            </a:r>
            <a:endParaRPr lang="en-US" altLang="en-US" sz="2800" smtClean="0"/>
          </a:p>
        </p:txBody>
      </p:sp>
      <p:pic>
        <p:nvPicPr>
          <p:cNvPr id="378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031081" y="2634456"/>
            <a:ext cx="5505450" cy="2933700"/>
          </a:xfrm>
        </p:spPr>
      </p:pic>
    </p:spTree>
    <p:extLst>
      <p:ext uri="{BB962C8B-B14F-4D97-AF65-F5344CB8AC3E}">
        <p14:creationId xmlns:p14="http://schemas.microsoft.com/office/powerpoint/2010/main" val="26017153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24150"/>
            <a:ext cx="5105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304800" y="0"/>
            <a:ext cx="8839200" cy="1143000"/>
          </a:xfrm>
        </p:spPr>
        <p:txBody>
          <a:bodyPr/>
          <a:lstStyle/>
          <a:p>
            <a:pPr eaLnBrk="1" hangingPunct="1"/>
            <a:r>
              <a:rPr lang="en-US" altLang="en-US" smtClean="0"/>
              <a:t>Synthesize to get Overall Results</a:t>
            </a:r>
          </a:p>
        </p:txBody>
      </p:sp>
      <p:sp>
        <p:nvSpPr>
          <p:cNvPr id="38916" name="Rectangle 3"/>
          <p:cNvSpPr>
            <a:spLocks noGrp="1" noChangeArrowheads="1"/>
          </p:cNvSpPr>
          <p:nvPr>
            <p:ph type="body" sz="half" idx="1"/>
          </p:nvPr>
        </p:nvSpPr>
        <p:spPr>
          <a:xfrm>
            <a:off x="0" y="914400"/>
            <a:ext cx="9144000" cy="1676400"/>
          </a:xfrm>
        </p:spPr>
        <p:txBody>
          <a:bodyPr>
            <a:normAutofit lnSpcReduction="10000"/>
          </a:bodyPr>
          <a:lstStyle/>
          <a:p>
            <a:pPr eaLnBrk="1" hangingPunct="1"/>
            <a:r>
              <a:rPr lang="en-US" altLang="en-US" sz="2800" smtClean="0"/>
              <a:t>Select Computations&gt;Synthesize or click          to get the final results: the priorities of the alternatives.  You MUST name the Alternatives cluster with some variation of the word </a:t>
            </a:r>
            <a:r>
              <a:rPr lang="en-US" altLang="en-US" sz="2800" i="1" smtClean="0"/>
              <a:t>alternatives </a:t>
            </a:r>
            <a:r>
              <a:rPr lang="en-US" altLang="en-US" sz="2800" smtClean="0"/>
              <a:t>to get an answer</a:t>
            </a:r>
            <a:r>
              <a:rPr lang="en-US" altLang="en-US" sz="2800" i="1" smtClean="0"/>
              <a:t>. </a:t>
            </a:r>
          </a:p>
        </p:txBody>
      </p:sp>
      <p:pic>
        <p:nvPicPr>
          <p:cNvPr id="38917"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010400" y="914400"/>
            <a:ext cx="609600" cy="406400"/>
          </a:xfrm>
        </p:spPr>
      </p:pic>
      <p:sp>
        <p:nvSpPr>
          <p:cNvPr id="38918" name="Oval 8"/>
          <p:cNvSpPr>
            <a:spLocks noChangeArrowheads="1"/>
          </p:cNvSpPr>
          <p:nvPr/>
        </p:nvSpPr>
        <p:spPr bwMode="auto">
          <a:xfrm>
            <a:off x="3429000" y="3581400"/>
            <a:ext cx="685800" cy="1219200"/>
          </a:xfrm>
          <a:prstGeom prst="ellipse">
            <a:avLst/>
          </a:prstGeom>
          <a:noFill/>
          <a:ln w="28575"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solidFill>
                <a:srgbClr val="FF9900"/>
              </a:solidFill>
            </a:endParaRPr>
          </a:p>
        </p:txBody>
      </p:sp>
      <p:sp>
        <p:nvSpPr>
          <p:cNvPr id="38919" name="Text Box 9"/>
          <p:cNvSpPr txBox="1">
            <a:spLocks noChangeArrowheads="1"/>
          </p:cNvSpPr>
          <p:nvPr/>
        </p:nvSpPr>
        <p:spPr bwMode="auto">
          <a:xfrm>
            <a:off x="5486400" y="3048000"/>
            <a:ext cx="24384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b="1"/>
              <a:t>Acura TL           0.344</a:t>
            </a:r>
          </a:p>
          <a:p>
            <a:pPr eaLnBrk="1" hangingPunct="1">
              <a:spcBef>
                <a:spcPct val="50000"/>
              </a:spcBef>
              <a:buFontTx/>
              <a:buNone/>
            </a:pPr>
            <a:r>
              <a:rPr lang="en-US" altLang="en-US" sz="1400" b="1"/>
              <a:t>Toyota Camry   0.200</a:t>
            </a:r>
          </a:p>
          <a:p>
            <a:pPr eaLnBrk="1" hangingPunct="1">
              <a:spcBef>
                <a:spcPct val="50000"/>
              </a:spcBef>
              <a:buFontTx/>
              <a:buNone/>
            </a:pPr>
            <a:r>
              <a:rPr lang="en-US" altLang="en-US" sz="1400" b="1"/>
              <a:t>Honda Civic      0.456</a:t>
            </a:r>
          </a:p>
          <a:p>
            <a:pPr eaLnBrk="1" hangingPunct="1">
              <a:spcBef>
                <a:spcPct val="50000"/>
              </a:spcBef>
              <a:buFontTx/>
              <a:buNone/>
            </a:pPr>
            <a:endParaRPr lang="en-US" altLang="en-US" sz="1400" b="1"/>
          </a:p>
        </p:txBody>
      </p:sp>
      <p:sp>
        <p:nvSpPr>
          <p:cNvPr id="38920" name="Line 10"/>
          <p:cNvSpPr>
            <a:spLocks noChangeShapeType="1"/>
          </p:cNvSpPr>
          <p:nvPr/>
        </p:nvSpPr>
        <p:spPr bwMode="auto">
          <a:xfrm flipH="1">
            <a:off x="4038600" y="35052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11"/>
          <p:cNvSpPr txBox="1">
            <a:spLocks noChangeArrowheads="1"/>
          </p:cNvSpPr>
          <p:nvPr/>
        </p:nvSpPr>
        <p:spPr bwMode="auto">
          <a:xfrm>
            <a:off x="5410200" y="4191000"/>
            <a:ext cx="3581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a:t>The Raw values come from the Limit Supermatrix.  The Normalized values are obtained from them by summing and dividing each by the sum.  The Ideals are obtained by dividing the Raw values by the largest Raw value</a:t>
            </a:r>
          </a:p>
        </p:txBody>
      </p:sp>
    </p:spTree>
    <p:extLst>
      <p:ext uri="{BB962C8B-B14F-4D97-AF65-F5344CB8AC3E}">
        <p14:creationId xmlns:p14="http://schemas.microsoft.com/office/powerpoint/2010/main" val="1478664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Sanity Check</a:t>
            </a:r>
          </a:p>
        </p:txBody>
      </p:sp>
      <p:sp>
        <p:nvSpPr>
          <p:cNvPr id="39939" name="Content Placeholder 2"/>
          <p:cNvSpPr>
            <a:spLocks noGrp="1"/>
          </p:cNvSpPr>
          <p:nvPr>
            <p:ph idx="1"/>
          </p:nvPr>
        </p:nvSpPr>
        <p:spPr/>
        <p:txBody>
          <a:bodyPr/>
          <a:lstStyle/>
          <a:p>
            <a:r>
              <a:rPr lang="en-US" altLang="en-US" smtClean="0"/>
              <a:t>The Computations&gt;Sanity Check will reveal incomplete comparisons and duplicate goals, among other things. Each time you finish a set of comparisons you must mark it complete before proceeding to the next set. Unintentionally skipped comparisons will also be caught by the Sanity Check.</a:t>
            </a:r>
          </a:p>
        </p:txBody>
      </p:sp>
    </p:spTree>
    <p:extLst>
      <p:ext uri="{BB962C8B-B14F-4D97-AF65-F5344CB8AC3E}">
        <p14:creationId xmlns:p14="http://schemas.microsoft.com/office/powerpoint/2010/main" val="23003154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74638"/>
            <a:ext cx="8686800" cy="1143000"/>
          </a:xfrm>
        </p:spPr>
        <p:txBody>
          <a:bodyPr/>
          <a:lstStyle/>
          <a:p>
            <a:r>
              <a:rPr lang="en-US" altLang="en-US" sz="4000" smtClean="0"/>
              <a:t>WARNING! No Alternatives Found</a:t>
            </a:r>
          </a:p>
        </p:txBody>
      </p:sp>
      <p:pic>
        <p:nvPicPr>
          <p:cNvPr id="40963"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295400"/>
            <a:ext cx="5278438" cy="1905000"/>
          </a:xfrm>
        </p:spPr>
      </p:pic>
      <p:sp>
        <p:nvSpPr>
          <p:cNvPr id="40964" name="TextBox 2"/>
          <p:cNvSpPr txBox="1">
            <a:spLocks noChangeArrowheads="1"/>
          </p:cNvSpPr>
          <p:nvPr/>
        </p:nvSpPr>
        <p:spPr bwMode="auto">
          <a:xfrm>
            <a:off x="533400" y="3352800"/>
            <a:ext cx="8305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200"/>
              <a:t>This error message will appear if there is no cluster named some version of the word alternatives, IN ENGLISH, but for example, 3alternatives is an acceptable name. The SuperDecisions software uses this word to find for which nodes it should deliver synthesized priorities extracted from the raw values in the limit supermatrix. To obtain synthesized priorities for any other nodes go to the limit supermatrix, get the raw values, and normalize them yourself. The Normals are the raw values divided by their sum. The Ideals are the raw values divided by the largest raw value.</a:t>
            </a:r>
            <a:endParaRPr lang="en-US" altLang="en-US" sz="2200" i="1"/>
          </a:p>
        </p:txBody>
      </p:sp>
    </p:spTree>
    <p:extLst>
      <p:ext uri="{BB962C8B-B14F-4D97-AF65-F5344CB8AC3E}">
        <p14:creationId xmlns:p14="http://schemas.microsoft.com/office/powerpoint/2010/main" val="2358316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10058400" cy="1143000"/>
          </a:xfrm>
        </p:spPr>
        <p:txBody>
          <a:bodyPr/>
          <a:lstStyle/>
          <a:p>
            <a:pPr eaLnBrk="1" hangingPunct="1"/>
            <a:r>
              <a:rPr lang="en-US" altLang="en-US" sz="4000" smtClean="0"/>
              <a:t>Results obtained from Limit Supermatrix</a:t>
            </a:r>
          </a:p>
        </p:txBody>
      </p:sp>
      <p:pic>
        <p:nvPicPr>
          <p:cNvPr id="4198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3337476"/>
            <a:ext cx="3087688" cy="1527661"/>
          </a:xfrm>
        </p:spPr>
      </p:pic>
      <p:pic>
        <p:nvPicPr>
          <p:cNvPr id="4198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1066800"/>
            <a:ext cx="7772400" cy="3741738"/>
          </a:xfrm>
          <a:ln>
            <a:solidFill>
              <a:srgbClr val="FF0066"/>
            </a:solidFill>
            <a:miter lim="800000"/>
            <a:headEnd/>
            <a:tailEnd/>
          </a:ln>
        </p:spPr>
      </p:pic>
      <p:sp>
        <p:nvSpPr>
          <p:cNvPr id="41989" name="Oval 9"/>
          <p:cNvSpPr>
            <a:spLocks noChangeArrowheads="1"/>
          </p:cNvSpPr>
          <p:nvPr/>
        </p:nvSpPr>
        <p:spPr bwMode="auto">
          <a:xfrm>
            <a:off x="2057400" y="3352800"/>
            <a:ext cx="914400" cy="1219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41990" name="Arc 10"/>
          <p:cNvSpPr>
            <a:spLocks/>
          </p:cNvSpPr>
          <p:nvPr/>
        </p:nvSpPr>
        <p:spPr bwMode="auto">
          <a:xfrm>
            <a:off x="2971800" y="4114800"/>
            <a:ext cx="3581400" cy="1371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Oval 11"/>
          <p:cNvSpPr>
            <a:spLocks noChangeArrowheads="1"/>
          </p:cNvSpPr>
          <p:nvPr/>
        </p:nvSpPr>
        <p:spPr bwMode="auto">
          <a:xfrm>
            <a:off x="6248400" y="5410200"/>
            <a:ext cx="914400" cy="11430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Tree>
    <p:extLst>
      <p:ext uri="{BB962C8B-B14F-4D97-AF65-F5344CB8AC3E}">
        <p14:creationId xmlns:p14="http://schemas.microsoft.com/office/powerpoint/2010/main" val="1260300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0"/>
            <a:ext cx="8229600" cy="914400"/>
          </a:xfrm>
        </p:spPr>
        <p:txBody>
          <a:bodyPr/>
          <a:lstStyle/>
          <a:p>
            <a:pPr eaLnBrk="1" hangingPunct="1"/>
            <a:r>
              <a:rPr lang="en-US" altLang="en-US" smtClean="0"/>
              <a:t>Graphical Sensitivity</a:t>
            </a:r>
          </a:p>
        </p:txBody>
      </p:sp>
      <p:pic>
        <p:nvPicPr>
          <p:cNvPr id="43011"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1143000"/>
            <a:ext cx="4267200" cy="5410200"/>
          </a:xfrm>
        </p:spPr>
      </p:pic>
      <p:sp>
        <p:nvSpPr>
          <p:cNvPr id="43012" name="Text Box 6"/>
          <p:cNvSpPr txBox="1">
            <a:spLocks noChangeArrowheads="1"/>
          </p:cNvSpPr>
          <p:nvPr/>
        </p:nvSpPr>
        <p:spPr bwMode="auto">
          <a:xfrm>
            <a:off x="5257800" y="1219200"/>
            <a:ext cx="32766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AutoNum type="arabicPeriod"/>
            </a:pPr>
            <a:r>
              <a:rPr lang="en-US" altLang="en-US" sz="1400"/>
              <a:t>To do graphical sensitivity select the Computations&gt;Sensitivity command </a:t>
            </a:r>
          </a:p>
          <a:p>
            <a:pPr eaLnBrk="1" hangingPunct="1">
              <a:spcBef>
                <a:spcPct val="0"/>
              </a:spcBef>
              <a:buFontTx/>
              <a:buAutoNum type="arabicPeriod"/>
            </a:pPr>
            <a:endParaRPr lang="en-US" altLang="en-US" sz="1400"/>
          </a:p>
          <a:p>
            <a:pPr eaLnBrk="1" hangingPunct="1">
              <a:spcBef>
                <a:spcPct val="0"/>
              </a:spcBef>
              <a:buFontTx/>
              <a:buAutoNum type="arabicPeriod"/>
            </a:pPr>
            <a:r>
              <a:rPr lang="en-US" altLang="en-US" sz="1400"/>
              <a:t>Select Edit&gt;Independent Variable to get to the Sensitivity input selector box and change the Independent Variable to the Goal.</a:t>
            </a:r>
          </a:p>
          <a:p>
            <a:pPr eaLnBrk="1" hangingPunct="1">
              <a:spcBef>
                <a:spcPct val="50000"/>
              </a:spcBef>
              <a:buFontTx/>
              <a:buNone/>
            </a:pPr>
            <a:endParaRPr lang="en-US" altLang="en-US" sz="1400"/>
          </a:p>
        </p:txBody>
      </p:sp>
      <p:sp>
        <p:nvSpPr>
          <p:cNvPr id="43013" name="Text Box 7"/>
          <p:cNvSpPr txBox="1">
            <a:spLocks noChangeArrowheads="1"/>
          </p:cNvSpPr>
          <p:nvPr/>
        </p:nvSpPr>
        <p:spPr bwMode="auto">
          <a:xfrm>
            <a:off x="5105400" y="3886200"/>
            <a:ext cx="3733800" cy="203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800" b="1"/>
              <a:t>The first graph that appears has the first node, alphabetically, selected as the “with respect to” node. It is generally </a:t>
            </a:r>
            <a:r>
              <a:rPr lang="en-US" altLang="en-US" sz="1800" b="1" u="sng"/>
              <a:t>not</a:t>
            </a:r>
            <a:r>
              <a:rPr lang="en-US" altLang="en-US" sz="1800" b="1"/>
              <a:t> the one you want.  Here you need to select the Goal, not the Acura TL, as the independent variable</a:t>
            </a:r>
            <a:endParaRPr lang="en-US" altLang="en-US" sz="1800" b="1" u="sng"/>
          </a:p>
        </p:txBody>
      </p:sp>
      <p:sp>
        <p:nvSpPr>
          <p:cNvPr id="43014" name="Line 8"/>
          <p:cNvSpPr>
            <a:spLocks noChangeShapeType="1"/>
          </p:cNvSpPr>
          <p:nvPr/>
        </p:nvSpPr>
        <p:spPr bwMode="auto">
          <a:xfrm flipH="1">
            <a:off x="1447800" y="6324600"/>
            <a:ext cx="3733800" cy="0"/>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47400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Graphical Sensitivity (cont’d)</a:t>
            </a:r>
          </a:p>
        </p:txBody>
      </p:sp>
      <p:sp>
        <p:nvSpPr>
          <p:cNvPr id="44035" name="Content Placeholder 2"/>
          <p:cNvSpPr>
            <a:spLocks noGrp="1"/>
          </p:cNvSpPr>
          <p:nvPr>
            <p:ph idx="1"/>
          </p:nvPr>
        </p:nvSpPr>
        <p:spPr>
          <a:xfrm>
            <a:off x="838200" y="4038600"/>
            <a:ext cx="2895600" cy="1676400"/>
          </a:xfrm>
        </p:spPr>
        <p:txBody>
          <a:bodyPr>
            <a:normAutofit fontScale="92500" lnSpcReduction="20000"/>
          </a:bodyPr>
          <a:lstStyle/>
          <a:p>
            <a:pPr>
              <a:spcBef>
                <a:spcPct val="50000"/>
              </a:spcBef>
              <a:buFontTx/>
              <a:buNone/>
            </a:pPr>
            <a:r>
              <a:rPr lang="en-US" altLang="en-US" sz="1400" smtClean="0"/>
              <a:t>Step three. In the Input Parameter Box select Parameter Type: Supermatrix, the Goal as Wrt Node (“with respect to”) and select one of the criteria as the 1</a:t>
            </a:r>
            <a:r>
              <a:rPr lang="en-US" altLang="en-US" sz="1400" baseline="30000" smtClean="0"/>
              <a:t>st</a:t>
            </a:r>
            <a:r>
              <a:rPr lang="en-US" altLang="en-US" sz="1400" smtClean="0"/>
              <a:t> other node, for example, choose Prestige. Click on the button to the right to get the drop down box with the other choices.</a:t>
            </a:r>
          </a:p>
          <a:p>
            <a:pPr>
              <a:buFontTx/>
              <a:buNone/>
            </a:pPr>
            <a:endParaRPr lang="en-US" altLang="en-US" smtClean="0"/>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2362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7" name="Straight Arrow Connector 5"/>
          <p:cNvCxnSpPr>
            <a:cxnSpLocks noChangeShapeType="1"/>
          </p:cNvCxnSpPr>
          <p:nvPr/>
        </p:nvCxnSpPr>
        <p:spPr bwMode="auto">
          <a:xfrm flipV="1">
            <a:off x="2971800" y="2057400"/>
            <a:ext cx="2133600" cy="609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440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23622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9" name="Straight Arrow Connector 9"/>
          <p:cNvCxnSpPr>
            <a:cxnSpLocks noChangeShapeType="1"/>
          </p:cNvCxnSpPr>
          <p:nvPr/>
        </p:nvCxnSpPr>
        <p:spPr bwMode="auto">
          <a:xfrm>
            <a:off x="3733800" y="4419600"/>
            <a:ext cx="1524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40" name="TextBox 7"/>
          <p:cNvSpPr txBox="1">
            <a:spLocks noChangeArrowheads="1"/>
          </p:cNvSpPr>
          <p:nvPr/>
        </p:nvSpPr>
        <p:spPr bwMode="auto">
          <a:xfrm>
            <a:off x="838200" y="1447800"/>
            <a:ext cx="2590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Step one. Select the Edit&gt;Independent Variable command</a:t>
            </a:r>
          </a:p>
        </p:txBody>
      </p:sp>
      <p:sp>
        <p:nvSpPr>
          <p:cNvPr id="44041" name="TextBox 8"/>
          <p:cNvSpPr txBox="1">
            <a:spLocks noChangeArrowheads="1"/>
          </p:cNvSpPr>
          <p:nvPr/>
        </p:nvSpPr>
        <p:spPr bwMode="auto">
          <a:xfrm>
            <a:off x="762000" y="25146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Step two. In the Selected Node box highlight the current node (Acura) then lick Edit.</a:t>
            </a:r>
          </a:p>
        </p:txBody>
      </p:sp>
    </p:spTree>
    <p:extLst>
      <p:ext uri="{BB962C8B-B14F-4D97-AF65-F5344CB8AC3E}">
        <p14:creationId xmlns:p14="http://schemas.microsoft.com/office/powerpoint/2010/main" val="2247801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457200" y="0"/>
            <a:ext cx="8229600" cy="792163"/>
          </a:xfrm>
        </p:spPr>
        <p:txBody>
          <a:bodyPr/>
          <a:lstStyle/>
          <a:p>
            <a:pPr eaLnBrk="1" hangingPunct="1"/>
            <a:r>
              <a:rPr lang="en-US" altLang="en-US" sz="3200" smtClean="0"/>
              <a:t>Getting Sensitivity Graph for Prestige</a:t>
            </a:r>
          </a:p>
        </p:txBody>
      </p:sp>
      <p:pic>
        <p:nvPicPr>
          <p:cNvPr id="45059"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90600" y="1371600"/>
            <a:ext cx="2667000" cy="2324100"/>
          </a:xfrm>
        </p:spPr>
      </p:pic>
      <p:pic>
        <p:nvPicPr>
          <p:cNvPr id="45060" name="Picture 8"/>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914400" y="4343400"/>
            <a:ext cx="2676525" cy="2332038"/>
          </a:xfrm>
        </p:spPr>
      </p:pic>
      <p:pic>
        <p:nvPicPr>
          <p:cNvPr id="45061" name="Picture 10"/>
          <p:cNvPicPr>
            <a:picLocks noGrp="1" noChangeAspect="1" noChangeArrowheads="1"/>
          </p:cNvPicPr>
          <p:nvPr>
            <p:ph sz="quarter" idx="3"/>
          </p:nvPr>
        </p:nvPicPr>
        <p:blipFill>
          <a:blip r:embed="rId5" cstate="print">
            <a:extLst>
              <a:ext uri="{28A0092B-C50C-407E-A947-70E740481C1C}">
                <a14:useLocalDpi xmlns:a14="http://schemas.microsoft.com/office/drawing/2010/main" val="0"/>
              </a:ext>
            </a:extLst>
          </a:blip>
          <a:stretch>
            <a:fillRect/>
          </a:stretch>
        </p:blipFill>
        <p:spPr>
          <a:xfrm>
            <a:off x="1714658" y="3938588"/>
            <a:ext cx="1523684" cy="2187575"/>
          </a:xfrm>
        </p:spPr>
      </p:pic>
      <p:sp>
        <p:nvSpPr>
          <p:cNvPr id="45062" name="Text Box 12"/>
          <p:cNvSpPr txBox="1">
            <a:spLocks noChangeArrowheads="1"/>
          </p:cNvSpPr>
          <p:nvPr/>
        </p:nvSpPr>
        <p:spPr bwMode="auto">
          <a:xfrm>
            <a:off x="1143000" y="9906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Show Selected Node Box</a:t>
            </a:r>
          </a:p>
        </p:txBody>
      </p:sp>
      <p:sp>
        <p:nvSpPr>
          <p:cNvPr id="45063" name="Text Box 13"/>
          <p:cNvSpPr txBox="1">
            <a:spLocks noChangeArrowheads="1"/>
          </p:cNvSpPr>
          <p:nvPr/>
        </p:nvSpPr>
        <p:spPr bwMode="auto">
          <a:xfrm>
            <a:off x="5181600" y="9144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Set Parameters Box</a:t>
            </a:r>
          </a:p>
        </p:txBody>
      </p:sp>
      <p:sp>
        <p:nvSpPr>
          <p:cNvPr id="45064" name="Text Box 14"/>
          <p:cNvSpPr txBox="1">
            <a:spLocks noChangeArrowheads="1"/>
          </p:cNvSpPr>
          <p:nvPr/>
        </p:nvSpPr>
        <p:spPr bwMode="auto">
          <a:xfrm>
            <a:off x="304800" y="3962400"/>
            <a:ext cx="403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Updated Parameters – click Update for results</a:t>
            </a:r>
          </a:p>
        </p:txBody>
      </p:sp>
      <p:sp>
        <p:nvSpPr>
          <p:cNvPr id="45065" name="Text Box 15"/>
          <p:cNvSpPr txBox="1">
            <a:spLocks noChangeArrowheads="1"/>
          </p:cNvSpPr>
          <p:nvPr/>
        </p:nvSpPr>
        <p:spPr bwMode="auto">
          <a:xfrm>
            <a:off x="4648200" y="38100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Sensitivity Graph for Selected node(s)</a:t>
            </a:r>
          </a:p>
        </p:txBody>
      </p:sp>
      <p:sp>
        <p:nvSpPr>
          <p:cNvPr id="45066" name="Text Box 16"/>
          <p:cNvSpPr txBox="1">
            <a:spLocks noChangeArrowheads="1"/>
          </p:cNvSpPr>
          <p:nvPr/>
        </p:nvSpPr>
        <p:spPr bwMode="auto">
          <a:xfrm>
            <a:off x="381000" y="2133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1</a:t>
            </a:r>
          </a:p>
        </p:txBody>
      </p:sp>
      <p:sp>
        <p:nvSpPr>
          <p:cNvPr id="45067" name="Text Box 17"/>
          <p:cNvSpPr txBox="1">
            <a:spLocks noChangeArrowheads="1"/>
          </p:cNvSpPr>
          <p:nvPr/>
        </p:nvSpPr>
        <p:spPr bwMode="auto">
          <a:xfrm>
            <a:off x="4648200" y="22098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2</a:t>
            </a:r>
          </a:p>
        </p:txBody>
      </p:sp>
      <p:sp>
        <p:nvSpPr>
          <p:cNvPr id="45068" name="Text Box 18"/>
          <p:cNvSpPr txBox="1">
            <a:spLocks noChangeArrowheads="1"/>
          </p:cNvSpPr>
          <p:nvPr/>
        </p:nvSpPr>
        <p:spPr bwMode="auto">
          <a:xfrm>
            <a:off x="457200" y="5181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3</a:t>
            </a:r>
          </a:p>
        </p:txBody>
      </p:sp>
      <p:sp>
        <p:nvSpPr>
          <p:cNvPr id="45069" name="Text Box 19"/>
          <p:cNvSpPr txBox="1">
            <a:spLocks noChangeArrowheads="1"/>
          </p:cNvSpPr>
          <p:nvPr/>
        </p:nvSpPr>
        <p:spPr bwMode="auto">
          <a:xfrm>
            <a:off x="4724400" y="5181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t>4</a:t>
            </a:r>
          </a:p>
        </p:txBody>
      </p:sp>
      <p:sp>
        <p:nvSpPr>
          <p:cNvPr id="45070" name="Oval 20"/>
          <p:cNvSpPr>
            <a:spLocks noChangeArrowheads="1"/>
          </p:cNvSpPr>
          <p:nvPr/>
        </p:nvSpPr>
        <p:spPr bwMode="auto">
          <a:xfrm>
            <a:off x="4648200" y="2133600"/>
            <a:ext cx="3810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45071" name="Oval 21"/>
          <p:cNvSpPr>
            <a:spLocks noChangeArrowheads="1"/>
          </p:cNvSpPr>
          <p:nvPr/>
        </p:nvSpPr>
        <p:spPr bwMode="auto">
          <a:xfrm>
            <a:off x="381000" y="2057400"/>
            <a:ext cx="3810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45072" name="Oval 23"/>
          <p:cNvSpPr>
            <a:spLocks noChangeArrowheads="1"/>
          </p:cNvSpPr>
          <p:nvPr/>
        </p:nvSpPr>
        <p:spPr bwMode="auto">
          <a:xfrm>
            <a:off x="457200" y="5105400"/>
            <a:ext cx="3810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45073" name="Oval 24"/>
          <p:cNvSpPr>
            <a:spLocks noChangeArrowheads="1"/>
          </p:cNvSpPr>
          <p:nvPr/>
        </p:nvSpPr>
        <p:spPr bwMode="auto">
          <a:xfrm>
            <a:off x="4724400" y="5181600"/>
            <a:ext cx="381000" cy="457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45074" name="Text Box 25"/>
          <p:cNvSpPr txBox="1">
            <a:spLocks noChangeArrowheads="1"/>
          </p:cNvSpPr>
          <p:nvPr/>
        </p:nvSpPr>
        <p:spPr bwMode="auto">
          <a:xfrm>
            <a:off x="7086600" y="4419600"/>
            <a:ext cx="1752600" cy="20161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a:t>Priority of Prestige is given on x-axis; vertical line starts at Prestige priority of 50%; car priorities for Prestige=50% priority are shown by intersections with vertical line.</a:t>
            </a:r>
          </a:p>
        </p:txBody>
      </p:sp>
      <p:pic>
        <p:nvPicPr>
          <p:cNvPr id="4507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1295400"/>
            <a:ext cx="2057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227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52400"/>
            <a:ext cx="6248400" cy="1143000"/>
          </a:xfrm>
        </p:spPr>
        <p:txBody>
          <a:bodyPr>
            <a:normAutofit fontScale="90000"/>
          </a:bodyPr>
          <a:lstStyle/>
          <a:p>
            <a:pPr eaLnBrk="1" hangingPunct="1"/>
            <a:r>
              <a:rPr lang="en-US" altLang="en-US" sz="4000" smtClean="0"/>
              <a:t>A Three-Level Hierarchy to Choose the Best Car</a:t>
            </a:r>
          </a:p>
        </p:txBody>
      </p:sp>
      <p:sp>
        <p:nvSpPr>
          <p:cNvPr id="9219" name="Rectangle 8"/>
          <p:cNvSpPr>
            <a:spLocks noChangeArrowheads="1"/>
          </p:cNvSpPr>
          <p:nvPr/>
        </p:nvSpPr>
        <p:spPr bwMode="auto">
          <a:xfrm>
            <a:off x="3886200" y="1524000"/>
            <a:ext cx="17526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20" name="Text Box 9"/>
          <p:cNvSpPr txBox="1">
            <a:spLocks noChangeArrowheads="1"/>
          </p:cNvSpPr>
          <p:nvPr/>
        </p:nvSpPr>
        <p:spPr bwMode="auto">
          <a:xfrm>
            <a:off x="3962400" y="1600200"/>
            <a:ext cx="152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a:t>Goal</a:t>
            </a:r>
          </a:p>
          <a:p>
            <a:pPr algn="ctr" eaLnBrk="1" hangingPunct="1">
              <a:spcBef>
                <a:spcPct val="50000"/>
              </a:spcBef>
              <a:buFontTx/>
              <a:buNone/>
            </a:pPr>
            <a:r>
              <a:rPr lang="en-US" altLang="en-US" sz="1600"/>
              <a:t>Buy Best Car</a:t>
            </a:r>
          </a:p>
        </p:txBody>
      </p:sp>
      <p:sp>
        <p:nvSpPr>
          <p:cNvPr id="9221" name="Rectangle 10"/>
          <p:cNvSpPr>
            <a:spLocks noChangeArrowheads="1"/>
          </p:cNvSpPr>
          <p:nvPr/>
        </p:nvSpPr>
        <p:spPr bwMode="auto">
          <a:xfrm>
            <a:off x="6629400" y="2895600"/>
            <a:ext cx="10668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22" name="Rectangle 11"/>
          <p:cNvSpPr>
            <a:spLocks noChangeArrowheads="1"/>
          </p:cNvSpPr>
          <p:nvPr/>
        </p:nvSpPr>
        <p:spPr bwMode="auto">
          <a:xfrm>
            <a:off x="1752600" y="2895600"/>
            <a:ext cx="10668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23" name="Rectangle 12"/>
          <p:cNvSpPr>
            <a:spLocks noChangeArrowheads="1"/>
          </p:cNvSpPr>
          <p:nvPr/>
        </p:nvSpPr>
        <p:spPr bwMode="auto">
          <a:xfrm>
            <a:off x="3429000" y="2895600"/>
            <a:ext cx="10668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24" name="Rectangle 13"/>
          <p:cNvSpPr>
            <a:spLocks noChangeArrowheads="1"/>
          </p:cNvSpPr>
          <p:nvPr/>
        </p:nvSpPr>
        <p:spPr bwMode="auto">
          <a:xfrm>
            <a:off x="4953000" y="2895600"/>
            <a:ext cx="10668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25" name="Text Box 14"/>
          <p:cNvSpPr txBox="1">
            <a:spLocks noChangeArrowheads="1"/>
          </p:cNvSpPr>
          <p:nvPr/>
        </p:nvSpPr>
        <p:spPr bwMode="auto">
          <a:xfrm>
            <a:off x="1828800" y="3124200"/>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Prestige</a:t>
            </a:r>
          </a:p>
        </p:txBody>
      </p:sp>
      <p:sp>
        <p:nvSpPr>
          <p:cNvPr id="9226" name="Text Box 15"/>
          <p:cNvSpPr txBox="1">
            <a:spLocks noChangeArrowheads="1"/>
          </p:cNvSpPr>
          <p:nvPr/>
        </p:nvSpPr>
        <p:spPr bwMode="auto">
          <a:xfrm>
            <a:off x="3703638" y="3048000"/>
            <a:ext cx="588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Price</a:t>
            </a:r>
          </a:p>
        </p:txBody>
      </p:sp>
      <p:sp>
        <p:nvSpPr>
          <p:cNvPr id="9227" name="Text Box 16"/>
          <p:cNvSpPr txBox="1">
            <a:spLocks noChangeArrowheads="1"/>
          </p:cNvSpPr>
          <p:nvPr/>
        </p:nvSpPr>
        <p:spPr bwMode="auto">
          <a:xfrm>
            <a:off x="4953000" y="2971800"/>
            <a:ext cx="1128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MPG</a:t>
            </a:r>
          </a:p>
          <a:p>
            <a:pPr algn="ctr" eaLnBrk="1" hangingPunct="1">
              <a:spcBef>
                <a:spcPct val="0"/>
              </a:spcBef>
              <a:buFontTx/>
              <a:buNone/>
            </a:pPr>
            <a:r>
              <a:rPr lang="en-US" altLang="en-US" sz="1400"/>
              <a:t>(Miles per gallon)</a:t>
            </a:r>
          </a:p>
        </p:txBody>
      </p:sp>
      <p:sp>
        <p:nvSpPr>
          <p:cNvPr id="9228" name="Text Box 17"/>
          <p:cNvSpPr txBox="1">
            <a:spLocks noChangeArrowheads="1"/>
          </p:cNvSpPr>
          <p:nvPr/>
        </p:nvSpPr>
        <p:spPr bwMode="auto">
          <a:xfrm>
            <a:off x="6718300" y="3124200"/>
            <a:ext cx="814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Comfort</a:t>
            </a:r>
          </a:p>
        </p:txBody>
      </p:sp>
      <p:sp>
        <p:nvSpPr>
          <p:cNvPr id="9229" name="Line 18"/>
          <p:cNvSpPr>
            <a:spLocks noChangeShapeType="1"/>
          </p:cNvSpPr>
          <p:nvPr/>
        </p:nvSpPr>
        <p:spPr bwMode="auto">
          <a:xfrm flipH="1">
            <a:off x="2590800" y="2286000"/>
            <a:ext cx="2057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19"/>
          <p:cNvSpPr>
            <a:spLocks noChangeShapeType="1"/>
          </p:cNvSpPr>
          <p:nvPr/>
        </p:nvSpPr>
        <p:spPr bwMode="auto">
          <a:xfrm flipH="1">
            <a:off x="4038600" y="2286000"/>
            <a:ext cx="533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20"/>
          <p:cNvSpPr>
            <a:spLocks noChangeShapeType="1"/>
          </p:cNvSpPr>
          <p:nvPr/>
        </p:nvSpPr>
        <p:spPr bwMode="auto">
          <a:xfrm>
            <a:off x="4572000" y="2286000"/>
            <a:ext cx="9144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21"/>
          <p:cNvSpPr>
            <a:spLocks noChangeShapeType="1"/>
          </p:cNvSpPr>
          <p:nvPr/>
        </p:nvSpPr>
        <p:spPr bwMode="auto">
          <a:xfrm>
            <a:off x="4572000" y="2286000"/>
            <a:ext cx="25908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3" name="Rectangle 22"/>
          <p:cNvSpPr>
            <a:spLocks noChangeArrowheads="1"/>
          </p:cNvSpPr>
          <p:nvPr/>
        </p:nvSpPr>
        <p:spPr bwMode="auto">
          <a:xfrm>
            <a:off x="6019800" y="4800600"/>
            <a:ext cx="12192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34" name="Rectangle 23"/>
          <p:cNvSpPr>
            <a:spLocks noChangeArrowheads="1"/>
          </p:cNvSpPr>
          <p:nvPr/>
        </p:nvSpPr>
        <p:spPr bwMode="auto">
          <a:xfrm>
            <a:off x="4343400" y="4800600"/>
            <a:ext cx="12192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35" name="Rectangle 24"/>
          <p:cNvSpPr>
            <a:spLocks noChangeArrowheads="1"/>
          </p:cNvSpPr>
          <p:nvPr/>
        </p:nvSpPr>
        <p:spPr bwMode="auto">
          <a:xfrm>
            <a:off x="2667000" y="4800600"/>
            <a:ext cx="1066800" cy="7620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
        <p:nvSpPr>
          <p:cNvPr id="9236" name="Text Box 25"/>
          <p:cNvSpPr txBox="1">
            <a:spLocks noChangeArrowheads="1"/>
          </p:cNvSpPr>
          <p:nvPr/>
        </p:nvSpPr>
        <p:spPr bwMode="auto">
          <a:xfrm>
            <a:off x="2709863" y="5105400"/>
            <a:ext cx="90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Acura TL</a:t>
            </a:r>
          </a:p>
        </p:txBody>
      </p:sp>
      <p:sp>
        <p:nvSpPr>
          <p:cNvPr id="9237" name="Text Box 26"/>
          <p:cNvSpPr txBox="1">
            <a:spLocks noChangeArrowheads="1"/>
          </p:cNvSpPr>
          <p:nvPr/>
        </p:nvSpPr>
        <p:spPr bwMode="auto">
          <a:xfrm>
            <a:off x="4343400" y="5105400"/>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Toyota Camry</a:t>
            </a:r>
          </a:p>
        </p:txBody>
      </p:sp>
      <p:sp>
        <p:nvSpPr>
          <p:cNvPr id="9238" name="Text Box 27"/>
          <p:cNvSpPr txBox="1">
            <a:spLocks noChangeArrowheads="1"/>
          </p:cNvSpPr>
          <p:nvPr/>
        </p:nvSpPr>
        <p:spPr bwMode="auto">
          <a:xfrm>
            <a:off x="6019800" y="5029200"/>
            <a:ext cx="1141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400"/>
              <a:t>Honda Civic</a:t>
            </a:r>
          </a:p>
        </p:txBody>
      </p:sp>
      <p:sp>
        <p:nvSpPr>
          <p:cNvPr id="9239" name="Line 28"/>
          <p:cNvSpPr>
            <a:spLocks noChangeShapeType="1"/>
          </p:cNvSpPr>
          <p:nvPr/>
        </p:nvSpPr>
        <p:spPr bwMode="auto">
          <a:xfrm>
            <a:off x="2286000" y="3657600"/>
            <a:ext cx="914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0" name="Line 29"/>
          <p:cNvSpPr>
            <a:spLocks noChangeShapeType="1"/>
          </p:cNvSpPr>
          <p:nvPr/>
        </p:nvSpPr>
        <p:spPr bwMode="auto">
          <a:xfrm>
            <a:off x="2286000" y="3657600"/>
            <a:ext cx="2667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1" name="Line 30"/>
          <p:cNvSpPr>
            <a:spLocks noChangeShapeType="1"/>
          </p:cNvSpPr>
          <p:nvPr/>
        </p:nvSpPr>
        <p:spPr bwMode="auto">
          <a:xfrm>
            <a:off x="2286000" y="3657600"/>
            <a:ext cx="42672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2" name="Line 31"/>
          <p:cNvSpPr>
            <a:spLocks noChangeShapeType="1"/>
          </p:cNvSpPr>
          <p:nvPr/>
        </p:nvSpPr>
        <p:spPr bwMode="auto">
          <a:xfrm flipH="1">
            <a:off x="3200400" y="3657600"/>
            <a:ext cx="762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3" name="Line 32"/>
          <p:cNvSpPr>
            <a:spLocks noChangeShapeType="1"/>
          </p:cNvSpPr>
          <p:nvPr/>
        </p:nvSpPr>
        <p:spPr bwMode="auto">
          <a:xfrm>
            <a:off x="3962400" y="3657600"/>
            <a:ext cx="990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4" name="Line 33"/>
          <p:cNvSpPr>
            <a:spLocks noChangeShapeType="1"/>
          </p:cNvSpPr>
          <p:nvPr/>
        </p:nvSpPr>
        <p:spPr bwMode="auto">
          <a:xfrm>
            <a:off x="3962400" y="3657600"/>
            <a:ext cx="2590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5" name="Line 34"/>
          <p:cNvSpPr>
            <a:spLocks noChangeShapeType="1"/>
          </p:cNvSpPr>
          <p:nvPr/>
        </p:nvSpPr>
        <p:spPr bwMode="auto">
          <a:xfrm flipH="1">
            <a:off x="3200400" y="3657600"/>
            <a:ext cx="22860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6" name="Line 35"/>
          <p:cNvSpPr>
            <a:spLocks noChangeShapeType="1"/>
          </p:cNvSpPr>
          <p:nvPr/>
        </p:nvSpPr>
        <p:spPr bwMode="auto">
          <a:xfrm flipH="1">
            <a:off x="4953000" y="3657600"/>
            <a:ext cx="533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7" name="Line 36"/>
          <p:cNvSpPr>
            <a:spLocks noChangeShapeType="1"/>
          </p:cNvSpPr>
          <p:nvPr/>
        </p:nvSpPr>
        <p:spPr bwMode="auto">
          <a:xfrm>
            <a:off x="5486400" y="3657600"/>
            <a:ext cx="1066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8" name="Line 37"/>
          <p:cNvSpPr>
            <a:spLocks noChangeShapeType="1"/>
          </p:cNvSpPr>
          <p:nvPr/>
        </p:nvSpPr>
        <p:spPr bwMode="auto">
          <a:xfrm flipH="1">
            <a:off x="3200400" y="3657600"/>
            <a:ext cx="39624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9" name="Line 38"/>
          <p:cNvSpPr>
            <a:spLocks noChangeShapeType="1"/>
          </p:cNvSpPr>
          <p:nvPr/>
        </p:nvSpPr>
        <p:spPr bwMode="auto">
          <a:xfrm flipH="1">
            <a:off x="4953000" y="3657600"/>
            <a:ext cx="22098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50" name="Line 39"/>
          <p:cNvSpPr>
            <a:spLocks noChangeShapeType="1"/>
          </p:cNvSpPr>
          <p:nvPr/>
        </p:nvSpPr>
        <p:spPr bwMode="auto">
          <a:xfrm flipH="1">
            <a:off x="6553200" y="3657600"/>
            <a:ext cx="609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631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457200" y="0"/>
            <a:ext cx="8229600" cy="762000"/>
          </a:xfrm>
        </p:spPr>
        <p:txBody>
          <a:bodyPr/>
          <a:lstStyle/>
          <a:p>
            <a:pPr eaLnBrk="1" hangingPunct="1"/>
            <a:r>
              <a:rPr lang="en-US" altLang="en-US" sz="3600" smtClean="0"/>
              <a:t>Interpreting Sensitivity of Prestige</a:t>
            </a:r>
          </a:p>
        </p:txBody>
      </p:sp>
      <p:pic>
        <p:nvPicPr>
          <p:cNvPr id="46083"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143000"/>
            <a:ext cx="4038600" cy="4525963"/>
          </a:xfrm>
        </p:spPr>
      </p:pic>
      <p:pic>
        <p:nvPicPr>
          <p:cNvPr id="46084"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143000"/>
            <a:ext cx="4038600" cy="4525963"/>
          </a:xfrm>
        </p:spPr>
      </p:pic>
      <p:sp>
        <p:nvSpPr>
          <p:cNvPr id="46085" name="Text Box 7"/>
          <p:cNvSpPr txBox="1">
            <a:spLocks noChangeArrowheads="1"/>
          </p:cNvSpPr>
          <p:nvPr/>
        </p:nvSpPr>
        <p:spPr bwMode="auto">
          <a:xfrm>
            <a:off x="838200" y="76200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At Prestige = 50%, Acura is best</a:t>
            </a:r>
          </a:p>
        </p:txBody>
      </p:sp>
      <p:sp>
        <p:nvSpPr>
          <p:cNvPr id="46086" name="Text Box 8"/>
          <p:cNvSpPr txBox="1">
            <a:spLocks noChangeArrowheads="1"/>
          </p:cNvSpPr>
          <p:nvPr/>
        </p:nvSpPr>
        <p:spPr bwMode="auto">
          <a:xfrm>
            <a:off x="4572000" y="762000"/>
            <a:ext cx="441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200" b="1"/>
              <a:t>At Prestige = 9.2% (actual priority in model), Civic is best</a:t>
            </a:r>
          </a:p>
        </p:txBody>
      </p:sp>
      <p:sp>
        <p:nvSpPr>
          <p:cNvPr id="46087" name="Text Box 9"/>
          <p:cNvSpPr txBox="1">
            <a:spLocks noChangeArrowheads="1"/>
          </p:cNvSpPr>
          <p:nvPr/>
        </p:nvSpPr>
        <p:spPr bwMode="auto">
          <a:xfrm>
            <a:off x="1066800" y="5867400"/>
            <a:ext cx="7315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400"/>
              <a:t>Click and drag vertical line to change priority of Prestige on horizontal axis from 0.5 to 0.1.</a:t>
            </a:r>
          </a:p>
        </p:txBody>
      </p:sp>
      <p:sp>
        <p:nvSpPr>
          <p:cNvPr id="46088" name="Line 10"/>
          <p:cNvSpPr>
            <a:spLocks noChangeShapeType="1"/>
          </p:cNvSpPr>
          <p:nvPr/>
        </p:nvSpPr>
        <p:spPr bwMode="auto">
          <a:xfrm flipH="1" flipV="1">
            <a:off x="2514600" y="4267200"/>
            <a:ext cx="1600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11"/>
          <p:cNvSpPr>
            <a:spLocks noChangeShapeType="1"/>
          </p:cNvSpPr>
          <p:nvPr/>
        </p:nvSpPr>
        <p:spPr bwMode="auto">
          <a:xfrm flipV="1">
            <a:off x="4419600" y="4191000"/>
            <a:ext cx="7620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Text Box 12"/>
          <p:cNvSpPr txBox="1">
            <a:spLocks noChangeArrowheads="1"/>
          </p:cNvSpPr>
          <p:nvPr/>
        </p:nvSpPr>
        <p:spPr bwMode="auto">
          <a:xfrm>
            <a:off x="1066800" y="6172200"/>
            <a:ext cx="739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400" b="1"/>
              <a:t>The analysis: If your priority is less than about 25% for Prestige, the Honda is the car to buy.  For any priority greater than that, the Acura is your best car.</a:t>
            </a:r>
          </a:p>
        </p:txBody>
      </p:sp>
      <p:sp>
        <p:nvSpPr>
          <p:cNvPr id="46091" name="Line 13"/>
          <p:cNvSpPr>
            <a:spLocks noChangeShapeType="1"/>
          </p:cNvSpPr>
          <p:nvPr/>
        </p:nvSpPr>
        <p:spPr bwMode="auto">
          <a:xfrm flipH="1" flipV="1">
            <a:off x="1905000" y="5486400"/>
            <a:ext cx="2209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4"/>
          <p:cNvSpPr>
            <a:spLocks noChangeShapeType="1"/>
          </p:cNvSpPr>
          <p:nvPr/>
        </p:nvSpPr>
        <p:spPr bwMode="auto">
          <a:xfrm flipV="1">
            <a:off x="4419600" y="5562600"/>
            <a:ext cx="1524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7520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Priorities of all Nodes in Model</a:t>
            </a:r>
          </a:p>
        </p:txBody>
      </p:sp>
      <p:pic>
        <p:nvPicPr>
          <p:cNvPr id="47107"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2811866"/>
            <a:ext cx="3087688" cy="2578881"/>
          </a:xfrm>
        </p:spPr>
      </p:pic>
      <p:sp>
        <p:nvSpPr>
          <p:cNvPr id="47108" name="Rectangle 5"/>
          <p:cNvSpPr>
            <a:spLocks noGrp="1" noChangeArrowheads="1"/>
          </p:cNvSpPr>
          <p:nvPr>
            <p:ph sz="half" idx="2"/>
          </p:nvPr>
        </p:nvSpPr>
        <p:spPr>
          <a:xfrm>
            <a:off x="4648200" y="1600200"/>
            <a:ext cx="4038600" cy="4572000"/>
          </a:xfrm>
        </p:spPr>
        <p:txBody>
          <a:bodyPr>
            <a:normAutofit lnSpcReduction="10000"/>
          </a:bodyPr>
          <a:lstStyle/>
          <a:p>
            <a:pPr eaLnBrk="1" hangingPunct="1"/>
            <a:r>
              <a:rPr lang="en-US" altLang="en-US" sz="1800" smtClean="0"/>
              <a:t>Select Computations&gt;Priorities command to see the priorities of all nodes in model</a:t>
            </a:r>
          </a:p>
          <a:p>
            <a:pPr eaLnBrk="1" hangingPunct="1"/>
            <a:r>
              <a:rPr lang="en-US" altLang="en-US" sz="1800" smtClean="0"/>
              <a:t>“Limiting priority” column shows priority of Prestige compared to all the other nodes in the entire model.</a:t>
            </a:r>
          </a:p>
          <a:p>
            <a:pPr eaLnBrk="1" hangingPunct="1"/>
            <a:r>
              <a:rPr lang="en-US" altLang="en-US" sz="1800" smtClean="0"/>
              <a:t>“Normalized by Cluster” column shows the priority of Prestige (.096) compared to the other criteria in its cluster.</a:t>
            </a:r>
          </a:p>
          <a:p>
            <a:pPr eaLnBrk="1" hangingPunct="1"/>
            <a:r>
              <a:rPr lang="en-US" altLang="en-US" sz="1800" smtClean="0"/>
              <a:t>Drag the vertical line from .5 to .096 on the x-axis in Sensitivity to show the priorities of the cars at the model priority of .096 for Prestige.</a:t>
            </a:r>
          </a:p>
        </p:txBody>
      </p:sp>
      <p:sp>
        <p:nvSpPr>
          <p:cNvPr id="47109" name="Line 6"/>
          <p:cNvSpPr>
            <a:spLocks noChangeShapeType="1"/>
          </p:cNvSpPr>
          <p:nvPr/>
        </p:nvSpPr>
        <p:spPr bwMode="auto">
          <a:xfrm flipH="1">
            <a:off x="4343400" y="26670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0" name="Line 7"/>
          <p:cNvSpPr>
            <a:spLocks noChangeShapeType="1"/>
          </p:cNvSpPr>
          <p:nvPr/>
        </p:nvSpPr>
        <p:spPr bwMode="auto">
          <a:xfrm flipH="1" flipV="1">
            <a:off x="3505200" y="3124200"/>
            <a:ext cx="1219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1" name="Oval 8"/>
          <p:cNvSpPr>
            <a:spLocks noChangeArrowheads="1"/>
          </p:cNvSpPr>
          <p:nvPr/>
        </p:nvSpPr>
        <p:spPr bwMode="auto">
          <a:xfrm>
            <a:off x="533400" y="2971800"/>
            <a:ext cx="4038600" cy="304800"/>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Tree>
    <p:extLst>
      <p:ext uri="{BB962C8B-B14F-4D97-AF65-F5344CB8AC3E}">
        <p14:creationId xmlns:p14="http://schemas.microsoft.com/office/powerpoint/2010/main" val="2813121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Dynamic Sensitivity</a:t>
            </a:r>
          </a:p>
        </p:txBody>
      </p:sp>
      <p:pic>
        <p:nvPicPr>
          <p:cNvPr id="4813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86665" y="2160588"/>
            <a:ext cx="4394283" cy="3881437"/>
          </a:xfrm>
          <a:ln w="19050">
            <a:solidFill>
              <a:schemeClr val="tx1"/>
            </a:solidFill>
            <a:miter lim="800000"/>
            <a:headEnd/>
            <a:tailEnd/>
          </a:ln>
        </p:spPr>
      </p:pic>
      <p:sp>
        <p:nvSpPr>
          <p:cNvPr id="48132" name="TextBox 4"/>
          <p:cNvSpPr txBox="1">
            <a:spLocks noChangeArrowheads="1"/>
          </p:cNvSpPr>
          <p:nvPr/>
        </p:nvSpPr>
        <p:spPr bwMode="auto">
          <a:xfrm>
            <a:off x="1447800" y="152400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Select Computations&gt;New Sensitivity to get into Dynamic Sensitivity Mode</a:t>
            </a:r>
          </a:p>
        </p:txBody>
      </p:sp>
      <p:sp>
        <p:nvSpPr>
          <p:cNvPr id="48133" name="TextBox 5"/>
          <p:cNvSpPr txBox="1">
            <a:spLocks noChangeArrowheads="1"/>
          </p:cNvSpPr>
          <p:nvPr/>
        </p:nvSpPr>
        <p:spPr bwMode="auto">
          <a:xfrm>
            <a:off x="7086600" y="2133600"/>
            <a:ext cx="1447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Click on “Node for Sensitivity” selector button at right and change from Goal Node, shown here, to 1Prestige.</a:t>
            </a:r>
          </a:p>
        </p:txBody>
      </p:sp>
      <p:cxnSp>
        <p:nvCxnSpPr>
          <p:cNvPr id="48134" name="Straight Arrow Connector 7"/>
          <p:cNvCxnSpPr>
            <a:cxnSpLocks noChangeShapeType="1"/>
          </p:cNvCxnSpPr>
          <p:nvPr/>
        </p:nvCxnSpPr>
        <p:spPr bwMode="auto">
          <a:xfrm rot="10800000">
            <a:off x="2895600" y="2209800"/>
            <a:ext cx="411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5" name="Oval 9"/>
          <p:cNvSpPr>
            <a:spLocks noChangeArrowheads="1"/>
          </p:cNvSpPr>
          <p:nvPr/>
        </p:nvSpPr>
        <p:spPr bwMode="auto">
          <a:xfrm>
            <a:off x="2667000" y="2133600"/>
            <a:ext cx="228600" cy="152400"/>
          </a:xfrm>
          <a:prstGeom prst="ellipse">
            <a:avLst/>
          </a:prstGeom>
          <a:noFill/>
          <a:ln w="190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a:p>
        </p:txBody>
      </p:sp>
    </p:spTree>
    <p:extLst>
      <p:ext uri="{BB962C8B-B14F-4D97-AF65-F5344CB8AC3E}">
        <p14:creationId xmlns:p14="http://schemas.microsoft.com/office/powerpoint/2010/main" val="2097877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Dynamic Sensitivity - Prestige</a:t>
            </a:r>
          </a:p>
        </p:txBody>
      </p:sp>
      <p:pic>
        <p:nvPicPr>
          <p:cNvPr id="491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600200"/>
            <a:ext cx="5562600" cy="4921250"/>
          </a:xfrm>
        </p:spPr>
      </p:pic>
      <p:sp>
        <p:nvSpPr>
          <p:cNvPr id="49156" name="TextBox 4"/>
          <p:cNvSpPr txBox="1">
            <a:spLocks noChangeArrowheads="1"/>
          </p:cNvSpPr>
          <p:nvPr/>
        </p:nvSpPr>
        <p:spPr bwMode="auto">
          <a:xfrm>
            <a:off x="6781800" y="1676400"/>
            <a:ext cx="190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The Prestige parameter can be dragged from 0.00 to 1.00. At 0.50, the priorities of the cars are the same as the overall synthesized result priorities of 0.344, 0.200 and 0.456.</a:t>
            </a:r>
          </a:p>
        </p:txBody>
      </p:sp>
      <p:cxnSp>
        <p:nvCxnSpPr>
          <p:cNvPr id="49157" name="Straight Arrow Connector 6"/>
          <p:cNvCxnSpPr>
            <a:cxnSpLocks noChangeShapeType="1"/>
          </p:cNvCxnSpPr>
          <p:nvPr/>
        </p:nvCxnSpPr>
        <p:spPr bwMode="auto">
          <a:xfrm rot="10800000">
            <a:off x="1143000" y="2438400"/>
            <a:ext cx="5562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0659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Dynamic Sensitivity</a:t>
            </a:r>
          </a:p>
        </p:txBody>
      </p:sp>
      <p:pic>
        <p:nvPicPr>
          <p:cNvPr id="5017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524000"/>
            <a:ext cx="5856288" cy="5181600"/>
          </a:xfrm>
        </p:spPr>
      </p:pic>
      <p:sp>
        <p:nvSpPr>
          <p:cNvPr id="50180" name="TextBox 7"/>
          <p:cNvSpPr txBox="1">
            <a:spLocks noChangeArrowheads="1"/>
          </p:cNvSpPr>
          <p:nvPr/>
        </p:nvSpPr>
        <p:spPr bwMode="auto">
          <a:xfrm>
            <a:off x="7010400" y="1600200"/>
            <a:ext cx="167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At a parameter value of 1.00 for Prestige the most prestigious car, the Acura is clearly the best choice.</a:t>
            </a:r>
          </a:p>
        </p:txBody>
      </p:sp>
      <p:cxnSp>
        <p:nvCxnSpPr>
          <p:cNvPr id="50181" name="Straight Arrow Connector 9"/>
          <p:cNvCxnSpPr>
            <a:cxnSpLocks noChangeShapeType="1"/>
          </p:cNvCxnSpPr>
          <p:nvPr/>
        </p:nvCxnSpPr>
        <p:spPr bwMode="auto">
          <a:xfrm rot="10800000">
            <a:off x="6553200" y="2362200"/>
            <a:ext cx="457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2" name="Straight Arrow Connector 11"/>
          <p:cNvCxnSpPr>
            <a:cxnSpLocks noChangeShapeType="1"/>
          </p:cNvCxnSpPr>
          <p:nvPr/>
        </p:nvCxnSpPr>
        <p:spPr bwMode="auto">
          <a:xfrm rot="10800000">
            <a:off x="2133600" y="1828800"/>
            <a:ext cx="4876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88027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52400"/>
            <a:ext cx="9144000" cy="838200"/>
          </a:xfrm>
        </p:spPr>
        <p:txBody>
          <a:bodyPr>
            <a:normAutofit fontScale="90000"/>
          </a:bodyPr>
          <a:lstStyle/>
          <a:p>
            <a:pPr eaLnBrk="1" hangingPunct="1"/>
            <a:r>
              <a:rPr lang="en-US" altLang="en-US" sz="4000" smtClean="0"/>
              <a:t>Putting Subcriteria into a Hierarchical Model</a:t>
            </a:r>
          </a:p>
        </p:txBody>
      </p:sp>
      <p:pic>
        <p:nvPicPr>
          <p:cNvPr id="51203"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219200"/>
            <a:ext cx="5410200" cy="4953000"/>
          </a:xfrm>
          <a:ln>
            <a:solidFill>
              <a:schemeClr val="tx1"/>
            </a:solidFill>
            <a:miter lim="800000"/>
            <a:headEnd/>
            <a:tailEnd/>
          </a:ln>
        </p:spPr>
      </p:pic>
      <p:sp>
        <p:nvSpPr>
          <p:cNvPr id="51204" name="Rectangle 5"/>
          <p:cNvSpPr>
            <a:spLocks noGrp="1" noChangeArrowheads="1"/>
          </p:cNvSpPr>
          <p:nvPr>
            <p:ph sz="half" idx="2"/>
          </p:nvPr>
        </p:nvSpPr>
        <p:spPr>
          <a:xfrm>
            <a:off x="5715000" y="1219200"/>
            <a:ext cx="2209800" cy="5486400"/>
          </a:xfrm>
        </p:spPr>
        <p:txBody>
          <a:bodyPr>
            <a:normAutofit fontScale="92500" lnSpcReduction="10000"/>
          </a:bodyPr>
          <a:lstStyle/>
          <a:p>
            <a:pPr eaLnBrk="1" hangingPunct="1"/>
            <a:r>
              <a:rPr lang="en-US" altLang="en-US" sz="1600" dirty="0" smtClean="0"/>
              <a:t>Create separate clusters for the </a:t>
            </a:r>
            <a:r>
              <a:rPr lang="en-US" altLang="en-US" sz="1600" dirty="0" err="1" smtClean="0"/>
              <a:t>subcriteria</a:t>
            </a:r>
            <a:r>
              <a:rPr lang="en-US" altLang="en-US" sz="1600" dirty="0" smtClean="0"/>
              <a:t> of the criteria that will have </a:t>
            </a:r>
            <a:r>
              <a:rPr lang="en-US" altLang="en-US" sz="1600" dirty="0" err="1" smtClean="0"/>
              <a:t>subcriteria</a:t>
            </a:r>
            <a:r>
              <a:rPr lang="en-US" altLang="en-US" sz="1600" dirty="0" smtClean="0"/>
              <a:t>.</a:t>
            </a:r>
          </a:p>
          <a:p>
            <a:pPr eaLnBrk="1" hangingPunct="1"/>
            <a:r>
              <a:rPr lang="en-US" altLang="en-US" sz="1600" dirty="0" smtClean="0"/>
              <a:t> Price has </a:t>
            </a:r>
            <a:r>
              <a:rPr lang="en-US" altLang="en-US" sz="1600" dirty="0" err="1" smtClean="0"/>
              <a:t>subcriteria</a:t>
            </a:r>
            <a:r>
              <a:rPr lang="en-US" altLang="en-US" sz="1600" dirty="0" smtClean="0"/>
              <a:t> of initial cost and maintenance, which then connect to the cars.</a:t>
            </a:r>
          </a:p>
          <a:p>
            <a:pPr eaLnBrk="1" hangingPunct="1"/>
            <a:r>
              <a:rPr lang="en-US" altLang="en-US" sz="1600" dirty="0" smtClean="0"/>
              <a:t>Comfort has </a:t>
            </a:r>
            <a:r>
              <a:rPr lang="en-US" altLang="en-US" sz="1600" dirty="0" err="1" smtClean="0"/>
              <a:t>subcriteria</a:t>
            </a:r>
            <a:r>
              <a:rPr lang="en-US" altLang="en-US" sz="1600" dirty="0" smtClean="0"/>
              <a:t> of Ride and Driving Performance which then connect to the cars.</a:t>
            </a:r>
          </a:p>
          <a:p>
            <a:pPr eaLnBrk="1" hangingPunct="1"/>
            <a:r>
              <a:rPr lang="en-US" altLang="en-US" sz="1600" dirty="0" smtClean="0"/>
              <a:t>Prestige and MPG have no </a:t>
            </a:r>
            <a:r>
              <a:rPr lang="en-US" altLang="en-US" sz="1600" dirty="0" err="1" smtClean="0"/>
              <a:t>subcriteria</a:t>
            </a:r>
            <a:r>
              <a:rPr lang="en-US" altLang="en-US" sz="1600" dirty="0" smtClean="0"/>
              <a:t> and connect directly to the cars.</a:t>
            </a:r>
          </a:p>
          <a:p>
            <a:pPr eaLnBrk="1" hangingPunct="1"/>
            <a:endParaRPr lang="en-US" altLang="en-US" sz="1600" dirty="0" smtClean="0"/>
          </a:p>
        </p:txBody>
      </p:sp>
    </p:spTree>
    <p:extLst>
      <p:ext uri="{BB962C8B-B14F-4D97-AF65-F5344CB8AC3E}">
        <p14:creationId xmlns:p14="http://schemas.microsoft.com/office/powerpoint/2010/main" val="1358659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altLang="en-US" smtClean="0"/>
              <a:t>Exporting Supermatrices</a:t>
            </a:r>
          </a:p>
        </p:txBody>
      </p:sp>
      <p:sp>
        <p:nvSpPr>
          <p:cNvPr id="53251" name="Content Placeholder 6"/>
          <p:cNvSpPr>
            <a:spLocks noGrp="1"/>
          </p:cNvSpPr>
          <p:nvPr>
            <p:ph idx="1"/>
          </p:nvPr>
        </p:nvSpPr>
        <p:spPr>
          <a:xfrm>
            <a:off x="381000" y="1524000"/>
            <a:ext cx="6858000" cy="4876800"/>
          </a:xfrm>
        </p:spPr>
        <p:txBody>
          <a:bodyPr>
            <a:normAutofit fontScale="92500" lnSpcReduction="10000"/>
          </a:bodyPr>
          <a:lstStyle/>
          <a:p>
            <a:pPr>
              <a:buFontTx/>
              <a:buNone/>
            </a:pPr>
            <a:r>
              <a:rPr lang="en-US" altLang="en-US" sz="2400" dirty="0" smtClean="0"/>
              <a:t>The following files may be exported as .txt files using the File&gt;Export command:</a:t>
            </a:r>
          </a:p>
          <a:p>
            <a:pPr>
              <a:buFontTx/>
              <a:buNone/>
            </a:pPr>
            <a:r>
              <a:rPr lang="en-US" altLang="en-US" sz="2400" dirty="0" smtClean="0"/>
              <a:t>		Unweighted Supermatrix</a:t>
            </a:r>
          </a:p>
          <a:p>
            <a:pPr>
              <a:buFontTx/>
              <a:buNone/>
            </a:pPr>
            <a:r>
              <a:rPr lang="en-US" altLang="en-US" sz="2400" dirty="0" smtClean="0"/>
              <a:t>		Weighted Supermatrix</a:t>
            </a:r>
          </a:p>
          <a:p>
            <a:pPr>
              <a:buFontTx/>
              <a:buNone/>
            </a:pPr>
            <a:r>
              <a:rPr lang="en-US" altLang="en-US" sz="2400" dirty="0" smtClean="0"/>
              <a:t>		Limit Supermatrix</a:t>
            </a:r>
          </a:p>
          <a:p>
            <a:pPr>
              <a:buFontTx/>
              <a:buNone/>
            </a:pPr>
            <a:r>
              <a:rPr lang="en-US" altLang="en-US" sz="2400" dirty="0" smtClean="0"/>
              <a:t>		Cluster Matrix</a:t>
            </a:r>
          </a:p>
          <a:p>
            <a:pPr>
              <a:buFontTx/>
              <a:buNone/>
            </a:pPr>
            <a:endParaRPr lang="en-US" altLang="en-US" sz="2400" dirty="0" smtClean="0"/>
          </a:p>
          <a:p>
            <a:pPr>
              <a:buFontTx/>
              <a:buNone/>
            </a:pPr>
            <a:r>
              <a:rPr lang="en-US" altLang="en-US" sz="2400" dirty="0" smtClean="0"/>
              <a:t>Import into Excel using the File&gt;Open command. Launch Excel. File&gt;Open and be sure to select All Files for type of file so the .txt file you exported will appear. Click yes throughout the wizard to open the exported supermatrix in an Excel spreadsheet.</a:t>
            </a:r>
          </a:p>
        </p:txBody>
      </p:sp>
    </p:spTree>
    <p:extLst>
      <p:ext uri="{BB962C8B-B14F-4D97-AF65-F5344CB8AC3E}">
        <p14:creationId xmlns:p14="http://schemas.microsoft.com/office/powerpoint/2010/main" val="81866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Reports</a:t>
            </a:r>
          </a:p>
        </p:txBody>
      </p:sp>
      <p:sp>
        <p:nvSpPr>
          <p:cNvPr id="54275" name="Content Placeholder 2"/>
          <p:cNvSpPr>
            <a:spLocks noGrp="1"/>
          </p:cNvSpPr>
          <p:nvPr>
            <p:ph idx="1"/>
          </p:nvPr>
        </p:nvSpPr>
        <p:spPr/>
        <p:txBody>
          <a:bodyPr/>
          <a:lstStyle/>
          <a:p>
            <a:r>
              <a:rPr lang="en-US" altLang="en-US" dirty="0" smtClean="0"/>
              <a:t>The Computations&gt;Full Report command and the File&gt;Print command both generate the same HTML file of reports about the model. You may use the Print Preview version, or save as a .html file. The report gives the names and descriptions of the nodes and clusters and important priorities.</a:t>
            </a:r>
          </a:p>
        </p:txBody>
      </p:sp>
    </p:spTree>
    <p:extLst>
      <p:ext uri="{BB962C8B-B14F-4D97-AF65-F5344CB8AC3E}">
        <p14:creationId xmlns:p14="http://schemas.microsoft.com/office/powerpoint/2010/main" val="68214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The Cars</a:t>
            </a:r>
          </a:p>
        </p:txBody>
      </p:sp>
      <p:sp>
        <p:nvSpPr>
          <p:cNvPr id="10243" name="Rectangle 3"/>
          <p:cNvSpPr>
            <a:spLocks noGrp="1" noChangeArrowheads="1"/>
          </p:cNvSpPr>
          <p:nvPr>
            <p:ph type="body" sz="half" idx="1"/>
          </p:nvPr>
        </p:nvSpPr>
        <p:spPr>
          <a:xfrm>
            <a:off x="457200" y="1447800"/>
            <a:ext cx="4038600" cy="4678363"/>
          </a:xfrm>
        </p:spPr>
        <p:txBody>
          <a:bodyPr>
            <a:normAutofit fontScale="85000" lnSpcReduction="20000"/>
          </a:bodyPr>
          <a:lstStyle/>
          <a:p>
            <a:pPr eaLnBrk="1" hangingPunct="1"/>
            <a:r>
              <a:rPr lang="en-US" altLang="en-US" sz="2800" smtClean="0"/>
              <a:t>Acura TL</a:t>
            </a:r>
          </a:p>
          <a:p>
            <a:pPr lvl="1" eaLnBrk="1" hangingPunct="1"/>
            <a:r>
              <a:rPr lang="en-US" altLang="en-US" sz="1400" smtClean="0"/>
              <a:t>Cost $30,000-$35,000</a:t>
            </a:r>
          </a:p>
          <a:p>
            <a:pPr lvl="1" eaLnBrk="1" hangingPunct="1"/>
            <a:r>
              <a:rPr lang="en-US" altLang="en-US" sz="1400" smtClean="0"/>
              <a:t>Miles per Gallon 20/29 (City/Hwy)</a:t>
            </a:r>
          </a:p>
          <a:p>
            <a:pPr lvl="1" eaLnBrk="1" hangingPunct="1"/>
            <a:r>
              <a:rPr lang="en-US" altLang="en-US" sz="1400" smtClean="0"/>
              <a:t>Prestige is very good</a:t>
            </a:r>
          </a:p>
          <a:p>
            <a:pPr lvl="1" eaLnBrk="1" hangingPunct="1"/>
            <a:r>
              <a:rPr lang="en-US" altLang="en-US" sz="1400" smtClean="0"/>
              <a:t>Comfort is excellent</a:t>
            </a:r>
          </a:p>
          <a:p>
            <a:pPr eaLnBrk="1" hangingPunct="1"/>
            <a:r>
              <a:rPr lang="en-US" altLang="en-US" sz="2800" smtClean="0"/>
              <a:t>Toyoto Camry</a:t>
            </a:r>
          </a:p>
          <a:p>
            <a:pPr lvl="1" eaLnBrk="1" hangingPunct="1"/>
            <a:r>
              <a:rPr lang="en-US" altLang="en-US" sz="1400" smtClean="0"/>
              <a:t>Cost $22,000 - $28,000</a:t>
            </a:r>
          </a:p>
          <a:p>
            <a:pPr lvl="1" eaLnBrk="1" hangingPunct="1"/>
            <a:r>
              <a:rPr lang="en-US" altLang="en-US" sz="1400" smtClean="0"/>
              <a:t>Miles per gallon 22/30 (City/Hwy)</a:t>
            </a:r>
          </a:p>
          <a:p>
            <a:pPr lvl="1" eaLnBrk="1" hangingPunct="1"/>
            <a:r>
              <a:rPr lang="en-US" altLang="en-US" sz="1400" smtClean="0"/>
              <a:t>Prestige is good</a:t>
            </a:r>
          </a:p>
          <a:p>
            <a:pPr lvl="1" eaLnBrk="1" hangingPunct="1"/>
            <a:r>
              <a:rPr lang="en-US" altLang="en-US" sz="1400" smtClean="0"/>
              <a:t>Comfort is good</a:t>
            </a:r>
          </a:p>
          <a:p>
            <a:pPr eaLnBrk="1" hangingPunct="1"/>
            <a:r>
              <a:rPr lang="en-US" altLang="en-US" sz="2800" smtClean="0"/>
              <a:t>Honda Civic</a:t>
            </a:r>
          </a:p>
          <a:p>
            <a:pPr lvl="1" eaLnBrk="1" hangingPunct="1"/>
            <a:r>
              <a:rPr lang="en-US" altLang="en-US" sz="1400" smtClean="0"/>
              <a:t>Cost $16,000 - $20,000</a:t>
            </a:r>
          </a:p>
          <a:p>
            <a:pPr lvl="1" eaLnBrk="1" hangingPunct="1"/>
            <a:r>
              <a:rPr lang="en-US" altLang="en-US" sz="1400" smtClean="0"/>
              <a:t>Miles per gallon 29/38 (City/Hwy)</a:t>
            </a:r>
          </a:p>
          <a:p>
            <a:pPr lvl="1" eaLnBrk="1" hangingPunct="1"/>
            <a:r>
              <a:rPr lang="en-US" altLang="en-US" sz="1400" smtClean="0"/>
              <a:t>Prestige is good – “green” car</a:t>
            </a:r>
          </a:p>
          <a:p>
            <a:pPr lvl="1" eaLnBrk="1" hangingPunct="1"/>
            <a:r>
              <a:rPr lang="en-US" altLang="en-US" sz="1400" smtClean="0"/>
              <a:t>Comfort is medium to low</a:t>
            </a:r>
          </a:p>
          <a:p>
            <a:pPr lvl="1" eaLnBrk="1" hangingPunct="1">
              <a:buFontTx/>
              <a:buNone/>
            </a:pPr>
            <a:endParaRPr lang="en-US" altLang="en-US" sz="1400" smtClean="0"/>
          </a:p>
          <a:p>
            <a:pPr lvl="1" eaLnBrk="1" hangingPunct="1">
              <a:buFontTx/>
              <a:buNone/>
            </a:pPr>
            <a:endParaRPr lang="en-US" altLang="en-US" sz="1400" smtClean="0"/>
          </a:p>
        </p:txBody>
      </p:sp>
      <p:graphicFrame>
        <p:nvGraphicFramePr>
          <p:cNvPr id="10244" name="Object 4"/>
          <p:cNvGraphicFramePr>
            <a:graphicFrameLocks noGrp="1" noChangeAspect="1"/>
          </p:cNvGraphicFramePr>
          <p:nvPr>
            <p:ph sz="quarter" idx="2"/>
          </p:nvPr>
        </p:nvGraphicFramePr>
        <p:xfrm>
          <a:off x="4114800" y="1981200"/>
          <a:ext cx="2513013" cy="1293813"/>
        </p:xfrm>
        <a:graphic>
          <a:graphicData uri="http://schemas.openxmlformats.org/presentationml/2006/ole">
            <mc:AlternateContent xmlns:mc="http://schemas.openxmlformats.org/markup-compatibility/2006">
              <mc:Choice xmlns:v="urn:schemas-microsoft-com:vml" Requires="v">
                <p:oleObj spid="_x0000_s1031" name="Photo Editor Photo" r:id="rId4" imgW="1609524" imgH="828791" progId="">
                  <p:embed/>
                </p:oleObj>
              </mc:Choice>
              <mc:Fallback>
                <p:oleObj name="Photo Editor Photo" r:id="rId4" imgW="1609524" imgH="828791"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981200"/>
                        <a:ext cx="2513013"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6" name="Picture 11" descr="camry"/>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4114800" y="3352800"/>
            <a:ext cx="2514600" cy="1511300"/>
          </a:xfrm>
        </p:spPr>
      </p:pic>
      <p:pic>
        <p:nvPicPr>
          <p:cNvPr id="10245" name="Picture 9" descr="honda_civ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953000"/>
            <a:ext cx="25146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9" name="Group 29"/>
          <p:cNvGraphicFramePr>
            <a:graphicFrameLocks noGrp="1"/>
          </p:cNvGraphicFramePr>
          <p:nvPr/>
        </p:nvGraphicFramePr>
        <p:xfrm>
          <a:off x="4114800" y="1752600"/>
          <a:ext cx="5029200" cy="4724400"/>
        </p:xfrm>
        <a:graphic>
          <a:graphicData uri="http://schemas.openxmlformats.org/drawingml/2006/table">
            <a:tbl>
              <a:tblPr/>
              <a:tblGrid>
                <a:gridCol w="2514600"/>
                <a:gridCol w="25146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261" name="Picture 28" descr="Acura_I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981200"/>
            <a:ext cx="22098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30" descr="Camry_i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3352800"/>
            <a:ext cx="20574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31" descr="Honda_I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4953000"/>
            <a:ext cx="19812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16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8991600" cy="914400"/>
          </a:xfrm>
        </p:spPr>
        <p:txBody>
          <a:bodyPr>
            <a:normAutofit fontScale="90000"/>
          </a:bodyPr>
          <a:lstStyle/>
          <a:p>
            <a:pPr eaLnBrk="1" hangingPunct="1"/>
            <a:r>
              <a:rPr lang="en-US" altLang="en-US" sz="3600" smtClean="0"/>
              <a:t>The Decision Hierarchy as it appears in the SuperDecisions Software</a:t>
            </a:r>
          </a:p>
        </p:txBody>
      </p:sp>
      <p:sp>
        <p:nvSpPr>
          <p:cNvPr id="11267" name="Line 14"/>
          <p:cNvSpPr>
            <a:spLocks noChangeShapeType="1"/>
          </p:cNvSpPr>
          <p:nvPr/>
        </p:nvSpPr>
        <p:spPr bwMode="auto">
          <a:xfrm flipV="1">
            <a:off x="1905000" y="2133600"/>
            <a:ext cx="9906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56388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2"/>
          <p:cNvSpPr txBox="1">
            <a:spLocks noChangeArrowheads="1"/>
          </p:cNvSpPr>
          <p:nvPr/>
        </p:nvSpPr>
        <p:spPr bwMode="auto">
          <a:xfrm>
            <a:off x="7543800" y="2133600"/>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Cluster</a:t>
            </a:r>
          </a:p>
        </p:txBody>
      </p:sp>
      <p:sp>
        <p:nvSpPr>
          <p:cNvPr id="11270" name="TextBox 13"/>
          <p:cNvSpPr txBox="1">
            <a:spLocks noChangeArrowheads="1"/>
          </p:cNvSpPr>
          <p:nvPr/>
        </p:nvSpPr>
        <p:spPr bwMode="auto">
          <a:xfrm>
            <a:off x="7543800" y="2590800"/>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Node</a:t>
            </a:r>
          </a:p>
        </p:txBody>
      </p:sp>
      <p:cxnSp>
        <p:nvCxnSpPr>
          <p:cNvPr id="11271" name="Straight Arrow Connector 15"/>
          <p:cNvCxnSpPr>
            <a:cxnSpLocks noChangeShapeType="1"/>
            <a:stCxn id="11269" idx="1"/>
          </p:cNvCxnSpPr>
          <p:nvPr/>
        </p:nvCxnSpPr>
        <p:spPr bwMode="auto">
          <a:xfrm rot="10800000" flipV="1">
            <a:off x="3200400" y="2287588"/>
            <a:ext cx="4343400" cy="746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2" name="Straight Arrow Connector 16"/>
          <p:cNvCxnSpPr>
            <a:cxnSpLocks noChangeShapeType="1"/>
            <a:stCxn id="11270" idx="1"/>
          </p:cNvCxnSpPr>
          <p:nvPr/>
        </p:nvCxnSpPr>
        <p:spPr bwMode="auto">
          <a:xfrm rot="10800000">
            <a:off x="2895600" y="2667000"/>
            <a:ext cx="4648200" cy="777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3" name="TextBox 18"/>
          <p:cNvSpPr txBox="1">
            <a:spLocks noChangeArrowheads="1"/>
          </p:cNvSpPr>
          <p:nvPr/>
        </p:nvSpPr>
        <p:spPr bwMode="auto">
          <a:xfrm>
            <a:off x="6096000" y="3968144"/>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All links are among nodes: the cluster link is automatically created because some node(s) in the Criteria cluster are connected to some node(s) in the Alternatives cluster</a:t>
            </a:r>
          </a:p>
        </p:txBody>
      </p:sp>
      <p:cxnSp>
        <p:nvCxnSpPr>
          <p:cNvPr id="11274" name="Straight Arrow Connector 21"/>
          <p:cNvCxnSpPr>
            <a:cxnSpLocks noChangeShapeType="1"/>
          </p:cNvCxnSpPr>
          <p:nvPr/>
        </p:nvCxnSpPr>
        <p:spPr bwMode="auto">
          <a:xfrm flipH="1" flipV="1">
            <a:off x="4038600" y="4191000"/>
            <a:ext cx="2057400" cy="539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75" name="TextBox 24"/>
          <p:cNvSpPr txBox="1">
            <a:spLocks noChangeArrowheads="1"/>
          </p:cNvSpPr>
          <p:nvPr/>
        </p:nvSpPr>
        <p:spPr bwMode="auto">
          <a:xfrm>
            <a:off x="457200" y="6019800"/>
            <a:ext cx="579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a:t>See the SuperDecisions software model: </a:t>
            </a:r>
            <a:r>
              <a:rPr lang="en-US" altLang="en-US" sz="1200" i="1"/>
              <a:t>Tutorial_1_Acura_Relative_Model.sdmod</a:t>
            </a:r>
          </a:p>
        </p:txBody>
      </p:sp>
    </p:spTree>
    <p:extLst>
      <p:ext uri="{BB962C8B-B14F-4D97-AF65-F5344CB8AC3E}">
        <p14:creationId xmlns:p14="http://schemas.microsoft.com/office/powerpoint/2010/main" val="29129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Building the Decision Hierarchy</a:t>
            </a:r>
          </a:p>
        </p:txBody>
      </p:sp>
      <p:sp>
        <p:nvSpPr>
          <p:cNvPr id="12291" name="Content Placeholder 2"/>
          <p:cNvSpPr>
            <a:spLocks noGrp="1"/>
          </p:cNvSpPr>
          <p:nvPr>
            <p:ph idx="1"/>
          </p:nvPr>
        </p:nvSpPr>
        <p:spPr>
          <a:xfrm>
            <a:off x="457200" y="1907283"/>
            <a:ext cx="8229600" cy="4419600"/>
          </a:xfrm>
        </p:spPr>
        <p:txBody>
          <a:bodyPr>
            <a:normAutofit lnSpcReduction="10000"/>
          </a:bodyPr>
          <a:lstStyle/>
          <a:p>
            <a:r>
              <a:rPr lang="en-US" altLang="en-US" dirty="0" smtClean="0"/>
              <a:t>File&gt;New </a:t>
            </a:r>
            <a:r>
              <a:rPr lang="en-US" altLang="en-US" sz="2000" dirty="0" smtClean="0"/>
              <a:t>and choose Simple Network</a:t>
            </a:r>
          </a:p>
          <a:p>
            <a:pPr>
              <a:buFontTx/>
              <a:buNone/>
            </a:pPr>
            <a:r>
              <a:rPr lang="en-US" altLang="en-US" sz="2000" dirty="0" smtClean="0"/>
              <a:t>(simply leaves you with a blank window) or just</a:t>
            </a:r>
          </a:p>
          <a:p>
            <a:pPr>
              <a:buFontTx/>
              <a:buNone/>
            </a:pPr>
            <a:r>
              <a:rPr lang="en-US" altLang="en-US" sz="2000" dirty="0" smtClean="0"/>
              <a:t>start building on the blank opening screen</a:t>
            </a:r>
          </a:p>
          <a:p>
            <a:pPr>
              <a:buFontTx/>
              <a:buNone/>
            </a:pPr>
            <a:endParaRPr lang="en-US" altLang="en-US" sz="2000" dirty="0" smtClean="0"/>
          </a:p>
          <a:p>
            <a:pPr>
              <a:buFontTx/>
              <a:buNone/>
            </a:pPr>
            <a:r>
              <a:rPr lang="en-US" altLang="en-US" sz="2000" dirty="0" smtClean="0"/>
              <a:t>To create the Goal Cluster select the </a:t>
            </a:r>
          </a:p>
          <a:p>
            <a:pPr>
              <a:buFontTx/>
              <a:buNone/>
            </a:pPr>
            <a:r>
              <a:rPr lang="en-US" altLang="en-US" sz="2000" dirty="0" smtClean="0"/>
              <a:t>Design command:</a:t>
            </a:r>
          </a:p>
          <a:p>
            <a:r>
              <a:rPr lang="en-US" altLang="en-US" dirty="0" smtClean="0"/>
              <a:t>Design&gt;Cluster&gt;New </a:t>
            </a:r>
            <a:r>
              <a:rPr lang="en-US" altLang="en-US" sz="2000" dirty="0" smtClean="0"/>
              <a:t>brings up</a:t>
            </a:r>
          </a:p>
          <a:p>
            <a:pPr>
              <a:buFontTx/>
              <a:buNone/>
            </a:pPr>
            <a:r>
              <a:rPr lang="en-US" altLang="en-US" sz="2000" dirty="0" smtClean="0"/>
              <a:t>the cluster editing window. Type a name</a:t>
            </a:r>
          </a:p>
          <a:p>
            <a:pPr>
              <a:buFontTx/>
              <a:buNone/>
            </a:pPr>
            <a:r>
              <a:rPr lang="en-US" altLang="en-US" sz="2000" dirty="0" smtClean="0"/>
              <a:t> and description for the cluster and set the </a:t>
            </a:r>
          </a:p>
          <a:p>
            <a:pPr>
              <a:buFontTx/>
              <a:buNone/>
            </a:pPr>
            <a:r>
              <a:rPr lang="en-US" altLang="en-US" sz="2000" dirty="0" smtClean="0"/>
              <a:t>parameters: font, text size, color, </a:t>
            </a:r>
          </a:p>
          <a:p>
            <a:pPr>
              <a:buFontTx/>
              <a:buNone/>
            </a:pPr>
            <a:r>
              <a:rPr lang="en-US" altLang="en-US" sz="2000" dirty="0" smtClean="0"/>
              <a:t>icon (if you want) and save.</a:t>
            </a:r>
          </a:p>
          <a:p>
            <a:pPr>
              <a:buFontTx/>
              <a:buNone/>
            </a:pPr>
            <a:endParaRPr lang="en-US" altLang="en-US" sz="2000" dirty="0" smtClean="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0"/>
            <a:ext cx="2819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001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6781800" cy="1706562"/>
          </a:xfrm>
        </p:spPr>
        <p:txBody>
          <a:bodyPr>
            <a:normAutofit/>
          </a:bodyPr>
          <a:lstStyle/>
          <a:p>
            <a:r>
              <a:rPr lang="en-US" altLang="en-US" smtClean="0"/>
              <a:t>Decision Hierarchy with a new cluster to hold the Goal Node</a:t>
            </a:r>
          </a:p>
        </p:txBody>
      </p:sp>
      <p:pic>
        <p:nvPicPr>
          <p:cNvPr id="133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09600" y="2408936"/>
            <a:ext cx="6348413" cy="3384740"/>
          </a:xfrm>
        </p:spPr>
      </p:pic>
      <p:sp>
        <p:nvSpPr>
          <p:cNvPr id="13316" name="TextBox 3"/>
          <p:cNvSpPr txBox="1">
            <a:spLocks noChangeArrowheads="1"/>
          </p:cNvSpPr>
          <p:nvPr/>
        </p:nvSpPr>
        <p:spPr bwMode="auto">
          <a:xfrm>
            <a:off x="1447800" y="2057400"/>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i="1"/>
              <a:t>Double-click on a cluster to minimize it to an icon or expand from an icon.</a:t>
            </a:r>
          </a:p>
        </p:txBody>
      </p:sp>
    </p:spTree>
    <p:extLst>
      <p:ext uri="{BB962C8B-B14F-4D97-AF65-F5344CB8AC3E}">
        <p14:creationId xmlns:p14="http://schemas.microsoft.com/office/powerpoint/2010/main" val="1943681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Add Goal Node to Goal Cluster</a:t>
            </a:r>
          </a:p>
        </p:txBody>
      </p:sp>
      <p:sp>
        <p:nvSpPr>
          <p:cNvPr id="14339" name="Content Placeholder 2"/>
          <p:cNvSpPr>
            <a:spLocks noGrp="1"/>
          </p:cNvSpPr>
          <p:nvPr>
            <p:ph idx="1"/>
          </p:nvPr>
        </p:nvSpPr>
        <p:spPr>
          <a:xfrm>
            <a:off x="457200" y="1600200"/>
            <a:ext cx="8229600" cy="1752600"/>
          </a:xfrm>
        </p:spPr>
        <p:txBody>
          <a:bodyPr/>
          <a:lstStyle/>
          <a:p>
            <a:r>
              <a:rPr lang="en-US" altLang="en-US" smtClean="0"/>
              <a:t>Design&gt;Node&gt;New </a:t>
            </a:r>
            <a:r>
              <a:rPr lang="en-US" altLang="en-US" sz="2000" smtClean="0"/>
              <a:t>to get to the node editing window. Select cluster to add node to, enter goal node name (and description if you wish) selecting parameters as before, and save. For convenience, just use the word Goal again. </a:t>
            </a:r>
          </a:p>
          <a:p>
            <a:pPr>
              <a:buFontTx/>
              <a:buNone/>
            </a:pPr>
            <a:endParaRPr lang="en-US" altLang="en-US" smtClean="0"/>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16325"/>
            <a:ext cx="57912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343400"/>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7292939" y="3663950"/>
            <a:ext cx="1752600" cy="1816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To display descriptions make sure the</a:t>
            </a:r>
          </a:p>
          <a:p>
            <a:pPr eaLnBrk="1" hangingPunct="1">
              <a:spcBef>
                <a:spcPct val="0"/>
              </a:spcBef>
              <a:buFontTx/>
              <a:buNone/>
            </a:pPr>
            <a:r>
              <a:rPr lang="en-US" altLang="en-US" sz="1400"/>
              <a:t>            Icon on the top menu bar is depressed then hold cursor over node or cluster.</a:t>
            </a:r>
          </a:p>
        </p:txBody>
      </p:sp>
      <p:cxnSp>
        <p:nvCxnSpPr>
          <p:cNvPr id="14343" name="Straight Arrow Connector 8"/>
          <p:cNvCxnSpPr>
            <a:cxnSpLocks noChangeShapeType="1"/>
          </p:cNvCxnSpPr>
          <p:nvPr/>
        </p:nvCxnSpPr>
        <p:spPr bwMode="auto">
          <a:xfrm rot="10800000" flipV="1">
            <a:off x="3962400" y="4572000"/>
            <a:ext cx="3352800" cy="228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01547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753&quot;&gt;&lt;object type=&quot;3&quot; unique_id=&quot;10754&quot;&gt;&lt;property id=&quot;20148&quot; value=&quot;5&quot;/&gt;&lt;property id=&quot;20300&quot; value=&quot;Slide 1 - &amp;quot;Tutorial 1  AHP Relative Decision Model&amp;quot;&quot;/&gt;&lt;property id=&quot;20307&quot; value=&quot;257&quot;/&gt;&lt;/object&gt;&lt;object type=&quot;3&quot; unique_id=&quot;10755&quot;&gt;&lt;property id=&quot;20148&quot; value=&quot;5&quot;/&gt;&lt;property id=&quot;20300&quot; value=&quot;Slide 2 - &amp;quot;SuperDecisions’ Opening Screen upon launching the software&amp;quot;&quot;/&gt;&lt;property id=&quot;20307&quot; value=&quot;258&quot;/&gt;&lt;/object&gt;&lt;object type=&quot;3&quot; unique_id=&quot;10756&quot;&gt;&lt;property id=&quot;20148&quot; value=&quot;5&quot;/&gt;&lt;property id=&quot;20300&quot; value=&quot;Slide 3 - &amp;quot;Main Menu Commands&amp;quot;&quot;/&gt;&lt;property id=&quot;20307&quot; value=&quot;259&quot;/&gt;&lt;/object&gt;&lt;object type=&quot;3&quot; unique_id=&quot;10757&quot;&gt;&lt;property id=&quot;20148&quot; value=&quot;5&quot;/&gt;&lt;property id=&quot;20300&quot; value=&quot;Slide 4 - &amp;quot;A Three-Level Hierarchy to Choose the Best Car&amp;quot;&quot;/&gt;&lt;property id=&quot;20307&quot; value=&quot;260&quot;/&gt;&lt;/object&gt;&lt;object type=&quot;3&quot; unique_id=&quot;10758&quot;&gt;&lt;property id=&quot;20148&quot; value=&quot;5&quot;/&gt;&lt;property id=&quot;20300&quot; value=&quot;Slide 5 - &amp;quot;The Cars&amp;quot;&quot;/&gt;&lt;property id=&quot;20307&quot; value=&quot;261&quot;/&gt;&lt;/object&gt;&lt;object type=&quot;3&quot; unique_id=&quot;10759&quot;&gt;&lt;property id=&quot;20148&quot; value=&quot;5&quot;/&gt;&lt;property id=&quot;20300&quot; value=&quot;Slide 6 - &amp;quot;The Decision Hierarchy as it appears in the SuperDecisions Software&amp;quot;&quot;/&gt;&lt;property id=&quot;20307&quot; value=&quot;262&quot;/&gt;&lt;/object&gt;&lt;object type=&quot;3&quot; unique_id=&quot;10760&quot;&gt;&lt;property id=&quot;20148&quot; value=&quot;5&quot;/&gt;&lt;property id=&quot;20300&quot; value=&quot;Slide 7 - &amp;quot;Building the Decision Hierarchy&amp;quot;&quot;/&gt;&lt;property id=&quot;20307&quot; value=&quot;263&quot;/&gt;&lt;/object&gt;&lt;object type=&quot;3&quot; unique_id=&quot;10761&quot;&gt;&lt;property id=&quot;20148&quot; value=&quot;5&quot;/&gt;&lt;property id=&quot;20300&quot; value=&quot;Slide 8 - &amp;quot;Decision Hierarchy with a new cluster to hold the Goal Node&amp;quot;&quot;/&gt;&lt;property id=&quot;20307&quot; value=&quot;264&quot;/&gt;&lt;/object&gt;&lt;object type=&quot;3&quot; unique_id=&quot;10762&quot;&gt;&lt;property id=&quot;20148&quot; value=&quot;5&quot;/&gt;&lt;property id=&quot;20300&quot; value=&quot;Slide 9 - &amp;quot;Add Goal Node to Goal Cluster&amp;quot;&quot;/&gt;&lt;property id=&quot;20307&quot; value=&quot;265&quot;/&gt;&lt;/object&gt;&lt;object type=&quot;3&quot; unique_id=&quot;10763&quot;&gt;&lt;property id=&quot;20148&quot; value=&quot;5&quot;/&gt;&lt;property id=&quot;20300&quot; value=&quot;Slide 10 - &amp;quot;Add the Rest of the Clusters and Nodes&amp;quot;&quot;/&gt;&lt;property id=&quot;20307&quot; value=&quot;266&quot;/&gt;&lt;/object&gt;&lt;object type=&quot;3&quot; unique_id=&quot;10764&quot;&gt;&lt;property id=&quot;20148&quot; value=&quot;5&quot;/&gt;&lt;property id=&quot;20300&quot; value=&quot;Slide 11 - &amp;quot;Build the Hierarchy in SuperDecisions&amp;quot;&quot;/&gt;&lt;property id=&quot;20307&quot; value=&quot;267&quot;/&gt;&lt;/object&gt;&lt;object type=&quot;3&quot; unique_id=&quot;10765&quot;&gt;&lt;property id=&quot;20148&quot; value=&quot;5&quot;/&gt;&lt;property id=&quot;20300&quot; value=&quot;Slide 12 - &amp;quot;Complete the Rest of the Connections&amp;quot;&quot;/&gt;&lt;property id=&quot;20307&quot; value=&quot;268&quot;/&gt;&lt;/object&gt;&lt;object type=&quot;3&quot; unique_id=&quot;10766&quot;&gt;&lt;property id=&quot;20148&quot; value=&quot;5&quot;/&gt;&lt;property id=&quot;20300&quot; value=&quot;Slide 13 - &amp;quot;Connecting Nodes: Menu or Shortcut &amp;quot;&quot;/&gt;&lt;property id=&quot;20307&quot; value=&quot;269&quot;/&gt;&lt;/object&gt;&lt;object type=&quot;3&quot; unique_id=&quot;10767&quot;&gt;&lt;property id=&quot;20148&quot; value=&quot;5&quot;/&gt;&lt;property id=&quot;20300&quot; value=&quot;Slide 14 - &amp;quot;Connect Criteria Nodes to Alternative Nodes&amp;quot;&quot;/&gt;&lt;property id=&quot;20307&quot; value=&quot;270&quot;/&gt;&lt;/object&gt;&lt;object type=&quot;3&quot; unique_id=&quot;10768&quot;&gt;&lt;property id=&quot;20148&quot; value=&quot;5&quot;/&gt;&lt;property id=&quot;20300&quot; value=&quot;Slide 15 - &amp;quot;Remove Unintended Loops&amp;quot;&quot;/&gt;&lt;property id=&quot;20307&quot; value=&quot;271&quot;/&gt;&lt;/object&gt;&lt;object type=&quot;3&quot; unique_id=&quot;10769&quot;&gt;&lt;property id=&quot;20148&quot; value=&quot;5&quot;/&gt;&lt;property id=&quot;20300&quot; value=&quot;Slide 16 - &amp;quot;Unweighted Supermatrix before making any pairwise comparisons&amp;quot;&quot;/&gt;&lt;property id=&quot;20307&quot; value=&quot;272&quot;/&gt;&lt;/object&gt;&lt;object type=&quot;3&quot; unique_id=&quot;10770&quot;&gt;&lt;property id=&quot;20148&quot; value=&quot;5&quot;/&gt;&lt;property id=&quot;20300&quot; value=&quot;Slide 17 - &amp;quot;Making Pairwise Comparisons&amp;quot;&quot;/&gt;&lt;property id=&quot;20307&quot; value=&quot;273&quot;/&gt;&lt;/object&gt;&lt;object type=&quot;3&quot; unique_id=&quot;10771&quot;&gt;&lt;property id=&quot;20148&quot; value=&quot;5&quot;/&gt;&lt;property id=&quot;20300&quot; value=&quot;Slide 18 - &amp;quot;More About the Compare/Assess Mode&amp;quot;&quot;/&gt;&lt;property id=&quot;20307&quot; value=&quot;274&quot;/&gt;&lt;/object&gt;&lt;object type=&quot;3&quot; unique_id=&quot;10772&quot;&gt;&lt;property id=&quot;20148&quot; value=&quot;5&quot;/&gt;&lt;property id=&quot;20300&quot; value=&quot;Slide 19 - &amp;quot;Example of a Pairwise comparison Matrix in SuperDecisions and in traditional AHP&amp;quot;&quot;/&gt;&lt;property id=&quot;20307&quot; value=&quot;275&quot;/&gt;&lt;/object&gt;&lt;object type=&quot;3&quot; unique_id=&quot;10773&quot;&gt;&lt;property id=&quot;20148&quot; value=&quot;5&quot;/&gt;&lt;property id=&quot;20300&quot; value=&quot;Slide 20 - &amp;quot;Start Making Pairwise Comparisons&amp;quot;&quot;/&gt;&lt;property id=&quot;20307&quot; value=&quot;276&quot;/&gt;&lt;/object&gt;&lt;object type=&quot;3&quot; unique_id=&quot;10774&quot;&gt;&lt;property id=&quot;20148&quot; value=&quot;5&quot;/&gt;&lt;property id=&quot;20300&quot; value=&quot;Slide 21 - &amp;quot;Enter Judgments (Matrix Mode)&amp;quot;&quot;/&gt;&lt;property id=&quot;20307&quot; value=&quot;277&quot;/&gt;&lt;/object&gt;&lt;object type=&quot;3&quot; unique_id=&quot;10775&quot;&gt;&lt;property id=&quot;20148&quot; value=&quot;5&quot;/&gt;&lt;property id=&quot;20300&quot; value=&quot;Slide 22 - &amp;quot;Improve Consistency  (available only from Matrix Mode)&amp;quot;&quot;/&gt;&lt;property id=&quot;20307&quot; value=&quot;278&quot;/&gt;&lt;/object&gt;&lt;object type=&quot;3&quot; unique_id=&quot;10776&quot;&gt;&lt;property id=&quot;20148&quot; value=&quot;5&quot;/&gt;&lt;property id=&quot;20300&quot; value=&quot;Slide 23 - &amp;quot;Matrix View after Improving Judgment of MPG vs Prestige&amp;quot;&quot;/&gt;&lt;property id=&quot;20307&quot; value=&quot;279&quot;/&gt;&lt;/object&gt;&lt;object type=&quot;3&quot; unique_id=&quot;10777&quot;&gt;&lt;property id=&quot;20148&quot; value=&quot;5&quot;/&gt;&lt;property id=&quot;20300&quot; value=&quot;Slide 24 - &amp;quot;Derived Priorities are placed in Supermatrix&amp;quot;&quot;/&gt;&lt;property id=&quot;20307&quot; value=&quot;280&quot;/&gt;&lt;/object&gt;&lt;object type=&quot;3&quot; unique_id=&quot;10778&quot;&gt;&lt;property id=&quot;20148&quot; value=&quot;5&quot;/&gt;&lt;property id=&quot;20300&quot; value=&quot;Slide 25 - &amp;quot;Other Comparison Modes&amp;quot;&quot;/&gt;&lt;property id=&quot;20307&quot; value=&quot;281&quot;/&gt;&lt;/object&gt;&lt;object type=&quot;3&quot; unique_id=&quot;10779&quot;&gt;&lt;property id=&quot;20148&quot; value=&quot;5&quot;/&gt;&lt;property id=&quot;20300&quot; value=&quot;Slide 26 - &amp;quot;The Questionnaire Mode&amp;quot;&quot;/&gt;&lt;property id=&quot;20307&quot; value=&quot;282&quot;/&gt;&lt;/object&gt;&lt;object type=&quot;3&quot; unique_id=&quot;10780&quot;&gt;&lt;property id=&quot;20148&quot; value=&quot;5&quot;/&gt;&lt;property id=&quot;20300&quot; value=&quot;Slide 27 - &amp;quot;Direct Data Assessment Mode&amp;quot;&quot;/&gt;&lt;property id=&quot;20307&quot; value=&quot;283&quot;/&gt;&lt;/object&gt;&lt;object type=&quot;3&quot; unique_id=&quot;10781&quot;&gt;&lt;property id=&quot;20148&quot; value=&quot;5&quot;/&gt;&lt;property id=&quot;20300&quot; value=&quot;Slide 28 - &amp;quot;Weaknesses of using Direct Data&amp;quot;&quot;/&gt;&lt;property id=&quot;20307&quot; value=&quot;284&quot;/&gt;&lt;/object&gt;&lt;object type=&quot;3&quot; unique_id=&quot;10782&quot;&gt;&lt;property id=&quot;20148&quot; value=&quot;5&quot;/&gt;&lt;property id=&quot;20300&quot; value=&quot;Slide 29 - &amp;quot;Compare Cars for Prestige and Price&amp;quot;&quot;/&gt;&lt;property id=&quot;20307&quot; value=&quot;285&quot;/&gt;&lt;/object&gt;&lt;object type=&quot;3&quot; unique_id=&quot;10783&quot;&gt;&lt;property id=&quot;20148&quot; value=&quot;5&quot;/&gt;&lt;property id=&quot;20300&quot; value=&quot;Slide 30 - &amp;quot;Compare Cars for MPG and Comfort&amp;quot;&quot;/&gt;&lt;property id=&quot;20307&quot; value=&quot;286&quot;/&gt;&lt;/object&gt;&lt;object type=&quot;3&quot; unique_id=&quot;10784&quot;&gt;&lt;property id=&quot;20148&quot; value=&quot;5&quot;/&gt;&lt;property id=&quot;20300&quot; value=&quot;Slide 31 - &amp;quot;The Supermatrices&amp;quot;&quot;/&gt;&lt;property id=&quot;20307&quot; value=&quot;287&quot;/&gt;&lt;/object&gt;&lt;object type=&quot;3&quot; unique_id=&quot;10785&quot;&gt;&lt;property id=&quot;20148&quot; value=&quot;5&quot;/&gt;&lt;property id=&quot;20300&quot; value=&quot;Slide 32 - &amp;quot;The Unweighted Supermatrix after all Judgments Completed&amp;quot;&quot;/&gt;&lt;property id=&quot;20307&quot; value=&quot;288&quot;/&gt;&lt;/object&gt;&lt;object type=&quot;3&quot; unique_id=&quot;10786&quot;&gt;&lt;property id=&quot;20148&quot; value=&quot;5&quot;/&gt;&lt;property id=&quot;20300&quot; value=&quot;Slide 33 - &amp;quot;Synthesize to get Overall Results&amp;quot;&quot;/&gt;&lt;property id=&quot;20307&quot; value=&quot;289&quot;/&gt;&lt;/object&gt;&lt;object type=&quot;3&quot; unique_id=&quot;10787&quot;&gt;&lt;property id=&quot;20148&quot; value=&quot;5&quot;/&gt;&lt;property id=&quot;20300&quot; value=&quot;Slide 34 - &amp;quot;Sanity Check&amp;quot;&quot;/&gt;&lt;property id=&quot;20307&quot; value=&quot;290&quot;/&gt;&lt;/object&gt;&lt;object type=&quot;3&quot; unique_id=&quot;10788&quot;&gt;&lt;property id=&quot;20148&quot; value=&quot;5&quot;/&gt;&lt;property id=&quot;20300&quot; value=&quot;Slide 35 - &amp;quot;WARNING! No Alternatives Found&amp;quot;&quot;/&gt;&lt;property id=&quot;20307&quot; value=&quot;291&quot;/&gt;&lt;/object&gt;&lt;object type=&quot;3&quot; unique_id=&quot;10789&quot;&gt;&lt;property id=&quot;20148&quot; value=&quot;5&quot;/&gt;&lt;property id=&quot;20300&quot; value=&quot;Slide 36 - &amp;quot;Results obtained from Limit Supermatrix&amp;quot;&quot;/&gt;&lt;property id=&quot;20307&quot; value=&quot;292&quot;/&gt;&lt;/object&gt;&lt;object type=&quot;3&quot; unique_id=&quot;10790&quot;&gt;&lt;property id=&quot;20148&quot; value=&quot;5&quot;/&gt;&lt;property id=&quot;20300&quot; value=&quot;Slide 37 - &amp;quot;Graphical Sensitivity&amp;quot;&quot;/&gt;&lt;property id=&quot;20307&quot; value=&quot;293&quot;/&gt;&lt;/object&gt;&lt;object type=&quot;3&quot; unique_id=&quot;10791&quot;&gt;&lt;property id=&quot;20148&quot; value=&quot;5&quot;/&gt;&lt;property id=&quot;20300&quot; value=&quot;Slide 38 - &amp;quot;Graphical Sensitivity (cont’d)&amp;quot;&quot;/&gt;&lt;property id=&quot;20307&quot; value=&quot;294&quot;/&gt;&lt;/object&gt;&lt;object type=&quot;3&quot; unique_id=&quot;10792&quot;&gt;&lt;property id=&quot;20148&quot; value=&quot;5&quot;/&gt;&lt;property id=&quot;20300&quot; value=&quot;Slide 39 - &amp;quot;Getting Sensitivity Graph for Prestige&amp;quot;&quot;/&gt;&lt;property id=&quot;20307&quot; value=&quot;295&quot;/&gt;&lt;/object&gt;&lt;object type=&quot;3&quot; unique_id=&quot;10793&quot;&gt;&lt;property id=&quot;20148&quot; value=&quot;5&quot;/&gt;&lt;property id=&quot;20300&quot; value=&quot;Slide 40 - &amp;quot;Interpreting Sensitivity of Prestige&amp;quot;&quot;/&gt;&lt;property id=&quot;20307&quot; value=&quot;296&quot;/&gt;&lt;/object&gt;&lt;object type=&quot;3&quot; unique_id=&quot;10794&quot;&gt;&lt;property id=&quot;20148&quot; value=&quot;5&quot;/&gt;&lt;property id=&quot;20300&quot; value=&quot;Slide 41 - &amp;quot;Priorities of all Nodes in Model&amp;quot;&quot;/&gt;&lt;property id=&quot;20307&quot; value=&quot;297&quot;/&gt;&lt;/object&gt;&lt;object type=&quot;3&quot; unique_id=&quot;10795&quot;&gt;&lt;property id=&quot;20148&quot; value=&quot;5&quot;/&gt;&lt;property id=&quot;20300&quot; value=&quot;Slide 42 - &amp;quot;Dynamic Sensitivity&amp;quot;&quot;/&gt;&lt;property id=&quot;20307&quot; value=&quot;298&quot;/&gt;&lt;/object&gt;&lt;object type=&quot;3&quot; unique_id=&quot;10796&quot;&gt;&lt;property id=&quot;20148&quot; value=&quot;5&quot;/&gt;&lt;property id=&quot;20300&quot; value=&quot;Slide 43 - &amp;quot;Dynamic Sensitivity - Prestige&amp;quot;&quot;/&gt;&lt;property id=&quot;20307&quot; value=&quot;299&quot;/&gt;&lt;/object&gt;&lt;object type=&quot;3&quot; unique_id=&quot;10797&quot;&gt;&lt;property id=&quot;20148&quot; value=&quot;5&quot;/&gt;&lt;property id=&quot;20300&quot; value=&quot;Slide 44 - &amp;quot;Dynamic Sensitivity&amp;quot;&quot;/&gt;&lt;property id=&quot;20307&quot; value=&quot;300&quot;/&gt;&lt;/object&gt;&lt;object type=&quot;3&quot; unique_id=&quot;10798&quot;&gt;&lt;property id=&quot;20148&quot; value=&quot;5&quot;/&gt;&lt;property id=&quot;20300&quot; value=&quot;Slide 45 - &amp;quot;Putting Subcriteria into a Hierarchical Model&amp;quot;&quot;/&gt;&lt;property id=&quot;20307&quot; value=&quot;301&quot;/&gt;&lt;/object&gt;&lt;object type=&quot;3&quot; unique_id=&quot;10799&quot;&gt;&lt;property id=&quot;20148&quot; value=&quot;5&quot;/&gt;&lt;property id=&quot;20300&quot; value=&quot;Slide 46 - &amp;quot;Exporting Supermatrices&amp;quot;&quot;/&gt;&lt;property id=&quot;20307&quot; value=&quot;302&quot;/&gt;&lt;/object&gt;&lt;object type=&quot;3&quot; unique_id=&quot;10800&quot;&gt;&lt;property id=&quot;20148&quot; value=&quot;5&quot;/&gt;&lt;property id=&quot;20300&quot; value=&quot;Slide 47 - &amp;quot;Reports&amp;quot;&quot;/&gt;&lt;property id=&quot;20307&quot; value=&quot;303&quot;/&gt;&lt;/object&gt;&lt;/object&gt;&lt;object type=&quot;8&quot; unique_id=&quot;10849&quot;&gt;&lt;/object&gt;&lt;/object&gt;&lt;/database&gt;"/>
  <p:tag name="SECTOMILLISECCONVERTED" val="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TotalTime>
  <Words>3027</Words>
  <Application>Microsoft Macintosh PowerPoint</Application>
  <PresentationFormat>On-screen Show (4:3)</PresentationFormat>
  <Paragraphs>301</Paragraphs>
  <Slides>47</Slides>
  <Notes>46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Calibri</vt:lpstr>
      <vt:lpstr>Times New Roman</vt:lpstr>
      <vt:lpstr>Trebuchet MS</vt:lpstr>
      <vt:lpstr>Wingdings 3</vt:lpstr>
      <vt:lpstr>WP MathA</vt:lpstr>
      <vt:lpstr>Arial</vt:lpstr>
      <vt:lpstr>Facet</vt:lpstr>
      <vt:lpstr>Photo Editor Photo</vt:lpstr>
      <vt:lpstr>Tutorial 1  AHP Relative Decision Model</vt:lpstr>
      <vt:lpstr>SuperDecisions’ Opening Screen upon launching the software</vt:lpstr>
      <vt:lpstr>Main Menu Commands</vt:lpstr>
      <vt:lpstr>A Three-Level Hierarchy to Choose the Best Car</vt:lpstr>
      <vt:lpstr>The Cars</vt:lpstr>
      <vt:lpstr>The Decision Hierarchy as it appears in the SuperDecisions Software</vt:lpstr>
      <vt:lpstr>Building the Decision Hierarchy</vt:lpstr>
      <vt:lpstr>Decision Hierarchy with a new cluster to hold the Goal Node</vt:lpstr>
      <vt:lpstr>Add Goal Node to Goal Cluster</vt:lpstr>
      <vt:lpstr>Add the Rest of the Clusters and Nodes</vt:lpstr>
      <vt:lpstr>Build the Hierarchy in SuperDecisions</vt:lpstr>
      <vt:lpstr>Complete the Rest of the Connections</vt:lpstr>
      <vt:lpstr>Connecting Nodes: Menu or Shortcut </vt:lpstr>
      <vt:lpstr>Connect Criteria Nodes to Alternative Nodes</vt:lpstr>
      <vt:lpstr>Remove Unintended Loops</vt:lpstr>
      <vt:lpstr>Unweighted Supermatrix before making any pairwise comparisons</vt:lpstr>
      <vt:lpstr>Making Pairwise Comparisons</vt:lpstr>
      <vt:lpstr>More About the Compare/Assess Mode</vt:lpstr>
      <vt:lpstr>Example of a Pairwise comparison Matrix in SuperDecisions and in traditional AHP</vt:lpstr>
      <vt:lpstr>Start Making Pairwise Comparisons</vt:lpstr>
      <vt:lpstr>Enter Judgments (Matrix Mode)</vt:lpstr>
      <vt:lpstr>Improve Consistency  (available only from Matrix Mode)</vt:lpstr>
      <vt:lpstr>Matrix View after Improving Judgment of MPG vs Prestige</vt:lpstr>
      <vt:lpstr>Derived Priorities are placed in Supermatrix</vt:lpstr>
      <vt:lpstr>Other Comparison Modes</vt:lpstr>
      <vt:lpstr>The Questionnaire Mode</vt:lpstr>
      <vt:lpstr>Direct Data Assessment Mode</vt:lpstr>
      <vt:lpstr>Weaknesses of using Direct Data</vt:lpstr>
      <vt:lpstr>Compare Cars for Prestige and Price</vt:lpstr>
      <vt:lpstr>Compare Cars for MPG and Comfort</vt:lpstr>
      <vt:lpstr>The Supermatrices</vt:lpstr>
      <vt:lpstr>The Unweighted Supermatrix after all Judgments Completed</vt:lpstr>
      <vt:lpstr>Synthesize to get Overall Results</vt:lpstr>
      <vt:lpstr>Sanity Check</vt:lpstr>
      <vt:lpstr>WARNING! No Alternatives Found</vt:lpstr>
      <vt:lpstr>Results obtained from Limit Supermatrix</vt:lpstr>
      <vt:lpstr>Graphical Sensitivity</vt:lpstr>
      <vt:lpstr>Graphical Sensitivity (cont’d)</vt:lpstr>
      <vt:lpstr>Getting Sensitivity Graph for Prestige</vt:lpstr>
      <vt:lpstr>Interpreting Sensitivity of Prestige</vt:lpstr>
      <vt:lpstr>Priorities of all Nodes in Model</vt:lpstr>
      <vt:lpstr>Dynamic Sensitivity</vt:lpstr>
      <vt:lpstr>Dynamic Sensitivity - Prestige</vt:lpstr>
      <vt:lpstr>Dynamic Sensitivity</vt:lpstr>
      <vt:lpstr>Putting Subcriteria into a Hierarchical Model</vt:lpstr>
      <vt:lpstr>Exporting Supermatrices</vt:lpstr>
      <vt:lpstr>Reports</vt:lpstr>
    </vt:vector>
  </TitlesOfParts>
  <Company>University of Pittsburgh</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Tutorial 1  AHP Relative Decision Model</dc:title>
  <dc:creator>saaty</dc:creator>
  <cp:lastModifiedBy>Lazaros Amanatidis</cp:lastModifiedBy>
  <cp:revision>4</cp:revision>
  <dcterms:created xsi:type="dcterms:W3CDTF">2017-01-17T20:22:02Z</dcterms:created>
  <dcterms:modified xsi:type="dcterms:W3CDTF">2017-02-16T19:45:26Z</dcterms:modified>
</cp:coreProperties>
</file>