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95" r:id="rId2"/>
    <p:sldId id="257" r:id="rId3"/>
    <p:sldId id="3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E19"/>
    <a:srgbClr val="002A4C"/>
    <a:srgbClr val="0000FF"/>
    <a:srgbClr val="C7C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92" autoAdjust="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B1E3A-2A59-4355-964A-E6202D1B6430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F396B-8AC7-4C09-AD69-FAD1B4211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F396B-8AC7-4C09-AD69-FAD1B4211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6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F396B-8AC7-4C09-AD69-FAD1B4211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F396B-8AC7-4C09-AD69-FAD1B4211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A4DE-B25E-496D-BE40-632388CB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EB4B-A066-4ECD-B949-CA6710DC7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F749-C932-4B44-BEC8-95B5CEB7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0684E-8141-493D-8841-6007D438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7FCE-6266-4CA9-9008-745626AD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2067-3E6F-49CF-B5E2-AF3E79AB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F4F76-ED81-449D-B538-59199E44C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CB28-5675-453D-98CC-D218834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F597-24B7-4E3F-8BBF-A18A03A9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1413A-1B9B-4949-9EE4-90755369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B0FE0-8A67-4F8C-8F61-10E5B76AD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3628F-C95E-4B44-BB70-ED803E74F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114E1-5537-4220-BCE7-E92CD4AE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4F6F-3A98-4514-9760-98481B72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7351-2430-4F32-8F74-3D0C6140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, No Content">
  <p:cSld name="Title Only, N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08005" y="274590"/>
            <a:ext cx="11175999" cy="94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48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E7F1-64A0-4BD7-AD55-90909766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6D97-B9C9-4832-99F8-A645C8D0D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8785B-C5EA-48D2-BDFE-0A65266F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C380E-1C0A-4B33-A6B4-3D02961B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608D-15AE-4153-BB40-79629E0C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8DD5-B3A7-4016-A0BD-7CBF773D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83FE6-580D-4BA8-8899-BEEFB175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36E7-677C-4AF7-BDB7-776DEB76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07BF1-ABCC-4E76-87DB-B0619690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B41DA-3939-4E0A-9891-9E457F7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A540-76B5-4CFE-A3DB-E398F1A0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CBFA-78A8-4221-9B3E-D87EDA541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834BE-6E11-4572-866A-693F6C111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19A73-88CA-4BFE-B627-D62492C6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E323D-64BC-405B-9FCA-D64AFC81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1EDC5-9999-4B92-84EF-98A3779D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CDCB-E94C-4F56-94FD-3CC531E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4C956-1DA3-4DD5-910B-572F6D6C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4863F-6D5B-432A-B4AA-5705C427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37472-B587-4973-8AE6-F7486DBB5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8A7A6-1DFC-4270-934D-D3FF92F02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1289E-F1BD-4688-9B33-53DC9D45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C87510-FA85-4D0C-9A8F-B7EA3BF3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C4C18-1A9D-4DE0-AA82-91A477CE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A562-285C-4399-BA2F-31043364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8E53F-C95F-4C35-902F-2E9CF64C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7CD8F-2592-44D8-BBD1-DFB5D189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78945-9777-487A-BB0F-1B05217E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6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4AEAA-51D0-4A4F-817C-AA86D46D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E4091-0473-48C3-926A-213E9957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5A5B6-FD2C-4F9D-946C-8AC08F60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D75E-7DC0-4D9B-B116-7FE442F4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CC3F-BB13-465D-86C7-8899C1E86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15CD-52EE-4713-88D1-75F83A94B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13A11-9736-4D70-9EA1-DA28F49E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EA435-A030-46DB-8E0F-FE9FE37E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AB8E-B416-4EAD-AA1B-C9662812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25AA-9635-4C8E-BD5B-097136C9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94809-04DD-4814-A6F6-AF8EE9566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AB74B-3684-4985-8C28-0A1248A7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53FC4-7842-4D74-BEE1-70506EB7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86754-6F33-49C0-B025-698424A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A5053-0B04-472E-9899-12AC4808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7AD56-7FB3-486C-A2E1-B9A5297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82651-A832-42E8-95AD-D0744057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CBD6-28AA-4B7A-947D-31B9E8FC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E019-7F9B-4D7F-9340-67048C9CAB2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0307-E84E-458F-AD8B-FE3CB058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E047-20CC-468B-B2D1-58ED9F9BA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05B0-E2B8-4C57-A706-770AB6236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tiff"/><Relationship Id="rId4" Type="http://schemas.openxmlformats.org/officeDocument/2006/relationships/image" Target="../media/image2.svg"/><Relationship Id="rId9" Type="http://schemas.openxmlformats.org/officeDocument/2006/relationships/image" Target="../media/image7.tif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DE666-C8AF-584D-BC33-B3D6F779CD26}"/>
              </a:ext>
            </a:extLst>
          </p:cNvPr>
          <p:cNvSpPr txBox="1"/>
          <p:nvPr/>
        </p:nvSpPr>
        <p:spPr>
          <a:xfrm>
            <a:off x="208384" y="225314"/>
            <a:ext cx="11775232" cy="769441"/>
          </a:xfrm>
          <a:prstGeom prst="rect">
            <a:avLst/>
          </a:prstGeom>
          <a:solidFill>
            <a:srgbClr val="080E1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tional Display Light"/>
                <a:ea typeface="+mn-ea"/>
                <a:cs typeface="+mn-cs"/>
              </a:rPr>
              <a:t>US Activated Carbon Manufacturers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9CB59B-F4EF-4AD0-B978-5D2796BC43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262" y="1240357"/>
            <a:ext cx="1991420" cy="779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4FBEF-DF5E-44EA-A31D-3DB88DEAA296}"/>
              </a:ext>
            </a:extLst>
          </p:cNvPr>
          <p:cNvSpPr txBox="1"/>
          <p:nvPr/>
        </p:nvSpPr>
        <p:spPr>
          <a:xfrm>
            <a:off x="10200579" y="6388625"/>
            <a:ext cx="199142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80E19"/>
                </a:solidFill>
                <a:latin typeface="Rational Display SemiBold"/>
              </a:rPr>
              <a:t>By: Nicole Passarella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80E19"/>
              </a:solidFill>
              <a:effectLst/>
              <a:uLnTx/>
              <a:uFillTx/>
              <a:latin typeface="Rational Display Book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99867-C0ED-4109-B29E-AD7F79B9C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35" y="1150160"/>
            <a:ext cx="2559530" cy="716286"/>
          </a:xfrm>
          <a:prstGeom prst="rect">
            <a:avLst/>
          </a:prstGeom>
        </p:spPr>
      </p:pic>
      <p:pic>
        <p:nvPicPr>
          <p:cNvPr id="1026" name="Picture 2" descr="mms.businesswire.com/media/20210427006128/en/65...">
            <a:extLst>
              <a:ext uri="{FF2B5EF4-FFF2-40B4-BE49-F238E27FC236}">
                <a16:creationId xmlns:a16="http://schemas.microsoft.com/office/drawing/2014/main" id="{454E7083-EC91-4B43-AD69-08A55DFB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48" y="1084768"/>
            <a:ext cx="2364574" cy="9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95B89-CC99-4F80-AAEB-DE57F8F573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36" y="4227212"/>
            <a:ext cx="1220821" cy="1220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789EEF-AFD1-41D5-9AEC-A2AB2F6613D3}"/>
              </a:ext>
            </a:extLst>
          </p:cNvPr>
          <p:cNvSpPr/>
          <p:nvPr/>
        </p:nvSpPr>
        <p:spPr>
          <a:xfrm>
            <a:off x="2643146" y="5543772"/>
            <a:ext cx="1495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Provide clean, </a:t>
            </a:r>
            <a:b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</a:b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safe drinking water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6B34B-51A0-4456-99D8-59082AF9008B}"/>
              </a:ext>
            </a:extLst>
          </p:cNvPr>
          <p:cNvSpPr/>
          <p:nvPr/>
        </p:nvSpPr>
        <p:spPr>
          <a:xfrm>
            <a:off x="6036303" y="5539985"/>
            <a:ext cx="1651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AC is used to remove and recover contaminants from air emissions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BA1FBF-3478-4785-8263-66FA4997535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794" y="4254670"/>
            <a:ext cx="1220821" cy="1220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C5000C-E645-490B-AF4A-0FAF34B0FE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35" y="4238108"/>
            <a:ext cx="1220822" cy="12208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16467E-201E-4413-BD23-87D2F6FEC95D}"/>
              </a:ext>
            </a:extLst>
          </p:cNvPr>
          <p:cNvSpPr/>
          <p:nvPr/>
        </p:nvSpPr>
        <p:spPr>
          <a:xfrm>
            <a:off x="478634" y="5556011"/>
            <a:ext cx="1991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Car manufacturers use AC to limit emissions, improve air quality and provide advanced battery technology to industry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49B5E5-D25D-451C-AC4B-096B75A80AC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64" y="4270147"/>
            <a:ext cx="1220822" cy="12208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3A077F-C5E0-490D-8795-0893C2D2076E}"/>
              </a:ext>
            </a:extLst>
          </p:cNvPr>
          <p:cNvSpPr/>
          <p:nvPr/>
        </p:nvSpPr>
        <p:spPr>
          <a:xfrm>
            <a:off x="4235843" y="5558068"/>
            <a:ext cx="15810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Purify products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354E95-D5EE-4152-BF23-0EFDE4CB58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182" y="4262850"/>
            <a:ext cx="1220821" cy="1220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EBC233-A02A-4E12-8ACB-967FE0153093}"/>
              </a:ext>
            </a:extLst>
          </p:cNvPr>
          <p:cNvSpPr/>
          <p:nvPr/>
        </p:nvSpPr>
        <p:spPr>
          <a:xfrm>
            <a:off x="7881524" y="5552524"/>
            <a:ext cx="1737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AC is used to reduce environmental impact and allow wastewater reuse or disposal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FC4EE-9B78-45F3-9C91-FB29F7CE6521}"/>
              </a:ext>
            </a:extLst>
          </p:cNvPr>
          <p:cNvGrpSpPr/>
          <p:nvPr/>
        </p:nvGrpSpPr>
        <p:grpSpPr>
          <a:xfrm>
            <a:off x="819635" y="2299531"/>
            <a:ext cx="7274660" cy="1339155"/>
            <a:chOff x="2297670" y="2255830"/>
            <a:chExt cx="8128662" cy="1768462"/>
          </a:xfrm>
        </p:grpSpPr>
        <p:pic>
          <p:nvPicPr>
            <p:cNvPr id="26" name="Picture 25" descr="Carbon Composite.png">
              <a:extLst>
                <a:ext uri="{FF2B5EF4-FFF2-40B4-BE49-F238E27FC236}">
                  <a16:creationId xmlns:a16="http://schemas.microsoft.com/office/drawing/2014/main" id="{2C2BFECA-6916-430B-BCD0-217FB22E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/>
            <a:srcRect r="36"/>
            <a:stretch>
              <a:fillRect/>
            </a:stretch>
          </p:blipFill>
          <p:spPr>
            <a:xfrm flipH="1">
              <a:off x="2297670" y="2384033"/>
              <a:ext cx="8128662" cy="1640259"/>
            </a:xfrm>
            <a:prstGeom prst="rect">
              <a:avLst/>
            </a:prstGeom>
            <a:effectLst/>
          </p:spPr>
        </p:pic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AFC081E4-A897-4BA6-8281-B90FD18DA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6057" y="2257602"/>
              <a:ext cx="1982391" cy="32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994" tIns="40996" rIns="81994" bIns="40996">
              <a:spAutoFit/>
            </a:bodyPr>
            <a:lstStyle/>
            <a:p>
              <a:pPr defTabSz="819270"/>
              <a:r>
                <a:rPr lang="en-GB" sz="1600" b="1" dirty="0">
                  <a:latin typeface="Rational Display Light" panose="00000400000000000000" charset="0"/>
                </a:rPr>
                <a:t>GRANULAR</a:t>
              </a:r>
              <a:endParaRPr lang="en-US" sz="1600" b="1" dirty="0">
                <a:latin typeface="Rational Display Light" panose="00000400000000000000" charset="0"/>
              </a:endParaRPr>
            </a:p>
          </p:txBody>
        </p:sp>
        <p:sp>
          <p:nvSpPr>
            <p:cNvPr id="28" name="Text Box 9">
              <a:extLst>
                <a:ext uri="{FF2B5EF4-FFF2-40B4-BE49-F238E27FC236}">
                  <a16:creationId xmlns:a16="http://schemas.microsoft.com/office/drawing/2014/main" id="{61740562-3C8D-46F7-8BFE-21D1016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5124" y="2255830"/>
              <a:ext cx="1449996" cy="329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1994" tIns="40996" rIns="81994" bIns="40996">
              <a:spAutoFit/>
            </a:bodyPr>
            <a:lstStyle/>
            <a:p>
              <a:pPr defTabSz="819270"/>
              <a:r>
                <a:rPr lang="en-GB" sz="1600" b="1" dirty="0">
                  <a:latin typeface="Rational Display Light" panose="00000400000000000000" charset="0"/>
                </a:rPr>
                <a:t>EXTRUDED</a:t>
              </a:r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DDF6AC3E-4AC2-4932-B745-02CACC6E1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0081" y="2257601"/>
              <a:ext cx="1664271" cy="3290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1994" tIns="40996" rIns="81994" bIns="40996">
              <a:spAutoFit/>
            </a:bodyPr>
            <a:lstStyle/>
            <a:p>
              <a:pPr defTabSz="819270"/>
              <a:r>
                <a:rPr lang="en-GB" sz="1600" b="1" dirty="0">
                  <a:latin typeface="Rational Display Light" panose="00000400000000000000" charset="0"/>
                </a:rPr>
                <a:t>POWDER</a:t>
              </a:r>
              <a:endParaRPr lang="en-US" sz="1600" b="1" dirty="0">
                <a:latin typeface="Rational Display Light" panose="00000400000000000000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40B0D2F-A534-43D2-BF30-D2959A6501D9}"/>
              </a:ext>
            </a:extLst>
          </p:cNvPr>
          <p:cNvSpPr txBox="1"/>
          <p:nvPr/>
        </p:nvSpPr>
        <p:spPr>
          <a:xfrm>
            <a:off x="9650249" y="5523040"/>
            <a:ext cx="1860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80E19"/>
                </a:solidFill>
                <a:effectLst/>
                <a:uLnTx/>
                <a:uFillTx/>
                <a:latin typeface="Rational Display Light" panose="00000400000000000000" charset="0"/>
              </a:rPr>
              <a:t>AC is used in desiccant packs to control moisture. Poison control uses AC to remove ingested toxins. </a:t>
            </a:r>
            <a:endParaRPr lang="en-US" sz="1100" dirty="0">
              <a:solidFill>
                <a:srgbClr val="080E19"/>
              </a:solidFill>
              <a:latin typeface="Rational Display Light" panose="0000040000000000000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93D160-AAD5-4351-974E-48D25A646B79}"/>
              </a:ext>
            </a:extLst>
          </p:cNvPr>
          <p:cNvSpPr/>
          <p:nvPr/>
        </p:nvSpPr>
        <p:spPr>
          <a:xfrm>
            <a:off x="9926639" y="4235397"/>
            <a:ext cx="1220821" cy="1251774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7E2A1-39BB-49E6-87F2-504A72A3EEC7}"/>
              </a:ext>
            </a:extLst>
          </p:cNvPr>
          <p:cNvSpPr txBox="1"/>
          <p:nvPr/>
        </p:nvSpPr>
        <p:spPr>
          <a:xfrm>
            <a:off x="7274672" y="3841003"/>
            <a:ext cx="97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0E19"/>
                </a:solidFill>
                <a:latin typeface="Rational Display Light" panose="00000400000000000000"/>
              </a:rPr>
              <a:t>Industrial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E9537A-D181-44E6-97B6-87A072854DCA}"/>
              </a:ext>
            </a:extLst>
          </p:cNvPr>
          <p:cNvSpPr txBox="1"/>
          <p:nvPr/>
        </p:nvSpPr>
        <p:spPr>
          <a:xfrm>
            <a:off x="2563228" y="3864840"/>
            <a:ext cx="149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0E19"/>
                </a:solidFill>
                <a:latin typeface="Rational Display Light" panose="00000400000000000000"/>
              </a:rPr>
              <a:t>Drinking Water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9CB991-86A9-42D7-A513-13076BB597E4}"/>
              </a:ext>
            </a:extLst>
          </p:cNvPr>
          <p:cNvSpPr txBox="1"/>
          <p:nvPr/>
        </p:nvSpPr>
        <p:spPr>
          <a:xfrm>
            <a:off x="4307997" y="3864494"/>
            <a:ext cx="1672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0E19"/>
                </a:solidFill>
                <a:latin typeface="Rational Display Light" panose="00000400000000000000"/>
              </a:rPr>
              <a:t>Food &amp; Beverage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A083BA-54FD-4713-89B4-4958EE312CC3}"/>
              </a:ext>
            </a:extLst>
          </p:cNvPr>
          <p:cNvSpPr txBox="1"/>
          <p:nvPr/>
        </p:nvSpPr>
        <p:spPr>
          <a:xfrm>
            <a:off x="946017" y="3835452"/>
            <a:ext cx="13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0E19"/>
                </a:solidFill>
                <a:latin typeface="Rational Display Light" panose="00000400000000000000"/>
              </a:rPr>
              <a:t>Automotive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DA73BD-16AF-43ED-ACBC-FFF52FAFC546}"/>
              </a:ext>
            </a:extLst>
          </p:cNvPr>
          <p:cNvSpPr txBox="1"/>
          <p:nvPr/>
        </p:nvSpPr>
        <p:spPr>
          <a:xfrm>
            <a:off x="9839064" y="3861006"/>
            <a:ext cx="148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80E19"/>
                </a:solidFill>
                <a:latin typeface="Rational Display Light" panose="00000400000000000000"/>
              </a:rPr>
              <a:t>Pharmaceutical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434ED8-E431-4373-B5F4-84832CEE18A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7436572" y="4179557"/>
            <a:ext cx="323284" cy="260832"/>
          </a:xfrm>
          <a:prstGeom prst="straightConnector1">
            <a:avLst/>
          </a:prstGeom>
          <a:ln>
            <a:solidFill>
              <a:srgbClr val="002A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3DE042-CDA0-40BE-9986-7E941EFD052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7759856" y="4179557"/>
            <a:ext cx="334439" cy="251127"/>
          </a:xfrm>
          <a:prstGeom prst="straightConnector1">
            <a:avLst/>
          </a:prstGeom>
          <a:ln>
            <a:solidFill>
              <a:srgbClr val="002A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 descr="iStock_000018843242Small.psd">
            <a:extLst>
              <a:ext uri="{FF2B5EF4-FFF2-40B4-BE49-F238E27FC236}">
                <a16:creationId xmlns:a16="http://schemas.microsoft.com/office/drawing/2014/main" id="{2B4721E4-DBCD-4A05-A0BC-90DF2192FF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86" y="2833172"/>
            <a:ext cx="1252017" cy="8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2" descr="iStock_000016732207XLarge.jpg">
            <a:extLst>
              <a:ext uri="{FF2B5EF4-FFF2-40B4-BE49-F238E27FC236}">
                <a16:creationId xmlns:a16="http://schemas.microsoft.com/office/drawing/2014/main" id="{4D6421A7-3182-4DC9-8AC4-9F585C5F8B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76" y="2363862"/>
            <a:ext cx="1074915" cy="75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3" descr="iStock_000015301688XXLarge.png">
            <a:extLst>
              <a:ext uri="{FF2B5EF4-FFF2-40B4-BE49-F238E27FC236}">
                <a16:creationId xmlns:a16="http://schemas.microsoft.com/office/drawing/2014/main" id="{15F22A23-BFA5-4992-8A4C-B44E764602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35" y="2797523"/>
            <a:ext cx="1481737" cy="98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7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2C9F92-CB09-4AC1-92FF-402B108C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81" y="429643"/>
            <a:ext cx="4097137" cy="17316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kern="1200" dirty="0">
                <a:solidFill>
                  <a:schemeClr val="bg1"/>
                </a:solidFill>
                <a:latin typeface="Rational Display Light" panose="00000400000000000000" charset="0"/>
              </a:rPr>
              <a:t>Market share is driven by a company’s whole product and service offering 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558A2F3-70B5-45F8-AEDA-EC18554E6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782" y="2327564"/>
            <a:ext cx="4097136" cy="3990109"/>
          </a:xfrm>
          <a:solidFill>
            <a:srgbClr val="080E19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C7CDD8"/>
                </a:solidFill>
                <a:latin typeface="Rational Display Light" panose="00000400000000000000" charset="0"/>
              </a:rPr>
              <a:t>Central cluster is customer segments</a:t>
            </a:r>
          </a:p>
          <a:p>
            <a:pPr lvl="1"/>
            <a:r>
              <a:rPr lang="en-US" sz="2000" dirty="0">
                <a:solidFill>
                  <a:srgbClr val="C7CDD8"/>
                </a:solidFill>
                <a:latin typeface="Rational Display Light" panose="00000400000000000000" charset="0"/>
              </a:rPr>
              <a:t>Main markets</a:t>
            </a:r>
          </a:p>
          <a:p>
            <a:r>
              <a:rPr lang="en-US" sz="2400" dirty="0">
                <a:solidFill>
                  <a:srgbClr val="C7CDD8"/>
                </a:solidFill>
                <a:latin typeface="Rational Display Light" panose="00000400000000000000" charset="0"/>
              </a:rPr>
              <a:t>How well an alternative supports segment in relation to clusters drives market share</a:t>
            </a:r>
          </a:p>
          <a:p>
            <a:r>
              <a:rPr lang="en-US" sz="2400" dirty="0">
                <a:solidFill>
                  <a:srgbClr val="C7CDD8"/>
                </a:solidFill>
                <a:latin typeface="Rational Display Light" panose="00000400000000000000" charset="0"/>
              </a:rPr>
              <a:t>Industry connection displayed</a:t>
            </a:r>
          </a:p>
          <a:p>
            <a:r>
              <a:rPr lang="en-US" sz="2400" dirty="0">
                <a:solidFill>
                  <a:srgbClr val="C7CDD8"/>
                </a:solidFill>
                <a:latin typeface="Rational Display Light" panose="00000400000000000000" charset="0"/>
              </a:rPr>
              <a:t>Criteria priorities by segment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310789B0-8F80-4922-ADE8-09C78D9CE2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53845" y="156497"/>
            <a:ext cx="5476779" cy="36146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9546D7-D81D-4093-AE64-CB2F58B75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15533"/>
              </p:ext>
            </p:extLst>
          </p:nvPr>
        </p:nvGraphicFramePr>
        <p:xfrm>
          <a:off x="5144655" y="3850293"/>
          <a:ext cx="2752436" cy="1145472"/>
        </p:xfrm>
        <a:graphic>
          <a:graphicData uri="http://schemas.openxmlformats.org/drawingml/2006/table">
            <a:tbl>
              <a:tblPr/>
              <a:tblGrid>
                <a:gridCol w="1316536">
                  <a:extLst>
                    <a:ext uri="{9D8B030D-6E8A-4147-A177-3AD203B41FA5}">
                      <a16:colId xmlns:a16="http://schemas.microsoft.com/office/drawing/2014/main" val="2191777251"/>
                    </a:ext>
                  </a:extLst>
                </a:gridCol>
                <a:gridCol w="809345">
                  <a:extLst>
                    <a:ext uri="{9D8B030D-6E8A-4147-A177-3AD203B41FA5}">
                      <a16:colId xmlns:a16="http://schemas.microsoft.com/office/drawing/2014/main" val="669565020"/>
                    </a:ext>
                  </a:extLst>
                </a:gridCol>
                <a:gridCol w="626555">
                  <a:extLst>
                    <a:ext uri="{9D8B030D-6E8A-4147-A177-3AD203B41FA5}">
                      <a16:colId xmlns:a16="http://schemas.microsoft.com/office/drawing/2014/main" val="309313071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Alternatives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Normalized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By Cluster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Limiting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237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Cabot Corp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0.33187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0.131414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996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Calgon Carbon Corp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0.46606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0.184553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11969"/>
                  </a:ext>
                </a:extLst>
              </a:tr>
              <a:tr h="19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Ingevity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0.09832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0.038935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947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0.10375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0.041083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18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12A98B-FC7B-4958-A78D-01CD7FE8E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40660"/>
              </p:ext>
            </p:extLst>
          </p:nvPr>
        </p:nvGraphicFramePr>
        <p:xfrm>
          <a:off x="8386618" y="3839786"/>
          <a:ext cx="3020291" cy="1333500"/>
        </p:xfrm>
        <a:graphic>
          <a:graphicData uri="http://schemas.openxmlformats.org/drawingml/2006/table">
            <a:tbl>
              <a:tblPr/>
              <a:tblGrid>
                <a:gridCol w="1403044">
                  <a:extLst>
                    <a:ext uri="{9D8B030D-6E8A-4147-A177-3AD203B41FA5}">
                      <a16:colId xmlns:a16="http://schemas.microsoft.com/office/drawing/2014/main" val="1793707502"/>
                    </a:ext>
                  </a:extLst>
                </a:gridCol>
                <a:gridCol w="888215">
                  <a:extLst>
                    <a:ext uri="{9D8B030D-6E8A-4147-A177-3AD203B41FA5}">
                      <a16:colId xmlns:a16="http://schemas.microsoft.com/office/drawing/2014/main" val="229959769"/>
                    </a:ext>
                  </a:extLst>
                </a:gridCol>
                <a:gridCol w="729032">
                  <a:extLst>
                    <a:ext uri="{9D8B030D-6E8A-4147-A177-3AD203B41FA5}">
                      <a16:colId xmlns:a16="http://schemas.microsoft.com/office/drawing/2014/main" val="1934968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Customer Segments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Normalized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By Cluster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Limiting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125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Automotive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0.09597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0.012668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18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Drinking 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0.26559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0.035057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111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Food &amp; Beverage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0.2253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0.029739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771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Industrial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0.26893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0.035498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127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Pharmaceutical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0.14419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0.019033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7676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7B24D8-27AC-40D9-A052-68F35D34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60354"/>
              </p:ext>
            </p:extLst>
          </p:nvPr>
        </p:nvGraphicFramePr>
        <p:xfrm>
          <a:off x="5137451" y="5154011"/>
          <a:ext cx="2779391" cy="1333500"/>
        </p:xfrm>
        <a:graphic>
          <a:graphicData uri="http://schemas.openxmlformats.org/drawingml/2006/table">
            <a:tbl>
              <a:tblPr/>
              <a:tblGrid>
                <a:gridCol w="1291136">
                  <a:extLst>
                    <a:ext uri="{9D8B030D-6E8A-4147-A177-3AD203B41FA5}">
                      <a16:colId xmlns:a16="http://schemas.microsoft.com/office/drawing/2014/main" val="1223083509"/>
                    </a:ext>
                  </a:extLst>
                </a:gridCol>
                <a:gridCol w="825911">
                  <a:extLst>
                    <a:ext uri="{9D8B030D-6E8A-4147-A177-3AD203B41FA5}">
                      <a16:colId xmlns:a16="http://schemas.microsoft.com/office/drawing/2014/main" val="1381514734"/>
                    </a:ext>
                  </a:extLst>
                </a:gridCol>
                <a:gridCol w="662344">
                  <a:extLst>
                    <a:ext uri="{9D8B030D-6E8A-4147-A177-3AD203B41FA5}">
                      <a16:colId xmlns:a16="http://schemas.microsoft.com/office/drawing/2014/main" val="214573267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Product and Service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Normalized 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By Cluster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Limiting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69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0.09853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0.029168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2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0.5218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0.154467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347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Product Portfolio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0.11641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0.034462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02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Quality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0.045736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457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Site Services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0.10876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0.032195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5732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99D9B4-BBB6-4899-923F-B4F13A9C4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77053"/>
              </p:ext>
            </p:extLst>
          </p:nvPr>
        </p:nvGraphicFramePr>
        <p:xfrm>
          <a:off x="8386618" y="5328557"/>
          <a:ext cx="3020291" cy="1143000"/>
        </p:xfrm>
        <a:graphic>
          <a:graphicData uri="http://schemas.openxmlformats.org/drawingml/2006/table">
            <a:tbl>
              <a:tblPr/>
              <a:tblGrid>
                <a:gridCol w="1448024">
                  <a:extLst>
                    <a:ext uri="{9D8B030D-6E8A-4147-A177-3AD203B41FA5}">
                      <a16:colId xmlns:a16="http://schemas.microsoft.com/office/drawing/2014/main" val="574078653"/>
                    </a:ext>
                  </a:extLst>
                </a:gridCol>
                <a:gridCol w="843236">
                  <a:extLst>
                    <a:ext uri="{9D8B030D-6E8A-4147-A177-3AD203B41FA5}">
                      <a16:colId xmlns:a16="http://schemas.microsoft.com/office/drawing/2014/main" val="1151289718"/>
                    </a:ext>
                  </a:extLst>
                </a:gridCol>
                <a:gridCol w="729031">
                  <a:extLst>
                    <a:ext uri="{9D8B030D-6E8A-4147-A177-3AD203B41FA5}">
                      <a16:colId xmlns:a16="http://schemas.microsoft.com/office/drawing/2014/main" val="278825299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Customer Experience 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Priority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Normalized </a:t>
                      </a:r>
                    </a:p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By Cluster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Limiting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525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Customer Service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0.28935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0.050923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469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Educational Outreach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0.11112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0.019557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080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Reactivation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0.34172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0.06014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45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Technical Support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0.25781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Rational Display Light" panose="00000400000000000000"/>
                        </a:rPr>
                        <a:t> 0.045373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10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24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2C9F92-CB09-4AC1-92FF-402B108C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23" y="469900"/>
            <a:ext cx="3989252" cy="33291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Rational Display Light" panose="00000400000000000000"/>
              </a:rPr>
              <a:t>The compatibility index shows that  the ANP results are close to the actual market share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bg1"/>
              </a:solidFill>
              <a:latin typeface="Rational Display Light" panose="00000400000000000000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010F522-C169-4668-9124-DFD14880B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667160"/>
              </p:ext>
            </p:extLst>
          </p:nvPr>
        </p:nvGraphicFramePr>
        <p:xfrm>
          <a:off x="5194300" y="469900"/>
          <a:ext cx="6513511" cy="31609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18753">
                  <a:extLst>
                    <a:ext uri="{9D8B030D-6E8A-4147-A177-3AD203B41FA5}">
                      <a16:colId xmlns:a16="http://schemas.microsoft.com/office/drawing/2014/main" val="3537417594"/>
                    </a:ext>
                  </a:extLst>
                </a:gridCol>
                <a:gridCol w="1786017">
                  <a:extLst>
                    <a:ext uri="{9D8B030D-6E8A-4147-A177-3AD203B41FA5}">
                      <a16:colId xmlns:a16="http://schemas.microsoft.com/office/drawing/2014/main" val="3188581222"/>
                    </a:ext>
                  </a:extLst>
                </a:gridCol>
                <a:gridCol w="2208741">
                  <a:extLst>
                    <a:ext uri="{9D8B030D-6E8A-4147-A177-3AD203B41FA5}">
                      <a16:colId xmlns:a16="http://schemas.microsoft.com/office/drawing/2014/main" val="3220209705"/>
                    </a:ext>
                  </a:extLst>
                </a:gridCol>
              </a:tblGrid>
              <a:tr h="4624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4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US Activated Carbon Manufacturers</a:t>
                      </a:r>
                      <a:endParaRPr lang="en-US" sz="34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096218"/>
                  </a:ext>
                </a:extLst>
              </a:tr>
              <a:tr h="770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 </a:t>
                      </a:r>
                      <a:endParaRPr lang="en-US" sz="23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Actual </a:t>
                      </a:r>
                    </a:p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Mkt Share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Model </a:t>
                      </a:r>
                    </a:p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Mkt Share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extLst>
                  <a:ext uri="{0D108BD9-81ED-4DB2-BD59-A6C34878D82A}">
                    <a16:rowId xmlns:a16="http://schemas.microsoft.com/office/drawing/2014/main" val="1999932886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Calgon Carbon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47.4%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46.6%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extLst>
                  <a:ext uri="{0D108BD9-81ED-4DB2-BD59-A6C34878D82A}">
                    <a16:rowId xmlns:a16="http://schemas.microsoft.com/office/drawing/2014/main" val="1938663923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Cabot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33.9%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33.2%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extLst>
                  <a:ext uri="{0D108BD9-81ED-4DB2-BD59-A6C34878D82A}">
                    <a16:rowId xmlns:a16="http://schemas.microsoft.com/office/drawing/2014/main" val="1778549506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Ingevity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8.3%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9.8%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extLst>
                  <a:ext uri="{0D108BD9-81ED-4DB2-BD59-A6C34878D82A}">
                    <a16:rowId xmlns:a16="http://schemas.microsoft.com/office/drawing/2014/main" val="4019956998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Other</a:t>
                      </a:r>
                      <a:endParaRPr lang="en-US" sz="2800" b="1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10.4% 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rgbClr val="080E19"/>
                          </a:solidFill>
                          <a:effectLst/>
                          <a:latin typeface="Rational Display Light"/>
                        </a:rPr>
                        <a:t> 10.4%</a:t>
                      </a:r>
                      <a:endParaRPr lang="en-US" sz="2800" b="0" i="0" u="none" strike="noStrike" dirty="0">
                        <a:solidFill>
                          <a:srgbClr val="080E19"/>
                        </a:solidFill>
                        <a:effectLst/>
                        <a:latin typeface="Rational Display Light"/>
                      </a:endParaRPr>
                    </a:p>
                  </a:txBody>
                  <a:tcPr marL="13747" marR="13747" marT="13747" marB="0" anchor="b"/>
                </a:tc>
                <a:extLst>
                  <a:ext uri="{0D108BD9-81ED-4DB2-BD59-A6C34878D82A}">
                    <a16:rowId xmlns:a16="http://schemas.microsoft.com/office/drawing/2014/main" val="162373086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ADED509-A87E-446D-B631-5EF54F5E4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730062"/>
              </p:ext>
            </p:extLst>
          </p:nvPr>
        </p:nvGraphicFramePr>
        <p:xfrm>
          <a:off x="5194299" y="3799006"/>
          <a:ext cx="6513512" cy="26516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30135">
                  <a:extLst>
                    <a:ext uri="{9D8B030D-6E8A-4147-A177-3AD203B41FA5}">
                      <a16:colId xmlns:a16="http://schemas.microsoft.com/office/drawing/2014/main" val="1115610886"/>
                    </a:ext>
                  </a:extLst>
                </a:gridCol>
                <a:gridCol w="2383377">
                  <a:extLst>
                    <a:ext uri="{9D8B030D-6E8A-4147-A177-3AD203B41FA5}">
                      <a16:colId xmlns:a16="http://schemas.microsoft.com/office/drawing/2014/main" val="881481432"/>
                    </a:ext>
                  </a:extLst>
                </a:gridCol>
              </a:tblGrid>
              <a:tr h="5924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400" b="1" u="none" strike="noStrike" dirty="0">
                          <a:effectLst/>
                          <a:latin typeface="Rational Display Light"/>
                        </a:rPr>
                        <a:t>RESULTS</a:t>
                      </a:r>
                      <a:endParaRPr lang="en-US" sz="3400" b="1" i="1" u="none" strike="noStrike" dirty="0">
                        <a:solidFill>
                          <a:srgbClr val="1F497D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9757"/>
                  </a:ext>
                </a:extLst>
              </a:tr>
              <a:tr h="9869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Rational Display Light"/>
                        </a:rPr>
                        <a:t>Number of Alternatives</a:t>
                      </a:r>
                      <a:endParaRPr lang="en-US" sz="2800" b="1" i="1" u="none" strike="noStrike" dirty="0">
                        <a:solidFill>
                          <a:srgbClr val="1F497D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Rational Display Light"/>
                        </a:rPr>
                        <a:t> 4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extLst>
                  <a:ext uri="{0D108BD9-81ED-4DB2-BD59-A6C34878D82A}">
                    <a16:rowId xmlns:a16="http://schemas.microsoft.com/office/drawing/2014/main" val="1229611153"/>
                  </a:ext>
                </a:extLst>
              </a:tr>
              <a:tr h="536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Rational Display Light"/>
                        </a:rPr>
                        <a:t>Sum of Matrix</a:t>
                      </a:r>
                      <a:endParaRPr lang="en-US" sz="2800" b="1" i="1" u="none" strike="noStrike" dirty="0">
                        <a:solidFill>
                          <a:srgbClr val="1F497D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Rational Display Light"/>
                        </a:rPr>
                        <a:t> 16.101492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extLst>
                  <a:ext uri="{0D108BD9-81ED-4DB2-BD59-A6C34878D82A}">
                    <a16:rowId xmlns:a16="http://schemas.microsoft.com/office/drawing/2014/main" val="49597548"/>
                  </a:ext>
                </a:extLst>
              </a:tr>
              <a:tr h="536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Rational Display Light"/>
                        </a:rPr>
                        <a:t>Compatibility Index</a:t>
                      </a:r>
                      <a:endParaRPr lang="en-US" sz="2800" b="1" i="1" u="none" strike="noStrike" dirty="0">
                        <a:solidFill>
                          <a:srgbClr val="1F497D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Rational Display Light"/>
                        </a:rPr>
                        <a:t> 1.0063432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Rational Display Light"/>
                      </a:endParaRPr>
                    </a:p>
                  </a:txBody>
                  <a:tcPr marL="19306" marR="19306" marT="19306" marB="0" anchor="b"/>
                </a:tc>
                <a:extLst>
                  <a:ext uri="{0D108BD9-81ED-4DB2-BD59-A6C34878D82A}">
                    <a16:rowId xmlns:a16="http://schemas.microsoft.com/office/drawing/2014/main" val="311022439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855C88-B0E4-4DA7-9EF5-8D2B4EBA3AB0}"/>
              </a:ext>
            </a:extLst>
          </p:cNvPr>
          <p:cNvSpPr/>
          <p:nvPr/>
        </p:nvSpPr>
        <p:spPr>
          <a:xfrm>
            <a:off x="5194300" y="5942583"/>
            <a:ext cx="6513511" cy="556953"/>
          </a:xfrm>
          <a:prstGeom prst="rect">
            <a:avLst/>
          </a:prstGeom>
          <a:noFill/>
          <a:ln w="889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2155A029-6E96-48C8-A0E3-AD892DC36333}"/>
              </a:ext>
            </a:extLst>
          </p:cNvPr>
          <p:cNvSpPr txBox="1">
            <a:spLocks/>
          </p:cNvSpPr>
          <p:nvPr/>
        </p:nvSpPr>
        <p:spPr>
          <a:xfrm>
            <a:off x="352222" y="3923607"/>
            <a:ext cx="3806193" cy="2177014"/>
          </a:xfrm>
          <a:prstGeom prst="rect">
            <a:avLst/>
          </a:prstGeom>
          <a:solidFill>
            <a:srgbClr val="080E1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7CDD8"/>
                </a:solidFill>
                <a:latin typeface="Rational Display Light" panose="00000400000000000000" charset="0"/>
              </a:rPr>
              <a:t>Strong model as a result of working in the industry over the past 7 years</a:t>
            </a:r>
          </a:p>
        </p:txBody>
      </p:sp>
    </p:spTree>
    <p:extLst>
      <p:ext uri="{BB962C8B-B14F-4D97-AF65-F5344CB8AC3E}">
        <p14:creationId xmlns:p14="http://schemas.microsoft.com/office/powerpoint/2010/main" val="45654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393</Words>
  <Application>Microsoft Office PowerPoint</Application>
  <PresentationFormat>Widescreen</PresentationFormat>
  <Paragraphs>126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Rational Display Book</vt:lpstr>
      <vt:lpstr>Rational Display Light</vt:lpstr>
      <vt:lpstr>Rational Display SemiBold</vt:lpstr>
      <vt:lpstr>Office Theme</vt:lpstr>
      <vt:lpstr>PowerPoint Presentation</vt:lpstr>
      <vt:lpstr>Market share is driven by a company’s whole product and service offering </vt:lpstr>
      <vt:lpstr>The compatibility index shows that  the ANP results are close to the actual market share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Passarella, Nicole</dc:creator>
  <cp:lastModifiedBy>Passarella, Nicole</cp:lastModifiedBy>
  <cp:revision>33</cp:revision>
  <dcterms:created xsi:type="dcterms:W3CDTF">2021-09-27T00:05:35Z</dcterms:created>
  <dcterms:modified xsi:type="dcterms:W3CDTF">2021-09-29T21:16:08Z</dcterms:modified>
</cp:coreProperties>
</file>