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1"/>
    <p:restoredTop sz="94716"/>
  </p:normalViewPr>
  <p:slideViewPr>
    <p:cSldViewPr snapToGrid="0" snapToObjects="1">
      <p:cViewPr varScale="1">
        <p:scale>
          <a:sx n="66" d="100"/>
          <a:sy n="66" d="100"/>
        </p:scale>
        <p:origin x="200"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9/28/21</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391844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9/28/21</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75210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9/28/21</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41254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9/28/21</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8667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9/28/21</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4066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9/28/21</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218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9/28/21</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34039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9/28/21</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16679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9/28/21</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87137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9/28/21</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153430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9/28/21</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151099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9/28/21</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6192351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1" name="Rectangle 1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DEA7F4-6A1E-E149-81B2-763E6174CB73}"/>
              </a:ext>
            </a:extLst>
          </p:cNvPr>
          <p:cNvSpPr>
            <a:spLocks noGrp="1"/>
          </p:cNvSpPr>
          <p:nvPr>
            <p:ph type="ctrTitle"/>
          </p:nvPr>
        </p:nvSpPr>
        <p:spPr>
          <a:xfrm>
            <a:off x="5148335" y="758952"/>
            <a:ext cx="6281663" cy="1952716"/>
          </a:xfrm>
        </p:spPr>
        <p:txBody>
          <a:bodyPr vert="horz" lIns="91440" tIns="45720" rIns="91440" bIns="45720" rtlCol="0" anchor="ctr">
            <a:normAutofit/>
          </a:bodyPr>
          <a:lstStyle/>
          <a:p>
            <a:r>
              <a:rPr lang="en-US" sz="4200" i="1" kern="1200" spc="100" baseline="0" dirty="0">
                <a:solidFill>
                  <a:schemeClr val="tx1">
                    <a:lumMod val="85000"/>
                    <a:lumOff val="15000"/>
                  </a:schemeClr>
                </a:solidFill>
                <a:latin typeface="+mj-lt"/>
                <a:ea typeface="+mj-ea"/>
                <a:cs typeface="+mj-cs"/>
              </a:rPr>
              <a:t>Market Share of Infant Formula Companies in the United States</a:t>
            </a:r>
          </a:p>
        </p:txBody>
      </p:sp>
      <p:pic>
        <p:nvPicPr>
          <p:cNvPr id="4" name="Picture 3">
            <a:extLst>
              <a:ext uri="{FF2B5EF4-FFF2-40B4-BE49-F238E27FC236}">
                <a16:creationId xmlns:a16="http://schemas.microsoft.com/office/drawing/2014/main" id="{B6795511-8306-4453-A86F-1A283FDEF566}"/>
              </a:ext>
            </a:extLst>
          </p:cNvPr>
          <p:cNvPicPr>
            <a:picLocks noChangeAspect="1"/>
          </p:cNvPicPr>
          <p:nvPr/>
        </p:nvPicPr>
        <p:blipFill rotWithShape="1">
          <a:blip r:embed="rId2"/>
          <a:srcRect l="21787" r="32307" b="-1"/>
          <a:stretch/>
        </p:blipFill>
        <p:spPr>
          <a:xfrm>
            <a:off x="20" y="10"/>
            <a:ext cx="4595888" cy="6857990"/>
          </a:xfrm>
          <a:prstGeom prst="rect">
            <a:avLst/>
          </a:prstGeom>
        </p:spPr>
      </p:pic>
      <p:cxnSp>
        <p:nvCxnSpPr>
          <p:cNvPr id="13" name="Straight Connector 12">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81601" y="293308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275BFDC-6CA6-F143-9A10-D915144635FA}"/>
              </a:ext>
            </a:extLst>
          </p:cNvPr>
          <p:cNvSpPr>
            <a:spLocks noGrp="1"/>
          </p:cNvSpPr>
          <p:nvPr>
            <p:ph type="subTitle" idx="1"/>
          </p:nvPr>
        </p:nvSpPr>
        <p:spPr>
          <a:xfrm>
            <a:off x="5148208" y="3161680"/>
            <a:ext cx="6281663" cy="2620409"/>
          </a:xfrm>
        </p:spPr>
        <p:txBody>
          <a:bodyPr vert="horz" lIns="91440" tIns="45720" rIns="91440" bIns="45720" rtlCol="0">
            <a:normAutofit/>
          </a:bodyPr>
          <a:lstStyle/>
          <a:p>
            <a:pPr marL="182880">
              <a:lnSpc>
                <a:spcPct val="110000"/>
              </a:lnSpc>
            </a:pPr>
            <a:endParaRPr lang="en-US"/>
          </a:p>
          <a:p>
            <a:pPr marL="182880">
              <a:lnSpc>
                <a:spcPct val="110000"/>
              </a:lnSpc>
            </a:pPr>
            <a:endParaRPr lang="en-US"/>
          </a:p>
          <a:p>
            <a:pPr marL="182880">
              <a:lnSpc>
                <a:spcPct val="110000"/>
              </a:lnSpc>
            </a:pPr>
            <a:endParaRPr lang="en-US"/>
          </a:p>
          <a:p>
            <a:pPr marL="182880">
              <a:lnSpc>
                <a:spcPct val="110000"/>
              </a:lnSpc>
            </a:pPr>
            <a:r>
              <a:rPr lang="en-US" dirty="0"/>
              <a:t>Katy </a:t>
            </a:r>
            <a:r>
              <a:rPr lang="en-US"/>
              <a:t>Gallmeyer</a:t>
            </a:r>
            <a:r>
              <a:rPr lang="en-US" dirty="0"/>
              <a:t> </a:t>
            </a:r>
            <a:endParaRPr lang="en-US"/>
          </a:p>
          <a:p>
            <a:pPr marL="182880">
              <a:lnSpc>
                <a:spcPct val="110000"/>
              </a:lnSpc>
            </a:pPr>
            <a:endParaRPr lang="en-US"/>
          </a:p>
        </p:txBody>
      </p:sp>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87637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70B9-0D01-094F-A39A-D66265B0AAC1}"/>
              </a:ext>
            </a:extLst>
          </p:cNvPr>
          <p:cNvSpPr>
            <a:spLocks noGrp="1"/>
          </p:cNvSpPr>
          <p:nvPr>
            <p:ph type="title"/>
          </p:nvPr>
        </p:nvSpPr>
        <p:spPr>
          <a:xfrm>
            <a:off x="1353312" y="254532"/>
            <a:ext cx="3831336" cy="4754880"/>
          </a:xfrm>
        </p:spPr>
        <p:txBody>
          <a:bodyPr/>
          <a:lstStyle/>
          <a:p>
            <a:pPr algn="ctr"/>
            <a:br>
              <a:rPr lang="en-US"/>
            </a:br>
            <a:r>
              <a:rPr lang="en-US"/>
              <a:t>Who are the major players?</a:t>
            </a:r>
            <a:endParaRPr lang="en-US" dirty="0"/>
          </a:p>
        </p:txBody>
      </p:sp>
      <p:sp>
        <p:nvSpPr>
          <p:cNvPr id="3" name="Content Placeholder 2">
            <a:extLst>
              <a:ext uri="{FF2B5EF4-FFF2-40B4-BE49-F238E27FC236}">
                <a16:creationId xmlns:a16="http://schemas.microsoft.com/office/drawing/2014/main" id="{E989F3FA-BE0F-8C42-9AFA-89F3CC94FCE0}"/>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1. Similac (Abbott Laboratories) </a:t>
            </a:r>
          </a:p>
          <a:p>
            <a:pPr marL="0" indent="0" algn="ctr">
              <a:buNone/>
            </a:pPr>
            <a:r>
              <a:rPr lang="en-US" b="1" dirty="0"/>
              <a:t>60.3%</a:t>
            </a:r>
          </a:p>
          <a:p>
            <a:pPr marL="457200" indent="-457200" algn="ctr">
              <a:buAutoNum type="arabicPeriod"/>
            </a:pPr>
            <a:endParaRPr lang="en-US" dirty="0"/>
          </a:p>
          <a:p>
            <a:pPr marL="0" indent="0" algn="ctr">
              <a:buNone/>
            </a:pPr>
            <a:r>
              <a:rPr lang="en-US" dirty="0"/>
              <a:t>2. Enfamil (Mead Johnson) </a:t>
            </a:r>
          </a:p>
          <a:p>
            <a:pPr marL="0" indent="0" algn="ctr">
              <a:buNone/>
            </a:pPr>
            <a:r>
              <a:rPr lang="en-US" b="1" dirty="0"/>
              <a:t>25.1%</a:t>
            </a:r>
          </a:p>
          <a:p>
            <a:pPr marL="0" indent="0" algn="ctr">
              <a:buNone/>
            </a:pPr>
            <a:endParaRPr lang="en-US" b="1" dirty="0"/>
          </a:p>
          <a:p>
            <a:pPr marL="0" indent="0" algn="ctr">
              <a:buNone/>
            </a:pPr>
            <a:r>
              <a:rPr lang="en-US" dirty="0"/>
              <a:t>3. Perrigo LLC</a:t>
            </a:r>
          </a:p>
          <a:p>
            <a:pPr marL="0" indent="0" algn="ctr">
              <a:buNone/>
            </a:pPr>
            <a:r>
              <a:rPr lang="en-US" b="1" dirty="0"/>
              <a:t>14.6%</a:t>
            </a:r>
          </a:p>
        </p:txBody>
      </p:sp>
      <p:pic>
        <p:nvPicPr>
          <p:cNvPr id="4" name="Picture 3">
            <a:extLst>
              <a:ext uri="{FF2B5EF4-FFF2-40B4-BE49-F238E27FC236}">
                <a16:creationId xmlns:a16="http://schemas.microsoft.com/office/drawing/2014/main" id="{BA70C3A5-CE7D-8A4D-8F00-646C865DF265}"/>
              </a:ext>
            </a:extLst>
          </p:cNvPr>
          <p:cNvPicPr>
            <a:picLocks noChangeAspect="1"/>
          </p:cNvPicPr>
          <p:nvPr/>
        </p:nvPicPr>
        <p:blipFill rotWithShape="1">
          <a:blip r:embed="rId2"/>
          <a:srcRect l="6845" t="9430" r="6162"/>
          <a:stretch/>
        </p:blipFill>
        <p:spPr>
          <a:xfrm>
            <a:off x="164592" y="4353149"/>
            <a:ext cx="1976948" cy="1745899"/>
          </a:xfrm>
          <a:prstGeom prst="rect">
            <a:avLst/>
          </a:prstGeom>
        </p:spPr>
      </p:pic>
      <p:pic>
        <p:nvPicPr>
          <p:cNvPr id="5" name="Picture 4">
            <a:extLst>
              <a:ext uri="{FF2B5EF4-FFF2-40B4-BE49-F238E27FC236}">
                <a16:creationId xmlns:a16="http://schemas.microsoft.com/office/drawing/2014/main" id="{68F0B836-8C91-C042-8B2A-247C54886DCC}"/>
              </a:ext>
            </a:extLst>
          </p:cNvPr>
          <p:cNvPicPr>
            <a:picLocks noChangeAspect="1"/>
          </p:cNvPicPr>
          <p:nvPr/>
        </p:nvPicPr>
        <p:blipFill>
          <a:blip r:embed="rId3"/>
          <a:stretch>
            <a:fillRect/>
          </a:stretch>
        </p:blipFill>
        <p:spPr>
          <a:xfrm>
            <a:off x="2407276" y="4353148"/>
            <a:ext cx="1917275" cy="1745899"/>
          </a:xfrm>
          <a:prstGeom prst="rect">
            <a:avLst/>
          </a:prstGeom>
        </p:spPr>
      </p:pic>
      <p:pic>
        <p:nvPicPr>
          <p:cNvPr id="6" name="Picture 5">
            <a:extLst>
              <a:ext uri="{FF2B5EF4-FFF2-40B4-BE49-F238E27FC236}">
                <a16:creationId xmlns:a16="http://schemas.microsoft.com/office/drawing/2014/main" id="{B8469EFE-0B5C-2D44-BF45-48F94C17D6B5}"/>
              </a:ext>
            </a:extLst>
          </p:cNvPr>
          <p:cNvPicPr>
            <a:picLocks noChangeAspect="1"/>
          </p:cNvPicPr>
          <p:nvPr/>
        </p:nvPicPr>
        <p:blipFill>
          <a:blip r:embed="rId4"/>
          <a:stretch>
            <a:fillRect/>
          </a:stretch>
        </p:blipFill>
        <p:spPr>
          <a:xfrm>
            <a:off x="4590287" y="4201305"/>
            <a:ext cx="1648325" cy="1897742"/>
          </a:xfrm>
          <a:prstGeom prst="rect">
            <a:avLst/>
          </a:prstGeom>
        </p:spPr>
      </p:pic>
    </p:spTree>
    <p:extLst>
      <p:ext uri="{BB962C8B-B14F-4D97-AF65-F5344CB8AC3E}">
        <p14:creationId xmlns:p14="http://schemas.microsoft.com/office/powerpoint/2010/main" val="77462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3F1C-175F-7148-8EBE-B91369EFB06A}"/>
              </a:ext>
            </a:extLst>
          </p:cNvPr>
          <p:cNvSpPr>
            <a:spLocks noGrp="1"/>
          </p:cNvSpPr>
          <p:nvPr>
            <p:ph type="title"/>
          </p:nvPr>
        </p:nvSpPr>
        <p:spPr>
          <a:xfrm>
            <a:off x="758952" y="758952"/>
            <a:ext cx="2402259" cy="4754880"/>
          </a:xfrm>
        </p:spPr>
        <p:txBody>
          <a:bodyPr>
            <a:noAutofit/>
          </a:bodyPr>
          <a:lstStyle/>
          <a:p>
            <a:r>
              <a:rPr lang="en-US" sz="1800" dirty="0"/>
              <a:t>With respect to Similac, which stakeholder is most important when considering gaining marketing share?</a:t>
            </a:r>
            <a:br>
              <a:rPr lang="en-US" sz="1800" dirty="0"/>
            </a:br>
            <a:br>
              <a:rPr lang="en-US" sz="1800" dirty="0"/>
            </a:br>
            <a:r>
              <a:rPr lang="en-US" sz="1800" dirty="0"/>
              <a:t>With respect to WIC, which alternative is the most preferred? By how much?</a:t>
            </a:r>
            <a:br>
              <a:rPr lang="en-US" sz="1800" dirty="0"/>
            </a:br>
            <a:br>
              <a:rPr lang="en-US" sz="1800" dirty="0"/>
            </a:br>
            <a:r>
              <a:rPr lang="en-US" sz="1800" dirty="0"/>
              <a:t>With respect to consumers, price is [how much more important] than volume. </a:t>
            </a:r>
          </a:p>
        </p:txBody>
      </p:sp>
      <p:pic>
        <p:nvPicPr>
          <p:cNvPr id="5" name="Picture 4">
            <a:extLst>
              <a:ext uri="{FF2B5EF4-FFF2-40B4-BE49-F238E27FC236}">
                <a16:creationId xmlns:a16="http://schemas.microsoft.com/office/drawing/2014/main" id="{28832373-04D1-0D49-9170-2471DAA972E2}"/>
              </a:ext>
            </a:extLst>
          </p:cNvPr>
          <p:cNvPicPr>
            <a:picLocks noChangeAspect="1"/>
          </p:cNvPicPr>
          <p:nvPr/>
        </p:nvPicPr>
        <p:blipFill>
          <a:blip r:embed="rId2"/>
          <a:stretch>
            <a:fillRect/>
          </a:stretch>
        </p:blipFill>
        <p:spPr>
          <a:xfrm>
            <a:off x="3374358" y="371194"/>
            <a:ext cx="7563394" cy="5562600"/>
          </a:xfrm>
          <a:prstGeom prst="rect">
            <a:avLst/>
          </a:prstGeom>
        </p:spPr>
      </p:pic>
      <p:pic>
        <p:nvPicPr>
          <p:cNvPr id="48" name="Picture 47">
            <a:extLst>
              <a:ext uri="{FF2B5EF4-FFF2-40B4-BE49-F238E27FC236}">
                <a16:creationId xmlns:a16="http://schemas.microsoft.com/office/drawing/2014/main" id="{3D3FBB02-F6E6-6E4B-BBA4-5EBFC5159C11}"/>
              </a:ext>
            </a:extLst>
          </p:cNvPr>
          <p:cNvPicPr>
            <a:picLocks noChangeAspect="1"/>
          </p:cNvPicPr>
          <p:nvPr/>
        </p:nvPicPr>
        <p:blipFill>
          <a:blip r:embed="rId3"/>
          <a:stretch>
            <a:fillRect/>
          </a:stretch>
        </p:blipFill>
        <p:spPr>
          <a:xfrm>
            <a:off x="9282781" y="4738114"/>
            <a:ext cx="2625745" cy="1991246"/>
          </a:xfrm>
          <a:prstGeom prst="rect">
            <a:avLst/>
          </a:prstGeom>
        </p:spPr>
      </p:pic>
    </p:spTree>
    <p:extLst>
      <p:ext uri="{BB962C8B-B14F-4D97-AF65-F5344CB8AC3E}">
        <p14:creationId xmlns:p14="http://schemas.microsoft.com/office/powerpoint/2010/main" val="294893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7394435-4F97-1A4E-AC6F-BAD2AAB0D1C9}"/>
              </a:ext>
            </a:extLst>
          </p:cNvPr>
          <p:cNvGraphicFramePr>
            <a:graphicFrameLocks noGrp="1"/>
          </p:cNvGraphicFramePr>
          <p:nvPr>
            <p:ph idx="1"/>
            <p:extLst>
              <p:ext uri="{D42A27DB-BD31-4B8C-83A1-F6EECF244321}">
                <p14:modId xmlns:p14="http://schemas.microsoft.com/office/powerpoint/2010/main" val="1113080429"/>
              </p:ext>
            </p:extLst>
          </p:nvPr>
        </p:nvGraphicFramePr>
        <p:xfrm>
          <a:off x="5629072" y="2720755"/>
          <a:ext cx="5788026" cy="3787050"/>
        </p:xfrm>
        <a:graphic>
          <a:graphicData uri="http://schemas.openxmlformats.org/drawingml/2006/table">
            <a:tbl>
              <a:tblPr firstRow="1" bandRow="1">
                <a:tableStyleId>{5C22544A-7EE6-4342-B048-85BDC9FD1C3A}</a:tableStyleId>
              </a:tblPr>
              <a:tblGrid>
                <a:gridCol w="1929342">
                  <a:extLst>
                    <a:ext uri="{9D8B030D-6E8A-4147-A177-3AD203B41FA5}">
                      <a16:colId xmlns:a16="http://schemas.microsoft.com/office/drawing/2014/main" val="3425983129"/>
                    </a:ext>
                  </a:extLst>
                </a:gridCol>
                <a:gridCol w="1929342">
                  <a:extLst>
                    <a:ext uri="{9D8B030D-6E8A-4147-A177-3AD203B41FA5}">
                      <a16:colId xmlns:a16="http://schemas.microsoft.com/office/drawing/2014/main" val="2447013054"/>
                    </a:ext>
                  </a:extLst>
                </a:gridCol>
                <a:gridCol w="1929342">
                  <a:extLst>
                    <a:ext uri="{9D8B030D-6E8A-4147-A177-3AD203B41FA5}">
                      <a16:colId xmlns:a16="http://schemas.microsoft.com/office/drawing/2014/main" val="3655522414"/>
                    </a:ext>
                  </a:extLst>
                </a:gridCol>
              </a:tblGrid>
              <a:tr h="1708443">
                <a:tc>
                  <a:txBody>
                    <a:bodyPr/>
                    <a:lstStyle/>
                    <a:p>
                      <a:r>
                        <a:rPr lang="en-US" dirty="0"/>
                        <a:t>Market Share Actual</a:t>
                      </a:r>
                    </a:p>
                  </a:txBody>
                  <a:tcPr/>
                </a:tc>
                <a:tc>
                  <a:txBody>
                    <a:bodyPr/>
                    <a:lstStyle/>
                    <a:p>
                      <a:r>
                        <a:rPr lang="en-US" dirty="0" err="1"/>
                        <a:t>Superdecision</a:t>
                      </a:r>
                      <a:endParaRPr lang="en-US" dirty="0"/>
                    </a:p>
                    <a:p>
                      <a:r>
                        <a:rPr lang="en-US" dirty="0"/>
                        <a:t>Normalized Values</a:t>
                      </a:r>
                    </a:p>
                  </a:txBody>
                  <a:tcPr/>
                </a:tc>
                <a:tc>
                  <a:txBody>
                    <a:bodyPr/>
                    <a:lstStyle/>
                    <a:p>
                      <a:r>
                        <a:rPr lang="en-US" dirty="0" err="1"/>
                        <a:t>Compatability</a:t>
                      </a:r>
                      <a:r>
                        <a:rPr lang="en-US" dirty="0"/>
                        <a:t> Index </a:t>
                      </a:r>
                    </a:p>
                  </a:txBody>
                  <a:tcPr/>
                </a:tc>
                <a:extLst>
                  <a:ext uri="{0D108BD9-81ED-4DB2-BD59-A6C34878D82A}">
                    <a16:rowId xmlns:a16="http://schemas.microsoft.com/office/drawing/2014/main" val="2354960732"/>
                  </a:ext>
                </a:extLst>
              </a:tr>
              <a:tr h="692869">
                <a:tc>
                  <a:txBody>
                    <a:bodyPr/>
                    <a:lstStyle/>
                    <a:p>
                      <a:r>
                        <a:rPr lang="en-US" dirty="0"/>
                        <a:t>.60351</a:t>
                      </a:r>
                    </a:p>
                  </a:txBody>
                  <a:tcPr/>
                </a:tc>
                <a:tc>
                  <a:txBody>
                    <a:bodyPr/>
                    <a:lstStyle/>
                    <a:p>
                      <a:r>
                        <a:rPr lang="en-US" dirty="0"/>
                        <a:t>.567</a:t>
                      </a:r>
                    </a:p>
                  </a:txBody>
                  <a:tcPr/>
                </a:tc>
                <a:tc>
                  <a:txBody>
                    <a:bodyPr/>
                    <a:lstStyle/>
                    <a:p>
                      <a:endParaRPr lang="en-US"/>
                    </a:p>
                  </a:txBody>
                  <a:tcPr/>
                </a:tc>
                <a:extLst>
                  <a:ext uri="{0D108BD9-81ED-4DB2-BD59-A6C34878D82A}">
                    <a16:rowId xmlns:a16="http://schemas.microsoft.com/office/drawing/2014/main" val="3431775882"/>
                  </a:ext>
                </a:extLst>
              </a:tr>
              <a:tr h="692869">
                <a:tc>
                  <a:txBody>
                    <a:bodyPr/>
                    <a:lstStyle/>
                    <a:p>
                      <a:r>
                        <a:rPr lang="en-US" dirty="0"/>
                        <a:t>.25094</a:t>
                      </a:r>
                    </a:p>
                  </a:txBody>
                  <a:tcPr/>
                </a:tc>
                <a:tc>
                  <a:txBody>
                    <a:bodyPr/>
                    <a:lstStyle/>
                    <a:p>
                      <a:r>
                        <a:rPr lang="en-US" dirty="0"/>
                        <a:t>.261</a:t>
                      </a:r>
                    </a:p>
                  </a:txBody>
                  <a:tcPr/>
                </a:tc>
                <a:tc>
                  <a:txBody>
                    <a:bodyPr/>
                    <a:lstStyle/>
                    <a:p>
                      <a:r>
                        <a:rPr lang="en-US" dirty="0"/>
                        <a:t>1. 008</a:t>
                      </a:r>
                    </a:p>
                  </a:txBody>
                  <a:tcPr/>
                </a:tc>
                <a:extLst>
                  <a:ext uri="{0D108BD9-81ED-4DB2-BD59-A6C34878D82A}">
                    <a16:rowId xmlns:a16="http://schemas.microsoft.com/office/drawing/2014/main" val="414690261"/>
                  </a:ext>
                </a:extLst>
              </a:tr>
              <a:tr h="692869">
                <a:tc>
                  <a:txBody>
                    <a:bodyPr/>
                    <a:lstStyle/>
                    <a:p>
                      <a:r>
                        <a:rPr lang="en-US" dirty="0"/>
                        <a:t>.14555</a:t>
                      </a:r>
                    </a:p>
                  </a:txBody>
                  <a:tcPr/>
                </a:tc>
                <a:tc>
                  <a:txBody>
                    <a:bodyPr/>
                    <a:lstStyle/>
                    <a:p>
                      <a:r>
                        <a:rPr lang="en-US" dirty="0"/>
                        <a:t>.171</a:t>
                      </a:r>
                    </a:p>
                  </a:txBody>
                  <a:tcPr/>
                </a:tc>
                <a:tc>
                  <a:txBody>
                    <a:bodyPr/>
                    <a:lstStyle/>
                    <a:p>
                      <a:endParaRPr lang="en-US" dirty="0"/>
                    </a:p>
                  </a:txBody>
                  <a:tcPr/>
                </a:tc>
                <a:extLst>
                  <a:ext uri="{0D108BD9-81ED-4DB2-BD59-A6C34878D82A}">
                    <a16:rowId xmlns:a16="http://schemas.microsoft.com/office/drawing/2014/main" val="3330218314"/>
                  </a:ext>
                </a:extLst>
              </a:tr>
            </a:tbl>
          </a:graphicData>
        </a:graphic>
      </p:graphicFrame>
      <p:pic>
        <p:nvPicPr>
          <p:cNvPr id="5" name="Picture 4" descr="A picture containing graphical user interface&#10;&#10;Description automatically generated">
            <a:extLst>
              <a:ext uri="{FF2B5EF4-FFF2-40B4-BE49-F238E27FC236}">
                <a16:creationId xmlns:a16="http://schemas.microsoft.com/office/drawing/2014/main" id="{1426299A-C778-B746-8530-28A3E8680AD4}"/>
              </a:ext>
            </a:extLst>
          </p:cNvPr>
          <p:cNvPicPr/>
          <p:nvPr/>
        </p:nvPicPr>
        <p:blipFill>
          <a:blip r:embed="rId2"/>
          <a:stretch>
            <a:fillRect/>
          </a:stretch>
        </p:blipFill>
        <p:spPr>
          <a:xfrm>
            <a:off x="201038" y="214008"/>
            <a:ext cx="9254247" cy="2237362"/>
          </a:xfrm>
          <a:prstGeom prst="rect">
            <a:avLst/>
          </a:prstGeom>
        </p:spPr>
      </p:pic>
    </p:spTree>
    <p:extLst>
      <p:ext uri="{BB962C8B-B14F-4D97-AF65-F5344CB8AC3E}">
        <p14:creationId xmlns:p14="http://schemas.microsoft.com/office/powerpoint/2010/main" val="3066040450"/>
      </p:ext>
    </p:extLst>
  </p:cSld>
  <p:clrMapOvr>
    <a:masterClrMapping/>
  </p:clrMapOvr>
</p:sld>
</file>

<file path=ppt/theme/theme1.xml><?xml version="1.0" encoding="utf-8"?>
<a:theme xmlns:a="http://schemas.openxmlformats.org/drawingml/2006/main" name="HeadlinesVTI">
  <a:themeElements>
    <a:clrScheme name="AnalogousFromDarkSeedLeftStep">
      <a:dk1>
        <a:srgbClr val="000000"/>
      </a:dk1>
      <a:lt1>
        <a:srgbClr val="FFFFFF"/>
      </a:lt1>
      <a:dk2>
        <a:srgbClr val="3D3522"/>
      </a:dk2>
      <a:lt2>
        <a:srgbClr val="E8E2E6"/>
      </a:lt2>
      <a:accent1>
        <a:srgbClr val="47B668"/>
      </a:accent1>
      <a:accent2>
        <a:srgbClr val="49B13B"/>
      </a:accent2>
      <a:accent3>
        <a:srgbClr val="7EB045"/>
      </a:accent3>
      <a:accent4>
        <a:srgbClr val="A2A737"/>
      </a:accent4>
      <a:accent5>
        <a:srgbClr val="C3974D"/>
      </a:accent5>
      <a:accent6>
        <a:srgbClr val="B1543B"/>
      </a:accent6>
      <a:hlink>
        <a:srgbClr val="958031"/>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226</TotalTime>
  <Words>118</Words>
  <Application>Microsoft Macintosh PowerPoint</Application>
  <PresentationFormat>Widescreen</PresentationFormat>
  <Paragraphs>28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Avenir Next LT Pro</vt:lpstr>
      <vt:lpstr>Sitka Banner</vt:lpstr>
      <vt:lpstr>HeadlinesVTI</vt:lpstr>
      <vt:lpstr>Market Share of Infant Formula Companies in the United States</vt:lpstr>
      <vt:lpstr> Who are the major players?</vt:lpstr>
      <vt:lpstr>With respect to Similac, which stakeholder is most important when considering gaining marketing share?  With respect to WIC, which alternative is the most preferred? By how much?  With respect to consumers, price is [how much more important] than volume.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Share of Infant Formula Companies in the United States</dc:title>
  <dc:creator>Katherine Wallander</dc:creator>
  <cp:lastModifiedBy>Katherine Wallander</cp:lastModifiedBy>
  <cp:revision>1</cp:revision>
  <dcterms:created xsi:type="dcterms:W3CDTF">2021-09-28T21:54:01Z</dcterms:created>
  <dcterms:modified xsi:type="dcterms:W3CDTF">2021-09-29T01:40:33Z</dcterms:modified>
</cp:coreProperties>
</file>