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A051B-CB41-D048-AD5F-E239F8E04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86CBE-3885-BF44-AB9F-10795B110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372168-8B49-814F-8F99-A3BD961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E6E86-7299-0540-AC5D-89664FD6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86521-36A0-014E-B014-0C9B4537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40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39204-4919-114A-BFB7-5BA0D3C7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1F6C61-9D82-E647-91F7-03C3D902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6292E2-6AF2-1043-9601-8B76927D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F8520-6E7B-5645-A38E-4B4E3740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4975C-E791-754A-B660-8C72B67A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6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74DB6E-E6EF-2342-BEE2-ACF6583D1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B63D58-C8A1-9143-A2D0-C87C277B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60EB0-3E38-7A4A-A2C6-EC9AA489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988B6F-0FBC-244F-ABE9-8088B58B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FE4F-C2DA-FA48-AA47-EC4002E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6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5B643-BE88-1E4B-B190-514EB3F7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AFAD7-1188-8340-BF24-13A8CC71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630EA-86B7-5E4C-BC77-0EC23AD8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C30DC4-8C53-9C43-B93B-CB64CE86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57A816-C1D2-D846-B4BD-9BE66E34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06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D8411-BCED-DA40-A049-18FD8A23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7750D7-B732-3746-BBEA-CE773571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67ACB-4732-A940-91B6-87A3E90B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8EC952-1D26-CD49-97EE-C4A16D22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4BBB16-6A72-4340-9B75-BA54FF4F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35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296BA-A0AA-F548-91F1-EA88DD9E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58FD53-DDBE-3C4B-9991-49A0BD0D7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EC87BC-977E-0A4E-8DBC-84AE6A6FD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0F4064-47FE-2B46-9021-67DCAFCA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819685-613C-7649-9161-DEE5B2CD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4CBCB0-F598-7C46-B291-557BD9D3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9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48BBC-A150-974C-9BD8-33E80DE2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439D40-BD09-A841-997C-3C8C2D67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CB90E-BB82-B54C-A358-03AF94519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7973ED-CBF4-774E-B171-A9B5F9AD6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630C56-A8DD-F948-AF6B-6CE4729DC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965492-2A75-4C40-9055-08F9123C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EE732A-8B73-BC43-B1B3-E983DFDD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276A6F-33FF-AE4F-9804-7BD13573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24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94E92-A922-3F43-8DF6-7918391E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C4DFA9-A50B-1F4D-BDC6-11C4719C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BCA20D-98A6-EE41-BB3B-2C9EDE3B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740842-C7AF-DB4D-A55D-18147CB6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1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1B7B1C-5754-384C-8416-96BCA55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7AB16D-BE4D-F346-8534-07AC08E9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E4A10A-E00E-6D4D-B75B-930380D2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70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AD5A8-6333-A542-8733-11961C7D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D7C88-3038-E347-A72A-23B89F65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66EE1B-9950-3E49-8F4A-D1802C1FA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4F0307-CC42-C34A-BF28-D0F152EE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671D2E-164E-3649-B07C-8C6026BF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B9CC0B-3641-E248-94C0-1F58C264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3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E0C9C-18CB-2A43-9126-70895165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CDA895-75D1-E344-A32D-4748128AF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70B88F-5B50-0C4A-A93B-572BB9D55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1554F-DFEF-9743-A823-95CA836E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3C0A09-3ADB-384E-B17A-7AB07492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4A9B6F-06D1-0D4F-A8DD-BE58A408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0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6BF8AA-EDB7-3E45-B0C0-BED6557F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9D682B-9C18-AB4C-B4CB-EBDA2563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923E6-C961-8F44-88F1-C4D9A35E0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3059-CDC3-864D-888A-0AD0A099F1B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DBEEB-C9CC-AD4B-B4AE-C4C108D2A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079CA-EFA8-8D4A-BFB3-62A2B4346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AC1A-372D-244B-8663-24281754A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17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25E2AA9-10C9-4A14-BEA3-064CD0131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F076F371-EE61-49EA-AA2A-3582C3AC9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D04D82-DE07-2C42-A382-8041B40E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96" y="406548"/>
            <a:ext cx="5291329" cy="22209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U.S. Retail Pharmacy Market </a:t>
            </a:r>
            <a:r>
              <a:rPr lang="en-US" dirty="0" smtClean="0"/>
              <a:t>Share</a:t>
            </a:r>
            <a:br>
              <a:rPr lang="en-US" dirty="0" smtClean="0"/>
            </a:br>
            <a:r>
              <a:rPr lang="en-US" sz="2000" dirty="0" smtClean="0"/>
              <a:t>Brian </a:t>
            </a:r>
            <a:r>
              <a:rPr lang="en-US" sz="2000" dirty="0" err="1" smtClean="0"/>
              <a:t>Donahoe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F3FEE0C-0F72-594F-A82A-A628242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US" dirty="0"/>
              <a:t>Three major competitors</a:t>
            </a:r>
          </a:p>
          <a:p>
            <a:r>
              <a:rPr lang="en-US" dirty="0"/>
              <a:t>Multiple inflows of revenue</a:t>
            </a:r>
          </a:p>
          <a:p>
            <a:r>
              <a:rPr lang="en-US" dirty="0"/>
              <a:t>Prescription drug- major activity of industry</a:t>
            </a:r>
          </a:p>
          <a:p>
            <a:r>
              <a:rPr lang="en-US" dirty="0"/>
              <a:t>High barriers to entry</a:t>
            </a:r>
          </a:p>
          <a:p>
            <a:r>
              <a:rPr lang="en-US" dirty="0"/>
              <a:t>Region specific dominance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Chart, timeline, bar chart&#10;&#10;Description automatically generated">
            <a:extLst>
              <a:ext uri="{FF2B5EF4-FFF2-40B4-BE49-F238E27FC236}">
                <a16:creationId xmlns:a16="http://schemas.microsoft.com/office/drawing/2014/main" xmlns="" id="{BCB41844-7CF9-6745-94B6-64CAD503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8" y="3709426"/>
            <a:ext cx="5793098" cy="2820987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4D99EBB-EC29-ED49-A157-3FE0500A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8" y="6174496"/>
            <a:ext cx="1404937" cy="3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22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30E73-DA01-EC48-9ED2-B32AD7EF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038" y="937948"/>
            <a:ext cx="51849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SuperDecisions</a:t>
            </a:r>
            <a:r>
              <a:rPr lang="en-US" dirty="0"/>
              <a:t> Model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0ED52484-C939-4951-85D6-79046BBC6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268CEAA9-EB19-46F9-AFA2-D168C2B83F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04500" cy="3318846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123AC743-1CAC-4594-8F81-8E5C1E45B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5804" y="452999"/>
            <a:ext cx="1975104" cy="1975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B83B7D38-93E6-49F8-8B10-54BCB14D4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00396" y="617591"/>
            <a:ext cx="1645920" cy="1645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3DF8EA8C-4EAB-49EE-BBAB-78BE910D2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4FCFB4C2-42E8-4EE8-8B04-23A2DA921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07013"/>
            <a:ext cx="3050387" cy="2654675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Vaccine confusion: Rite Aid says appointments are good despite in-store  contradictions | WJAC">
            <a:extLst>
              <a:ext uri="{FF2B5EF4-FFF2-40B4-BE49-F238E27FC236}">
                <a16:creationId xmlns:a16="http://schemas.microsoft.com/office/drawing/2014/main" xmlns="" id="{B67FDD88-3AF7-9746-9888-FA984547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98255" y="1120597"/>
            <a:ext cx="1297745" cy="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9973AF05-1CBD-4B57-BB0F-EAEF9F8FB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D3714E15-0DC2-4DED-9F2A-CD13C33A1E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45527" y="3036574"/>
            <a:ext cx="2505456" cy="2505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CVS Pharmacy - Home | Facebook">
            <a:extLst>
              <a:ext uri="{FF2B5EF4-FFF2-40B4-BE49-F238E27FC236}">
                <a16:creationId xmlns:a16="http://schemas.microsoft.com/office/drawing/2014/main" xmlns="" id="{60A16CB3-3F37-A84A-BD51-88E8874D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76304" y="3703747"/>
            <a:ext cx="1347052" cy="13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546BAF-DF13-3743-BD37-47B547EB9B25}"/>
              </a:ext>
            </a:extLst>
          </p:cNvPr>
          <p:cNvSpPr txBox="1"/>
          <p:nvPr/>
        </p:nvSpPr>
        <p:spPr>
          <a:xfrm>
            <a:off x="6696940" y="2121375"/>
            <a:ext cx="5184981" cy="41712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Alternatives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Walgreens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CVS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Rite Aid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Stakeholders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Senior Citizens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Family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Individual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Other Clusters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Other Medical Offerings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Prescription Drug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Non-medical Products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Marketing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Connections Discussion</a:t>
            </a:r>
            <a:endParaRPr lang="en-US" sz="1000" dirty="0"/>
          </a:p>
        </p:txBody>
      </p:sp>
      <p:pic>
        <p:nvPicPr>
          <p:cNvPr id="39" name="Picture 2" descr="Walgreens (@Walgreens) | Twitter">
            <a:extLst>
              <a:ext uri="{FF2B5EF4-FFF2-40B4-BE49-F238E27FC236}">
                <a16:creationId xmlns:a16="http://schemas.microsoft.com/office/drawing/2014/main" xmlns="" id="{1E598234-F765-8549-B0D3-F2C9E002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0047" y="4667208"/>
            <a:ext cx="2078827" cy="20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22" descr="Diagram&#10;&#10;Description automatically generated">
            <a:extLst>
              <a:ext uri="{FF2B5EF4-FFF2-40B4-BE49-F238E27FC236}">
                <a16:creationId xmlns:a16="http://schemas.microsoft.com/office/drawing/2014/main" xmlns="" id="{30DABDC9-3585-B344-9937-356AC4425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37600" y="-3687"/>
            <a:ext cx="4932948" cy="3675868"/>
          </a:xfrm>
        </p:spPr>
      </p:pic>
    </p:spTree>
    <p:extLst>
      <p:ext uri="{BB962C8B-B14F-4D97-AF65-F5344CB8AC3E}">
        <p14:creationId xmlns:p14="http://schemas.microsoft.com/office/powerpoint/2010/main" xmlns="" val="96465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10A05691-F36F-44DD-904C-144D68CAF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FF06B-AAC9-0240-98B5-D5D56848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/>
              <a:t>Comparison of Market Share Model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10E4BF3B-911C-184E-8F9C-962822B3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0" b="43806"/>
          <a:stretch/>
        </p:blipFill>
        <p:spPr>
          <a:xfrm>
            <a:off x="1950819" y="218322"/>
            <a:ext cx="2671207" cy="1040382"/>
          </a:xfrm>
          <a:prstGeom prst="rect">
            <a:avLst/>
          </a:prstGeom>
        </p:spPr>
      </p:pic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xmlns="" id="{A25004C0-F8AB-6045-A6C5-7A90410D8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160" y="4650637"/>
            <a:ext cx="3208131" cy="1989041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4DEDF70B-1350-D547-B1B0-BCD29F38A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41" y="1375171"/>
            <a:ext cx="4970967" cy="30571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A9CF0DD-5937-4172-BD2C-9579BD31D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77E4AE-37C2-974D-AEAA-CA0B4C7BB0E0}"/>
              </a:ext>
            </a:extLst>
          </p:cNvPr>
          <p:cNvSpPr txBox="1"/>
          <p:nvPr/>
        </p:nvSpPr>
        <p:spPr>
          <a:xfrm>
            <a:off x="7025827" y="2359152"/>
            <a:ext cx="44375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Number of Alternatives: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n=3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Compatibility Index: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1.091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Results: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Walgreens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CVS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Rite Aid</a:t>
            </a:r>
          </a:p>
        </p:txBody>
      </p:sp>
    </p:spTree>
    <p:extLst>
      <p:ext uri="{BB962C8B-B14F-4D97-AF65-F5344CB8AC3E}">
        <p14:creationId xmlns:p14="http://schemas.microsoft.com/office/powerpoint/2010/main" xmlns="" val="307877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70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U.S. Retail Pharmacy Market Share Brian Donahoe</vt:lpstr>
      <vt:lpstr>SuperDecisions Model</vt:lpstr>
      <vt:lpstr>Comparison of Market Share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Pharmacy Market Share</dc:title>
  <dc:creator>Donahoe, Brian</dc:creator>
  <cp:lastModifiedBy>Sherri</cp:lastModifiedBy>
  <cp:revision>10</cp:revision>
  <dcterms:created xsi:type="dcterms:W3CDTF">2021-09-26T15:25:28Z</dcterms:created>
  <dcterms:modified xsi:type="dcterms:W3CDTF">2021-09-27T23:42:31Z</dcterms:modified>
</cp:coreProperties>
</file>