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7" r:id="rId6"/>
    <p:sldId id="266" r:id="rId7"/>
    <p:sldId id="264" r:id="rId8"/>
    <p:sldId id="262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Deregulated Energy Market Entry Model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Rob Byrnes</a:t>
            </a:r>
          </a:p>
          <a:p>
            <a:r>
              <a:rPr lang="en-US" sz="1800" dirty="0" smtClean="0"/>
              <a:t>October 15, 2012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44995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into AEP market as soon as possible</a:t>
            </a:r>
          </a:p>
          <a:p>
            <a:endParaRPr lang="en-US" dirty="0"/>
          </a:p>
          <a:p>
            <a:r>
              <a:rPr lang="en-US" dirty="0" smtClean="0"/>
              <a:t>Prepare to enter to PEPCO market </a:t>
            </a:r>
            <a:r>
              <a:rPr lang="en-US" dirty="0" smtClean="0"/>
              <a:t>next.  </a:t>
            </a:r>
            <a:r>
              <a:rPr lang="en-US" dirty="0" smtClean="0"/>
              <a:t>Keep watch on the market for any changes which would impact the ranking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Monitor the PECO gas market as it may become more attractive</a:t>
            </a:r>
            <a:endParaRPr lang="en-US" dirty="0"/>
          </a:p>
        </p:txBody>
      </p:sp>
      <p:pic>
        <p:nvPicPr>
          <p:cNvPr id="4" name="Picture 3" descr="http://t2.gstatic.com/images?q=tbn:ANd9GcR9sNG3f-K4W5dmRbYbhL3WttuEHW16qgX6p8VI9su5MbGFj63e-FwGVqcU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067" y="4273910"/>
            <a:ext cx="2145665" cy="1953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5868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/ Background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Deregulated Energy Markets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6287" y="2208662"/>
            <a:ext cx="7222177" cy="39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5176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American Electric Power (AEP)</a:t>
            </a:r>
          </a:p>
          <a:p>
            <a:pPr lvl="1"/>
            <a:r>
              <a:rPr lang="en-US" dirty="0" smtClean="0"/>
              <a:t>South East Ohio </a:t>
            </a:r>
          </a:p>
          <a:p>
            <a:pPr lvl="1"/>
            <a:r>
              <a:rPr lang="en-US" dirty="0" smtClean="0"/>
              <a:t>1.5 million customers</a:t>
            </a:r>
          </a:p>
          <a:p>
            <a:pPr lvl="1"/>
            <a:r>
              <a:rPr lang="en-US" dirty="0" smtClean="0"/>
              <a:t>Overlap with Columbia Gas of Ohio</a:t>
            </a:r>
          </a:p>
          <a:p>
            <a:r>
              <a:rPr lang="en-US" dirty="0" smtClean="0"/>
              <a:t>Philadelphia Electric Company (PECO gas)</a:t>
            </a:r>
          </a:p>
          <a:p>
            <a:pPr lvl="1"/>
            <a:r>
              <a:rPr lang="en-US" dirty="0" smtClean="0"/>
              <a:t>Eastern Pennsylvania</a:t>
            </a:r>
          </a:p>
          <a:p>
            <a:pPr lvl="1"/>
            <a:r>
              <a:rPr lang="en-US" dirty="0" smtClean="0"/>
              <a:t>500,000 customers</a:t>
            </a:r>
          </a:p>
          <a:p>
            <a:pPr lvl="1"/>
            <a:r>
              <a:rPr lang="en-US" dirty="0" smtClean="0"/>
              <a:t>Overlap with PECO electric</a:t>
            </a:r>
          </a:p>
          <a:p>
            <a:r>
              <a:rPr lang="en-US" dirty="0" smtClean="0"/>
              <a:t>Potomac Edison Power Company (PEPCO)</a:t>
            </a:r>
          </a:p>
          <a:p>
            <a:pPr lvl="1"/>
            <a:r>
              <a:rPr lang="en-US" dirty="0" smtClean="0"/>
              <a:t>Central Maryland</a:t>
            </a:r>
          </a:p>
          <a:p>
            <a:pPr lvl="1"/>
            <a:r>
              <a:rPr lang="en-US" dirty="0" smtClean="0"/>
              <a:t>500,000 customers</a:t>
            </a:r>
          </a:p>
          <a:p>
            <a:pPr lvl="1"/>
            <a:r>
              <a:rPr lang="en-US" dirty="0" smtClean="0"/>
              <a:t>No overlap with existing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467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Criteria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1524000"/>
            <a:ext cx="8277225" cy="488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Ratings Priority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Opportunity And Risks are the most important Priorities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840" y="2033588"/>
            <a:ext cx="5425498" cy="4452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22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 Subnet - </a:t>
            </a:r>
            <a:r>
              <a:rPr lang="en-US" dirty="0" smtClean="0"/>
              <a:t>Competitive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089" y="1623965"/>
            <a:ext cx="7000875" cy="4867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969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Subnet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Opportunity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Risks</a:t>
            </a:r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1875" y="1662370"/>
            <a:ext cx="4581525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8871" y="4312315"/>
            <a:ext cx="456247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2448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Synthesized Results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Additive (negative)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(Long Term)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Multiplicative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(Short Term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362095" y="1777585"/>
            <a:ext cx="4886325" cy="2219325"/>
          </a:xfrm>
          <a:prstGeom prst="rect">
            <a:avLst/>
          </a:prstGeom>
        </p:spPr>
      </p:pic>
      <p:pic>
        <p:nvPicPr>
          <p:cNvPr id="5" name="Content Placeholder 3"/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>
          <a:xfrm>
            <a:off x="3343040" y="4265241"/>
            <a:ext cx="4886325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95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Sensitivity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Opportunity </a:t>
            </a:r>
            <a:r>
              <a:rPr lang="en-US" dirty="0" smtClean="0"/>
              <a:t>Sensitivity </a:t>
            </a:r>
            <a:r>
              <a:rPr lang="en-US" dirty="0" smtClean="0"/>
              <a:t>Analysis</a:t>
            </a:r>
          </a:p>
          <a:p>
            <a:endParaRPr lang="en-US" dirty="0"/>
          </a:p>
          <a:p>
            <a:r>
              <a:rPr lang="en-US" dirty="0" smtClean="0"/>
              <a:t>Decrease from AEP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PECO </a:t>
            </a:r>
            <a:r>
              <a:rPr lang="en-US" dirty="0"/>
              <a:t>and PEPCO </a:t>
            </a:r>
            <a:endParaRPr lang="en-US" dirty="0" smtClean="0"/>
          </a:p>
          <a:p>
            <a:pPr lvl="1"/>
            <a:r>
              <a:rPr lang="en-US" dirty="0" smtClean="0"/>
              <a:t>Close the gap around </a:t>
            </a:r>
            <a:r>
              <a:rPr lang="en-US" dirty="0"/>
              <a:t>65%. </a:t>
            </a:r>
            <a:endParaRPr lang="en-US" dirty="0" smtClean="0"/>
          </a:p>
          <a:p>
            <a:pPr lvl="1"/>
            <a:r>
              <a:rPr lang="en-US" dirty="0" smtClean="0"/>
              <a:t>Never able to overtake AEP</a:t>
            </a:r>
            <a:endParaRPr lang="en-US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4802430" y="1393535"/>
            <a:ext cx="4019653" cy="4950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900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137</TotalTime>
  <Words>156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Thatch</vt:lpstr>
      <vt:lpstr>Deregulated Energy Market Entry Model </vt:lpstr>
      <vt:lpstr>Introduction / Background </vt:lpstr>
      <vt:lpstr>Alternatives</vt:lpstr>
      <vt:lpstr>Strategic Criteria</vt:lpstr>
      <vt:lpstr>Ratings Priority</vt:lpstr>
      <vt:lpstr>Opportunity Subnet - Competitive</vt:lpstr>
      <vt:lpstr>Subnet Analysis</vt:lpstr>
      <vt:lpstr>Synthesized Results</vt:lpstr>
      <vt:lpstr>Sensitivity Analysis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 making in a complex environment </dc:title>
  <dc:creator>Rob</dc:creator>
  <cp:lastModifiedBy>Rob</cp:lastModifiedBy>
  <cp:revision>21</cp:revision>
  <dcterms:created xsi:type="dcterms:W3CDTF">2006-08-16T00:00:00Z</dcterms:created>
  <dcterms:modified xsi:type="dcterms:W3CDTF">2012-10-16T03:59:46Z</dcterms:modified>
</cp:coreProperties>
</file>