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361" r:id="rId2"/>
    <p:sldId id="364" r:id="rId3"/>
    <p:sldId id="362" r:id="rId4"/>
    <p:sldId id="36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391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5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895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646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1070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432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39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9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703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00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700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045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37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4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28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27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D988E-657E-4152-9E99-C98CA4B9F265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376F06C-B08E-47DC-8B7D-C0D217AD5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640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384F6-31B2-4FBC-9793-D05205C45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Hamburger market share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03098-268A-4536-8405-2A7C97064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668544"/>
            <a:ext cx="7148661" cy="4372819"/>
          </a:xfrm>
        </p:spPr>
        <p:txBody>
          <a:bodyPr/>
          <a:lstStyle/>
          <a:p>
            <a:r>
              <a:rPr lang="en-US" sz="2800" dirty="0"/>
              <a:t>Goal: Hamburger market share forecasting</a:t>
            </a:r>
          </a:p>
          <a:p>
            <a:r>
              <a:rPr lang="en-US" sz="2800" dirty="0"/>
              <a:t>Alternatives:</a:t>
            </a:r>
            <a:r>
              <a:rPr lang="en-US" sz="2400" dirty="0"/>
              <a:t>	</a:t>
            </a:r>
          </a:p>
          <a:p>
            <a:pPr lvl="1"/>
            <a:r>
              <a:rPr lang="en-US" sz="2400" dirty="0"/>
              <a:t>1 McDonald's	</a:t>
            </a:r>
          </a:p>
          <a:p>
            <a:pPr lvl="1"/>
            <a:r>
              <a:rPr lang="en-US" sz="2400" dirty="0"/>
              <a:t>2 Burger King	</a:t>
            </a:r>
          </a:p>
          <a:p>
            <a:pPr lvl="1"/>
            <a:r>
              <a:rPr lang="en-US" sz="2400" dirty="0"/>
              <a:t>3 Wendy's</a:t>
            </a:r>
          </a:p>
          <a:p>
            <a:pPr lvl="1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580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B291E-6C58-4827-A1B4-73E1D547E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0E846CF3-6CDA-479B-AC99-4291D97867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239"/>
          <a:stretch/>
        </p:blipFill>
        <p:spPr>
          <a:xfrm>
            <a:off x="688133" y="1357459"/>
            <a:ext cx="7390638" cy="4703976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D220CB3-71A4-4A71-AC8C-A40C3D27FE63}"/>
              </a:ext>
            </a:extLst>
          </p:cNvPr>
          <p:cNvSpPr/>
          <p:nvPr/>
        </p:nvSpPr>
        <p:spPr>
          <a:xfrm>
            <a:off x="523188" y="6211669"/>
            <a:ext cx="55476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4026257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FFFAFC09-C188-4975-A4CC-4F343A092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2" y="304802"/>
            <a:ext cx="2802049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ko-KR" sz="2400" b="1">
                <a:solidFill>
                  <a:srgbClr val="006666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Hamburger Model</a:t>
            </a: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1318AC32-9ADD-4487-803D-14F4267A3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2" y="615950"/>
            <a:ext cx="4511675" cy="327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Synthesized Local:</a:t>
            </a:r>
          </a:p>
          <a:p>
            <a:endParaRPr lang="en-US" altLang="ko-KR" sz="1600" b="1">
              <a:latin typeface="Arial" panose="020B0604020202020204" pitchFamily="34" charset="0"/>
              <a:ea typeface="굴림" panose="020B0600000101010101" pitchFamily="34" charset="-127"/>
            </a:endParaRP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Other		Menu Item	0.132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		Cleanliness	0.115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		Speed		0.104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		Service		0.040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		Location		0.224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		Price		0.138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		Reputation	0.167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		Take-Out		0.086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Quality		Portion		0.494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		Taste		0.214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		Nutrition		0.316</a:t>
            </a:r>
          </a:p>
        </p:txBody>
      </p:sp>
      <p:sp>
        <p:nvSpPr>
          <p:cNvPr id="90116" name="Rectangle 4">
            <a:extLst>
              <a:ext uri="{FF2B5EF4-FFF2-40B4-BE49-F238E27FC236}">
                <a16:creationId xmlns:a16="http://schemas.microsoft.com/office/drawing/2014/main" id="{A608F62B-A19E-46AB-B4AD-97FC5F4BE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121150"/>
            <a:ext cx="8216900" cy="1663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0117" name="Rectangle 5">
            <a:extLst>
              <a:ext uri="{FF2B5EF4-FFF2-40B4-BE49-F238E27FC236}">
                <a16:creationId xmlns:a16="http://schemas.microsoft.com/office/drawing/2014/main" id="{D626A39F-E7BC-4679-99D3-F622FADF9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209802"/>
            <a:ext cx="3468898" cy="1570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Advertising	Frequency	0.485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		Promotion	0.246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		Creativity	0.267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Competition	Wendy’s		0.156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		Burger King	0.281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		McDonald’s	0.566</a:t>
            </a:r>
          </a:p>
        </p:txBody>
      </p:sp>
      <p:sp>
        <p:nvSpPr>
          <p:cNvPr id="90118" name="Rectangle 6">
            <a:extLst>
              <a:ext uri="{FF2B5EF4-FFF2-40B4-BE49-F238E27FC236}">
                <a16:creationId xmlns:a16="http://schemas.microsoft.com/office/drawing/2014/main" id="{023BB850-E918-4CF9-9DE5-78C30D3F2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828802"/>
            <a:ext cx="27241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Synthesized Local Cont’d:</a:t>
            </a:r>
          </a:p>
          <a:p>
            <a:endParaRPr lang="ko-KR" altLang="en-US" sz="1600" b="1">
              <a:latin typeface="Arial" panose="020B0604020202020204" pitchFamily="34" charset="0"/>
              <a:ea typeface="굴림" panose="020B0600000101010101" pitchFamily="34" charset="-127"/>
            </a:endParaRPr>
          </a:p>
        </p:txBody>
      </p:sp>
      <p:sp>
        <p:nvSpPr>
          <p:cNvPr id="90119" name="Rectangle 7">
            <a:extLst>
              <a:ext uri="{FF2B5EF4-FFF2-40B4-BE49-F238E27FC236}">
                <a16:creationId xmlns:a16="http://schemas.microsoft.com/office/drawing/2014/main" id="{232AC0E6-D401-471C-BC45-AE4B128B0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0715" y="4113213"/>
            <a:ext cx="67405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Simple Hierarchy	  Complex Hierarchy          Feedback	       Actual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(Three Level)             (Several Levels)                Network           Market</a:t>
            </a:r>
          </a:p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						       Share</a:t>
            </a:r>
          </a:p>
        </p:txBody>
      </p:sp>
      <p:sp>
        <p:nvSpPr>
          <p:cNvPr id="90120" name="Line 8">
            <a:extLst>
              <a:ext uri="{FF2B5EF4-FFF2-40B4-BE49-F238E27FC236}">
                <a16:creationId xmlns:a16="http://schemas.microsoft.com/office/drawing/2014/main" id="{C5016E77-34FC-40AF-8DB5-563D425774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1148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1" name="Line 9">
            <a:extLst>
              <a:ext uri="{FF2B5EF4-FFF2-40B4-BE49-F238E27FC236}">
                <a16:creationId xmlns:a16="http://schemas.microsoft.com/office/drawing/2014/main" id="{010A40E3-AAD2-4E30-A482-8A606CDD36E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41148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2" name="Line 10">
            <a:extLst>
              <a:ext uri="{FF2B5EF4-FFF2-40B4-BE49-F238E27FC236}">
                <a16:creationId xmlns:a16="http://schemas.microsoft.com/office/drawing/2014/main" id="{C35BA3D8-F7FE-43C1-A093-D9E525BD360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41148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3" name="Line 11">
            <a:extLst>
              <a:ext uri="{FF2B5EF4-FFF2-40B4-BE49-F238E27FC236}">
                <a16:creationId xmlns:a16="http://schemas.microsoft.com/office/drawing/2014/main" id="{FDA8BBD9-4125-429F-848E-0DA2D3D9205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41148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4" name="Line 12">
            <a:extLst>
              <a:ext uri="{FF2B5EF4-FFF2-40B4-BE49-F238E27FC236}">
                <a16:creationId xmlns:a16="http://schemas.microsoft.com/office/drawing/2014/main" id="{B626ECC4-1FE9-4BA4-9B74-322B7C2B5E7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4876800"/>
            <a:ext cx="822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5" name="Line 13">
            <a:extLst>
              <a:ext uri="{FF2B5EF4-FFF2-40B4-BE49-F238E27FC236}">
                <a16:creationId xmlns:a16="http://schemas.microsoft.com/office/drawing/2014/main" id="{36965905-8791-45B7-9499-A6FCB4AC97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5181600"/>
            <a:ext cx="822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6" name="Line 14">
            <a:extLst>
              <a:ext uri="{FF2B5EF4-FFF2-40B4-BE49-F238E27FC236}">
                <a16:creationId xmlns:a16="http://schemas.microsoft.com/office/drawing/2014/main" id="{9FB7DF52-AC9B-4487-B747-B263FDADBC5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5486400"/>
            <a:ext cx="822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27" name="Rectangle 15">
            <a:extLst>
              <a:ext uri="{FF2B5EF4-FFF2-40B4-BE49-F238E27FC236}">
                <a16:creationId xmlns:a16="http://schemas.microsoft.com/office/drawing/2014/main" id="{0739C4EE-0F98-4627-91EA-C630CE74A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7" y="4875213"/>
            <a:ext cx="6352701" cy="33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Wendy’s		0.3055		0.1884		    0.156		</a:t>
            </a:r>
            <a:r>
              <a:rPr lang="en-US" altLang="ko-KR" sz="1600" b="1">
                <a:solidFill>
                  <a:srgbClr val="006666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0.1320</a:t>
            </a:r>
          </a:p>
        </p:txBody>
      </p:sp>
      <p:sp>
        <p:nvSpPr>
          <p:cNvPr id="90128" name="Rectangle 16">
            <a:extLst>
              <a:ext uri="{FF2B5EF4-FFF2-40B4-BE49-F238E27FC236}">
                <a16:creationId xmlns:a16="http://schemas.microsoft.com/office/drawing/2014/main" id="{60560D2F-5743-4C20-B2EC-69A305F32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7" y="5180013"/>
            <a:ext cx="6352701" cy="33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Burger King	0.2305		0.2689		    0.281		</a:t>
            </a:r>
            <a:r>
              <a:rPr lang="en-US" altLang="ko-KR" sz="1600" b="1">
                <a:solidFill>
                  <a:srgbClr val="006666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0.2857</a:t>
            </a:r>
            <a:endParaRPr lang="en-US" altLang="ko-KR" sz="1600" b="1">
              <a:solidFill>
                <a:schemeClr val="accent1"/>
              </a:solidFill>
              <a:latin typeface="Arial" panose="020B0604020202020204" pitchFamily="34" charset="0"/>
              <a:ea typeface="굴림" panose="020B0600000101010101" pitchFamily="34" charset="-127"/>
            </a:endParaRPr>
          </a:p>
        </p:txBody>
      </p:sp>
      <p:sp>
        <p:nvSpPr>
          <p:cNvPr id="90129" name="Rectangle 17">
            <a:extLst>
              <a:ext uri="{FF2B5EF4-FFF2-40B4-BE49-F238E27FC236}">
                <a16:creationId xmlns:a16="http://schemas.microsoft.com/office/drawing/2014/main" id="{DFFBE553-3354-4C8F-91BA-266594D18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7" y="5484813"/>
            <a:ext cx="6352701" cy="33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ko-KR" sz="1600" b="1">
                <a:latin typeface="Arial" panose="020B0604020202020204" pitchFamily="34" charset="0"/>
                <a:ea typeface="굴림" panose="020B0600000101010101" pitchFamily="34" charset="-127"/>
              </a:rPr>
              <a:t>McDonald’s	0.4640		0.5427		    0.566		</a:t>
            </a:r>
            <a:r>
              <a:rPr lang="en-US" altLang="ko-KR" sz="1600" b="1">
                <a:solidFill>
                  <a:srgbClr val="006666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0.5823</a:t>
            </a:r>
            <a:endParaRPr lang="en-US" altLang="ko-KR" sz="1600" b="1">
              <a:solidFill>
                <a:schemeClr val="accent1"/>
              </a:solidFill>
              <a:latin typeface="Arial" panose="020B0604020202020204" pitchFamily="34" charset="0"/>
              <a:ea typeface="굴림" panose="020B0600000101010101" pitchFamily="34" charset="-127"/>
            </a:endParaRPr>
          </a:p>
        </p:txBody>
      </p:sp>
      <p:pic>
        <p:nvPicPr>
          <p:cNvPr id="90130" name="Picture 18">
            <a:extLst>
              <a:ext uri="{FF2B5EF4-FFF2-40B4-BE49-F238E27FC236}">
                <a16:creationId xmlns:a16="http://schemas.microsoft.com/office/drawing/2014/main" id="{CDAB9B0B-A302-4009-8323-9E88F2564A3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33400"/>
            <a:ext cx="1676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6778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>
            <a:extLst>
              <a:ext uri="{FF2B5EF4-FFF2-40B4-BE49-F238E27FC236}">
                <a16:creationId xmlns:a16="http://schemas.microsoft.com/office/drawing/2014/main" id="{CD60D90F-8233-4459-8B2E-C66C32C9B3C8}"/>
              </a:ext>
            </a:extLst>
          </p:cNvPr>
          <p:cNvGraphicFramePr>
            <a:graphicFrameLocks/>
          </p:cNvGraphicFramePr>
          <p:nvPr/>
        </p:nvGraphicFramePr>
        <p:xfrm>
          <a:off x="1066802" y="228600"/>
          <a:ext cx="7186613" cy="318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Bitmap Image" r:id="rId3" imgW="7962647" imgH="2695605" progId="Paint.Picture">
                  <p:embed/>
                </p:oleObj>
              </mc:Choice>
              <mc:Fallback>
                <p:oleObj name="Bitmap Image" r:id="rId3" imgW="7962647" imgH="2695605" progId="Paint.Picture">
                  <p:embed/>
                  <p:pic>
                    <p:nvPicPr>
                      <p:cNvPr id="17410" name="Object 2">
                        <a:extLst>
                          <a:ext uri="{FF2B5EF4-FFF2-40B4-BE49-F238E27FC236}">
                            <a16:creationId xmlns:a16="http://schemas.microsoft.com/office/drawing/2014/main" id="{CD60D90F-8233-4459-8B2E-C66C32C9B3C8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2" y="228600"/>
                        <a:ext cx="7186613" cy="318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>
            <a:extLst>
              <a:ext uri="{FF2B5EF4-FFF2-40B4-BE49-F238E27FC236}">
                <a16:creationId xmlns:a16="http://schemas.microsoft.com/office/drawing/2014/main" id="{948F325F-99B1-49C3-8905-BE3D84F1B123}"/>
              </a:ext>
            </a:extLst>
          </p:cNvPr>
          <p:cNvGraphicFramePr>
            <a:graphicFrameLocks/>
          </p:cNvGraphicFramePr>
          <p:nvPr/>
        </p:nvGraphicFramePr>
        <p:xfrm>
          <a:off x="1066800" y="3429000"/>
          <a:ext cx="7162800" cy="287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Bitmap Image" r:id="rId5" imgW="7753403" imgH="3038139" progId="Paint.Picture">
                  <p:embed/>
                </p:oleObj>
              </mc:Choice>
              <mc:Fallback>
                <p:oleObj name="Bitmap Image" r:id="rId5" imgW="7753403" imgH="3038139" progId="Paint.Picture">
                  <p:embed/>
                  <p:pic>
                    <p:nvPicPr>
                      <p:cNvPr id="17411" name="Object 3">
                        <a:extLst>
                          <a:ext uri="{FF2B5EF4-FFF2-40B4-BE49-F238E27FC236}">
                            <a16:creationId xmlns:a16="http://schemas.microsoft.com/office/drawing/2014/main" id="{948F325F-99B1-49C3-8905-BE3D84F1B123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429000"/>
                        <a:ext cx="7162800" cy="287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992746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</TotalTime>
  <Words>37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굴림</vt:lpstr>
      <vt:lpstr>Arial</vt:lpstr>
      <vt:lpstr>Times New Roman</vt:lpstr>
      <vt:lpstr>Trebuchet MS</vt:lpstr>
      <vt:lpstr>Wingdings 3</vt:lpstr>
      <vt:lpstr>Facet</vt:lpstr>
      <vt:lpstr>Bitmap Image</vt:lpstr>
      <vt:lpstr>Hamburger market share</vt:lpstr>
      <vt:lpstr>Model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Rozann Saaty</dc:creator>
  <cp:lastModifiedBy>LR Wei</cp:lastModifiedBy>
  <cp:revision>4</cp:revision>
  <dcterms:created xsi:type="dcterms:W3CDTF">2018-06-12T21:59:11Z</dcterms:created>
  <dcterms:modified xsi:type="dcterms:W3CDTF">2018-10-13T01:45:06Z</dcterms:modified>
</cp:coreProperties>
</file>