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6" r:id="rId10"/>
    <p:sldId id="267" r:id="rId11"/>
    <p:sldId id="263" r:id="rId12"/>
    <p:sldId id="268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2" d="100"/>
          <a:sy n="112" d="100"/>
        </p:scale>
        <p:origin x="-15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BFB7-62EB-48E9-B93D-D924E18304D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EEC8-1089-42A7-84D2-A4DCA45F7DF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BFB7-62EB-48E9-B93D-D924E18304D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EEC8-1089-42A7-84D2-A4DCA45F7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BFB7-62EB-48E9-B93D-D924E18304D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EEC8-1089-42A7-84D2-A4DCA45F7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BFB7-62EB-48E9-B93D-D924E18304D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EEC8-1089-42A7-84D2-A4DCA45F7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BFB7-62EB-48E9-B93D-D924E18304D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EEC8-1089-42A7-84D2-A4DCA45F7DF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BFB7-62EB-48E9-B93D-D924E18304D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EEC8-1089-42A7-84D2-A4DCA45F7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BFB7-62EB-48E9-B93D-D924E18304D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EEC8-1089-42A7-84D2-A4DCA45F7DF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BFB7-62EB-48E9-B93D-D924E18304D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EEC8-1089-42A7-84D2-A4DCA45F7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BFB7-62EB-48E9-B93D-D924E18304D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EEC8-1089-42A7-84D2-A4DCA45F7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BFB7-62EB-48E9-B93D-D924E18304D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EEC8-1089-42A7-84D2-A4DCA45F7DF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BFB7-62EB-48E9-B93D-D924E18304D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EEC8-1089-42A7-84D2-A4DCA45F7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675BFB7-62EB-48E9-B93D-D924E18304D9}" type="datetimeFigureOut">
              <a:rPr lang="en-US" smtClean="0"/>
              <a:pPr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915EEC8-1089-42A7-84D2-A4DCA45F7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2714"/>
            <a:ext cx="9122229" cy="5167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Determining Whether the NFL Should Modify Its Regular Season to 18 Games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6400800" cy="1752600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Shannon Harris and Paul Matthews</a:t>
            </a:r>
          </a:p>
          <a:p>
            <a:r>
              <a:rPr lang="en-US" dirty="0" smtClean="0"/>
              <a:t>10/17/2011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14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Top-Level Results</a:t>
            </a:r>
          </a:p>
          <a:p>
            <a:pPr lvl="1"/>
            <a:r>
              <a:rPr lang="en-US" dirty="0" smtClean="0"/>
              <a:t>Strategic Objective Weights</a:t>
            </a:r>
          </a:p>
          <a:p>
            <a:pPr lvl="2"/>
            <a:r>
              <a:rPr lang="en-US" dirty="0" smtClean="0"/>
              <a:t>Long-Term Economic Viability - .62501</a:t>
            </a:r>
          </a:p>
          <a:p>
            <a:pPr lvl="2"/>
            <a:r>
              <a:rPr lang="en-US" dirty="0" smtClean="0"/>
              <a:t>Financial Growth - .23849</a:t>
            </a:r>
          </a:p>
          <a:p>
            <a:pPr lvl="2"/>
            <a:r>
              <a:rPr lang="en-US" dirty="0" smtClean="0"/>
              <a:t>Player Safety - .13650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New Schedule is most preferable when using the additive formula (long-term </a:t>
            </a:r>
            <a:r>
              <a:rPr lang="en-US" dirty="0" smtClean="0"/>
              <a:t>result)</a:t>
            </a:r>
          </a:p>
          <a:p>
            <a:pPr lvl="1"/>
            <a:r>
              <a:rPr lang="en-US" dirty="0" smtClean="0"/>
              <a:t>The Current </a:t>
            </a:r>
            <a:r>
              <a:rPr lang="en-US" dirty="0"/>
              <a:t>Schedule is the most preferable using the multiplicative formula</a:t>
            </a: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623255"/>
              </p:ext>
            </p:extLst>
          </p:nvPr>
        </p:nvGraphicFramePr>
        <p:xfrm>
          <a:off x="914399" y="5019040"/>
          <a:ext cx="7315201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/>
                <a:gridCol w="2819400"/>
                <a:gridCol w="2438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Keep Current Schedule (4-Pre; 16-Regular)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 Schedule </a:t>
                      </a:r>
                    </a:p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(2-Pre; 18-Regular)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.326966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.673034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MULTIPLICATIVE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.681499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.318501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656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pic>
        <p:nvPicPr>
          <p:cNvPr id="9" name="Content Placeholder 8"/>
          <p:cNvPicPr>
            <a:picLocks noGrp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1040048" y="2438400"/>
            <a:ext cx="2766542" cy="3951288"/>
          </a:xfrm>
          <a:prstGeom prst="rect">
            <a:avLst/>
          </a:prstGeom>
        </p:spPr>
      </p:pic>
      <p:pic>
        <p:nvPicPr>
          <p:cNvPr id="10" name="Content Placeholder 9"/>
          <p:cNvPicPr>
            <a:picLocks noGrp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348263" y="2438400"/>
            <a:ext cx="2744836" cy="395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36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COSTS	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RISKS</a:t>
            </a:r>
            <a:endParaRPr lang="en-US" dirty="0"/>
          </a:p>
        </p:txBody>
      </p:sp>
      <p:pic>
        <p:nvPicPr>
          <p:cNvPr id="11" name="Content Placeholder 10"/>
          <p:cNvPicPr>
            <a:picLocks noGrp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1039089" y="2438400"/>
            <a:ext cx="2768459" cy="3951288"/>
          </a:xfrm>
          <a:prstGeom prst="rect">
            <a:avLst/>
          </a:prstGeom>
        </p:spPr>
      </p:pic>
      <p:pic>
        <p:nvPicPr>
          <p:cNvPr id="12" name="Content Placeholder 11"/>
          <p:cNvPicPr>
            <a:picLocks noGrp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344787" y="2438400"/>
            <a:ext cx="2751789" cy="395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71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model concludes that the NFL will fulfill its strategic objectives in the long-term by updating the current schedule to include 2 pre-season games followed by 18 regular season </a:t>
            </a:r>
            <a:r>
              <a:rPr lang="en-US" dirty="0" smtClean="0"/>
              <a:t>games</a:t>
            </a:r>
          </a:p>
          <a:p>
            <a:r>
              <a:rPr lang="en-US" dirty="0" smtClean="0"/>
              <a:t>In </a:t>
            </a:r>
            <a:r>
              <a:rPr lang="en-US" dirty="0"/>
              <a:t>the final collective bargaining agreement it was </a:t>
            </a:r>
            <a:r>
              <a:rPr lang="en-US" dirty="0" smtClean="0"/>
              <a:t>agreed to </a:t>
            </a:r>
            <a:r>
              <a:rPr lang="en-US" dirty="0"/>
              <a:t>maintain the current 16 game format for the next ten </a:t>
            </a:r>
            <a:r>
              <a:rPr lang="en-US" dirty="0" smtClean="0"/>
              <a:t>years.  This conclusion agrees with the short-term results based upon the multiplicative formula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7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Model</a:t>
            </a:r>
          </a:p>
          <a:p>
            <a:r>
              <a:rPr lang="en-US" dirty="0" smtClean="0"/>
              <a:t>Strategic Objectives</a:t>
            </a:r>
          </a:p>
          <a:p>
            <a:r>
              <a:rPr lang="en-US" dirty="0" smtClean="0"/>
              <a:t>Criteria</a:t>
            </a:r>
          </a:p>
          <a:p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Criteria Results</a:t>
            </a:r>
          </a:p>
          <a:p>
            <a:pPr lvl="1"/>
            <a:r>
              <a:rPr lang="en-US" dirty="0" smtClean="0"/>
              <a:t>Ratings Model</a:t>
            </a:r>
          </a:p>
          <a:p>
            <a:pPr lvl="1"/>
            <a:r>
              <a:rPr lang="en-US" dirty="0" smtClean="0"/>
              <a:t>Top-Level Results</a:t>
            </a:r>
          </a:p>
          <a:p>
            <a:r>
              <a:rPr lang="en-US" dirty="0" smtClean="0"/>
              <a:t>Sensitivity Analysis</a:t>
            </a:r>
          </a:p>
          <a:p>
            <a:r>
              <a:rPr lang="en-US" dirty="0" smtClean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80647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/>
          <a:lstStyle/>
          <a:p>
            <a:r>
              <a:rPr lang="en-US" dirty="0" smtClean="0"/>
              <a:t>Current Schedule</a:t>
            </a:r>
          </a:p>
          <a:p>
            <a:pPr lvl="1"/>
            <a:r>
              <a:rPr lang="en-US" dirty="0" smtClean="0"/>
              <a:t>16 regular season games</a:t>
            </a:r>
          </a:p>
          <a:p>
            <a:pPr lvl="1"/>
            <a:r>
              <a:rPr lang="en-US" dirty="0" smtClean="0"/>
              <a:t>4 preseason games</a:t>
            </a:r>
          </a:p>
          <a:p>
            <a:pPr lvl="1"/>
            <a:r>
              <a:rPr lang="en-US" dirty="0" smtClean="0"/>
              <a:t>1 bye week</a:t>
            </a:r>
          </a:p>
          <a:p>
            <a:endParaRPr lang="en-US" dirty="0" smtClean="0"/>
          </a:p>
          <a:p>
            <a:r>
              <a:rPr lang="en-US" dirty="0" smtClean="0"/>
              <a:t>Preseason Games</a:t>
            </a:r>
          </a:p>
          <a:p>
            <a:pPr lvl="1"/>
            <a:r>
              <a:rPr lang="en-US" dirty="0" smtClean="0"/>
              <a:t>Do not count towards team’s final record</a:t>
            </a:r>
          </a:p>
          <a:p>
            <a:pPr lvl="1"/>
            <a:r>
              <a:rPr lang="en-US" dirty="0" smtClean="0"/>
              <a:t>Coaches use games to evaluate players and decide final roster</a:t>
            </a:r>
          </a:p>
          <a:p>
            <a:pPr lvl="1"/>
            <a:r>
              <a:rPr lang="en-US" dirty="0" smtClean="0"/>
              <a:t>Starters play a fraction of the game</a:t>
            </a:r>
          </a:p>
          <a:p>
            <a:pPr lvl="1"/>
            <a:r>
              <a:rPr lang="en-US" dirty="0" smtClean="0"/>
              <a:t>Season ticket holders required to pay face value for tickets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95800" y="1524000"/>
            <a:ext cx="4114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2400" dirty="0" smtClean="0"/>
              <a:t>Proposed Schedule</a:t>
            </a:r>
          </a:p>
          <a:p>
            <a:pPr lvl="1"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2000" dirty="0" smtClean="0"/>
              <a:t>18 regular season games</a:t>
            </a:r>
          </a:p>
          <a:p>
            <a:pPr lvl="1"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2000" dirty="0" smtClean="0"/>
              <a:t>2 preseason games</a:t>
            </a:r>
          </a:p>
          <a:p>
            <a:pPr lvl="1"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</a:pPr>
            <a:r>
              <a:rPr lang="en-US" sz="2000" dirty="0" smtClean="0"/>
              <a:t>2 bye weeks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65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200" y="1524000"/>
            <a:ext cx="54102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53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Financial Growth</a:t>
            </a:r>
          </a:p>
          <a:p>
            <a:pPr lvl="1"/>
            <a:r>
              <a:rPr lang="en-US" dirty="0" smtClean="0"/>
              <a:t>Expand current revenue streams</a:t>
            </a:r>
          </a:p>
          <a:p>
            <a:pPr lvl="1"/>
            <a:r>
              <a:rPr lang="en-US" dirty="0" smtClean="0"/>
              <a:t>Develop new sources of revenue</a:t>
            </a:r>
          </a:p>
          <a:p>
            <a:r>
              <a:rPr lang="en-US" dirty="0" smtClean="0"/>
              <a:t>Long Term Economic Viability</a:t>
            </a:r>
          </a:p>
          <a:p>
            <a:pPr lvl="1"/>
            <a:r>
              <a:rPr lang="en-US" dirty="0" smtClean="0"/>
              <a:t>Protect integrity of the sport</a:t>
            </a:r>
          </a:p>
          <a:p>
            <a:pPr lvl="1"/>
            <a:r>
              <a:rPr lang="en-US" dirty="0" smtClean="0"/>
              <a:t>Increase football’s popularity</a:t>
            </a:r>
          </a:p>
          <a:p>
            <a:r>
              <a:rPr lang="en-US" dirty="0" smtClean="0"/>
              <a:t>Player Safety</a:t>
            </a:r>
          </a:p>
          <a:p>
            <a:pPr lvl="1"/>
            <a:r>
              <a:rPr lang="en-US" dirty="0" smtClean="0"/>
              <a:t>Reduce risk of serious injury for players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04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Economic</a:t>
            </a:r>
          </a:p>
          <a:p>
            <a:pPr lvl="1"/>
            <a:r>
              <a:rPr lang="en-US" dirty="0" smtClean="0"/>
              <a:t>Merchandise </a:t>
            </a:r>
            <a:r>
              <a:rPr lang="en-US" dirty="0"/>
              <a:t>Sold at </a:t>
            </a:r>
            <a:r>
              <a:rPr lang="en-US" dirty="0" smtClean="0"/>
              <a:t>Games</a:t>
            </a:r>
          </a:p>
          <a:p>
            <a:pPr lvl="1"/>
            <a:r>
              <a:rPr lang="en-US" dirty="0" smtClean="0"/>
              <a:t>Tickets</a:t>
            </a:r>
          </a:p>
          <a:p>
            <a:pPr lvl="1"/>
            <a:r>
              <a:rPr lang="en-US" dirty="0" smtClean="0"/>
              <a:t>TV Rights</a:t>
            </a:r>
          </a:p>
          <a:p>
            <a:pPr lvl="1"/>
            <a:r>
              <a:rPr lang="en-US" dirty="0" smtClean="0"/>
              <a:t>Bar </a:t>
            </a:r>
            <a:r>
              <a:rPr lang="en-US" dirty="0"/>
              <a:t>and Restaurant </a:t>
            </a:r>
            <a:r>
              <a:rPr lang="en-US" dirty="0" smtClean="0"/>
              <a:t>Sales</a:t>
            </a:r>
          </a:p>
          <a:p>
            <a:r>
              <a:rPr lang="en-US" dirty="0" smtClean="0"/>
              <a:t>Social</a:t>
            </a:r>
            <a:r>
              <a:rPr lang="en-US" dirty="0"/>
              <a:t>	</a:t>
            </a:r>
            <a:endParaRPr lang="en-US" dirty="0" smtClean="0"/>
          </a:p>
          <a:p>
            <a:pPr lvl="1"/>
            <a:r>
              <a:rPr lang="en-US" dirty="0" smtClean="0"/>
              <a:t>Fan Satisfaction</a:t>
            </a:r>
          </a:p>
          <a:p>
            <a:pPr lvl="1"/>
            <a:r>
              <a:rPr lang="en-US" dirty="0" smtClean="0"/>
              <a:t>League </a:t>
            </a:r>
            <a:r>
              <a:rPr lang="en-US" dirty="0"/>
              <a:t>Popularity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Institutional</a:t>
            </a:r>
          </a:p>
          <a:p>
            <a:pPr lvl="1"/>
            <a:r>
              <a:rPr lang="en-US" dirty="0" smtClean="0"/>
              <a:t>Additional </a:t>
            </a:r>
            <a:r>
              <a:rPr lang="en-US" dirty="0"/>
              <a:t>Bye </a:t>
            </a:r>
            <a:r>
              <a:rPr lang="en-US" dirty="0" smtClean="0"/>
              <a:t>Week</a:t>
            </a:r>
          </a:p>
          <a:p>
            <a:pPr lvl="1"/>
            <a:r>
              <a:rPr lang="en-US" dirty="0" smtClean="0"/>
              <a:t>Decreased </a:t>
            </a:r>
            <a:r>
              <a:rPr lang="en-US" dirty="0"/>
              <a:t>OTA and </a:t>
            </a:r>
            <a:r>
              <a:rPr lang="en-US" dirty="0" smtClean="0"/>
              <a:t>Training</a:t>
            </a:r>
          </a:p>
          <a:p>
            <a:pPr lvl="1"/>
            <a:r>
              <a:rPr lang="en-US" dirty="0" smtClean="0"/>
              <a:t>Increased Competitiveness</a:t>
            </a:r>
          </a:p>
          <a:p>
            <a:pPr lvl="1"/>
            <a:r>
              <a:rPr lang="en-US" dirty="0" smtClean="0"/>
              <a:t>Minor League</a:t>
            </a:r>
          </a:p>
          <a:p>
            <a:pPr lvl="1"/>
            <a:r>
              <a:rPr lang="en-US" dirty="0" smtClean="0"/>
              <a:t>Modify </a:t>
            </a:r>
            <a:r>
              <a:rPr lang="en-US" dirty="0"/>
              <a:t>IR Terms</a:t>
            </a:r>
          </a:p>
          <a:p>
            <a:r>
              <a:rPr lang="en-US" dirty="0"/>
              <a:t>Social	</a:t>
            </a:r>
            <a:endParaRPr lang="en-US" dirty="0" smtClean="0"/>
          </a:p>
          <a:p>
            <a:pPr lvl="1"/>
            <a:r>
              <a:rPr lang="en-US" dirty="0" smtClean="0"/>
              <a:t>International Games</a:t>
            </a:r>
          </a:p>
          <a:p>
            <a:pPr lvl="1"/>
            <a:r>
              <a:rPr lang="en-US" dirty="0" smtClean="0"/>
              <a:t>Increased </a:t>
            </a:r>
            <a:r>
              <a:rPr lang="en-US" dirty="0"/>
              <a:t>Benefits for Retired Players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2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COSTS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Economic</a:t>
            </a:r>
            <a:r>
              <a:rPr lang="en-US" dirty="0"/>
              <a:t>	</a:t>
            </a:r>
            <a:endParaRPr lang="en-US" dirty="0" smtClean="0"/>
          </a:p>
          <a:p>
            <a:pPr lvl="1"/>
            <a:r>
              <a:rPr lang="en-US" dirty="0" smtClean="0"/>
              <a:t>Increased Roster</a:t>
            </a:r>
          </a:p>
          <a:p>
            <a:pPr lvl="1"/>
            <a:r>
              <a:rPr lang="en-US" dirty="0" smtClean="0"/>
              <a:t>Pay </a:t>
            </a:r>
            <a:r>
              <a:rPr lang="en-US" dirty="0"/>
              <a:t>Players for Additional Games</a:t>
            </a:r>
          </a:p>
          <a:p>
            <a:r>
              <a:rPr lang="en-US" dirty="0"/>
              <a:t>Social	</a:t>
            </a:r>
            <a:endParaRPr lang="en-US" dirty="0" smtClean="0"/>
          </a:p>
          <a:p>
            <a:pPr lvl="1"/>
            <a:r>
              <a:rPr lang="en-US" dirty="0" smtClean="0"/>
              <a:t>Competitive Attrition</a:t>
            </a:r>
          </a:p>
          <a:p>
            <a:pPr lvl="1"/>
            <a:r>
              <a:rPr lang="en-US" dirty="0" smtClean="0"/>
              <a:t>Complexion of Season</a:t>
            </a:r>
          </a:p>
          <a:p>
            <a:pPr lvl="1"/>
            <a:r>
              <a:rPr lang="en-US" dirty="0" smtClean="0"/>
              <a:t>Variance </a:t>
            </a:r>
            <a:r>
              <a:rPr lang="en-US" dirty="0"/>
              <a:t>Between Statistics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RISKS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Economic</a:t>
            </a:r>
            <a:r>
              <a:rPr lang="en-US" dirty="0"/>
              <a:t>	</a:t>
            </a:r>
            <a:endParaRPr lang="en-US" dirty="0" smtClean="0"/>
          </a:p>
          <a:p>
            <a:pPr lvl="1"/>
            <a:r>
              <a:rPr lang="en-US" dirty="0" smtClean="0"/>
              <a:t>Decreased </a:t>
            </a:r>
            <a:r>
              <a:rPr lang="en-US" dirty="0"/>
              <a:t>Profit Margin per </a:t>
            </a:r>
            <a:r>
              <a:rPr lang="en-US" dirty="0" smtClean="0"/>
              <a:t>Game</a:t>
            </a:r>
          </a:p>
          <a:p>
            <a:pPr lvl="1"/>
            <a:r>
              <a:rPr lang="en-US" dirty="0" smtClean="0"/>
              <a:t>Negative </a:t>
            </a:r>
            <a:r>
              <a:rPr lang="en-US" dirty="0"/>
              <a:t>Returns for Bad Seasons</a:t>
            </a:r>
          </a:p>
          <a:p>
            <a:r>
              <a:rPr lang="en-US" dirty="0"/>
              <a:t>Social	</a:t>
            </a:r>
            <a:endParaRPr lang="en-US" dirty="0" smtClean="0"/>
          </a:p>
          <a:p>
            <a:pPr lvl="1"/>
            <a:r>
              <a:rPr lang="en-US" dirty="0" smtClean="0"/>
              <a:t>Evaluation </a:t>
            </a:r>
            <a:r>
              <a:rPr lang="en-US" dirty="0"/>
              <a:t>of New </a:t>
            </a:r>
            <a:r>
              <a:rPr lang="en-US" dirty="0" smtClean="0"/>
              <a:t>Players</a:t>
            </a:r>
          </a:p>
          <a:p>
            <a:pPr lvl="1"/>
            <a:r>
              <a:rPr lang="en-US" dirty="0" smtClean="0"/>
              <a:t>Longer </a:t>
            </a:r>
            <a:r>
              <a:rPr lang="en-US" dirty="0"/>
              <a:t>Disappointing </a:t>
            </a:r>
            <a:r>
              <a:rPr lang="en-US" dirty="0" smtClean="0"/>
              <a:t>Seasons	</a:t>
            </a:r>
          </a:p>
          <a:p>
            <a:pPr lvl="1"/>
            <a:r>
              <a:rPr lang="en-US" dirty="0" smtClean="0"/>
              <a:t>Player </a:t>
            </a:r>
            <a:r>
              <a:rPr lang="en-US" dirty="0"/>
              <a:t>Injury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67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Criteria Results</a:t>
            </a:r>
          </a:p>
          <a:p>
            <a:pPr lvl="1"/>
            <a:r>
              <a:rPr lang="en-US" dirty="0"/>
              <a:t>For each of the BOCR subnets, the decision networks were built and pair-wise comparisons made for each </a:t>
            </a:r>
            <a:r>
              <a:rPr lang="en-US" dirty="0" smtClean="0"/>
              <a:t>connection</a:t>
            </a:r>
          </a:p>
          <a:p>
            <a:pPr lvl="1"/>
            <a:r>
              <a:rPr lang="en-US" dirty="0" smtClean="0"/>
              <a:t>After </a:t>
            </a:r>
            <a:r>
              <a:rPr lang="en-US" dirty="0"/>
              <a:t>each subnet was </a:t>
            </a:r>
            <a:r>
              <a:rPr lang="en-US" dirty="0" smtClean="0"/>
              <a:t>synthesized, the </a:t>
            </a:r>
            <a:r>
              <a:rPr lang="en-US" b="1" i="1" dirty="0" smtClean="0"/>
              <a:t>New Schedule</a:t>
            </a:r>
            <a:r>
              <a:rPr lang="en-US" dirty="0" smtClean="0"/>
              <a:t> alternative was found to be the preferred alternative for each subnet</a:t>
            </a:r>
            <a:endParaRPr lang="en-US" b="1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515169"/>
              </p:ext>
            </p:extLst>
          </p:nvPr>
        </p:nvGraphicFramePr>
        <p:xfrm>
          <a:off x="914399" y="3810000"/>
          <a:ext cx="7315201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/>
                <a:gridCol w="2819400"/>
                <a:gridCol w="2438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Keep Current Schedule (4-Pre; 16-Regular)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 Schedule </a:t>
                      </a:r>
                    </a:p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(2-Pre; 18-Regular)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.208407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.791593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OPPORTUNITIES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.381265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.618735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.266606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.733394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.172573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.827427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076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Ratings Results</a:t>
            </a:r>
          </a:p>
          <a:p>
            <a:pPr lvl="1"/>
            <a:r>
              <a:rPr lang="en-US" dirty="0"/>
              <a:t>A ratings model was then developed based </a:t>
            </a:r>
            <a:r>
              <a:rPr lang="en-US" dirty="0" smtClean="0"/>
              <a:t>upon the </a:t>
            </a:r>
            <a:r>
              <a:rPr lang="en-US" dirty="0"/>
              <a:t>New </a:t>
            </a:r>
            <a:r>
              <a:rPr lang="en-US" dirty="0" smtClean="0"/>
              <a:t>Schedule alternative</a:t>
            </a:r>
          </a:p>
          <a:p>
            <a:pPr lvl="1"/>
            <a:r>
              <a:rPr lang="en-US" dirty="0" smtClean="0"/>
              <a:t>Rankings for Financial growth – High, Medium, Low</a:t>
            </a:r>
          </a:p>
          <a:p>
            <a:pPr lvl="1"/>
            <a:r>
              <a:rPr lang="en-US" dirty="0" smtClean="0"/>
              <a:t>Rankings for Long-Term Economic Viability and Player Safety – Improving, Maintaining, Decreasing</a:t>
            </a:r>
          </a:p>
          <a:p>
            <a:pPr marL="274320" lvl="1" indent="0">
              <a:buNone/>
            </a:pP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1600" y="4038600"/>
            <a:ext cx="63246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53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247</TotalTime>
  <Words>429</Words>
  <Application>Microsoft Office PowerPoint</Application>
  <PresentationFormat>On-screen Show (4:3)</PresentationFormat>
  <Paragraphs>129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Clarity</vt:lpstr>
      <vt:lpstr>Determining Whether the NFL Should Modify Its Regular Season to 18 Games</vt:lpstr>
      <vt:lpstr>AGENDA</vt:lpstr>
      <vt:lpstr>Introduction</vt:lpstr>
      <vt:lpstr>Model</vt:lpstr>
      <vt:lpstr>Strategic Objectives</vt:lpstr>
      <vt:lpstr>Criteria</vt:lpstr>
      <vt:lpstr>Criteria</vt:lpstr>
      <vt:lpstr>Results</vt:lpstr>
      <vt:lpstr>Results</vt:lpstr>
      <vt:lpstr>Results</vt:lpstr>
      <vt:lpstr>Sensitivity Analysis</vt:lpstr>
      <vt:lpstr>Sensitivity Analysis</vt:lpstr>
      <vt:lpstr>Conclusion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Shannon</dc:creator>
  <cp:lastModifiedBy>Shannon</cp:lastModifiedBy>
  <cp:revision>35</cp:revision>
  <dcterms:created xsi:type="dcterms:W3CDTF">2011-10-16T16:58:56Z</dcterms:created>
  <dcterms:modified xsi:type="dcterms:W3CDTF">2011-10-17T16:52:04Z</dcterms:modified>
</cp:coreProperties>
</file>