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2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90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5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5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9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FD02344-A07B-4B12-A816-5119582D31DE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433A8D-CD83-4197-AA0F-2FA2ECA1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34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Should Student Athletes Be Paid?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969944"/>
            <a:ext cx="9440034" cy="104986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Decision Making in a Complex Environment: Final Project</a:t>
            </a:r>
          </a:p>
          <a:p>
            <a:pPr algn="l"/>
            <a:r>
              <a:rPr lang="en-US" dirty="0" smtClean="0"/>
              <a:t>Corey </a:t>
            </a:r>
            <a:r>
              <a:rPr lang="en-US" dirty="0" err="1" smtClean="0"/>
              <a:t>Filburn</a:t>
            </a:r>
            <a:r>
              <a:rPr lang="en-US" dirty="0" smtClean="0"/>
              <a:t> and Alexander </a:t>
            </a:r>
            <a:r>
              <a:rPr lang="en-US" dirty="0" err="1" smtClean="0"/>
              <a:t>Rascoe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730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Model: Risks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0" y="1580050"/>
            <a:ext cx="7563112" cy="51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and Opportunities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r="1449"/>
          <a:stretch/>
        </p:blipFill>
        <p:spPr>
          <a:xfrm>
            <a:off x="1508961" y="1731963"/>
            <a:ext cx="3814154" cy="405923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/>
        </p:blipFill>
        <p:spPr>
          <a:xfrm>
            <a:off x="6718182" y="1731963"/>
            <a:ext cx="3982476" cy="4059237"/>
          </a:xfrm>
        </p:spPr>
      </p:pic>
    </p:spTree>
    <p:extLst>
      <p:ext uri="{BB962C8B-B14F-4D97-AF65-F5344CB8AC3E}">
        <p14:creationId xmlns:p14="http://schemas.microsoft.com/office/powerpoint/2010/main" val="62216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and Risks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53"/>
          <a:stretch/>
        </p:blipFill>
        <p:spPr>
          <a:xfrm>
            <a:off x="940886" y="1731963"/>
            <a:ext cx="5144228" cy="40592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"/>
          <a:stretch/>
        </p:blipFill>
        <p:spPr>
          <a:xfrm>
            <a:off x="6202363" y="1797965"/>
            <a:ext cx="5031694" cy="3927232"/>
          </a:xfrm>
        </p:spPr>
      </p:pic>
    </p:spTree>
    <p:extLst>
      <p:ext uri="{BB962C8B-B14F-4D97-AF65-F5344CB8AC3E}">
        <p14:creationId xmlns:p14="http://schemas.microsoft.com/office/powerpoint/2010/main" val="101539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1" y="2479820"/>
            <a:ext cx="11484429" cy="2358409"/>
          </a:xfrm>
        </p:spPr>
      </p:pic>
    </p:spTree>
    <p:extLst>
      <p:ext uri="{BB962C8B-B14F-4D97-AF65-F5344CB8AC3E}">
        <p14:creationId xmlns:p14="http://schemas.microsoft.com/office/powerpoint/2010/main" val="372758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Additive (Long Run)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3091324"/>
            <a:ext cx="4875213" cy="198821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Multiplicative (Short Run)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8" y="3118908"/>
            <a:ext cx="4895850" cy="1933047"/>
          </a:xfrm>
        </p:spPr>
      </p:pic>
    </p:spTree>
    <p:extLst>
      <p:ext uri="{BB962C8B-B14F-4D97-AF65-F5344CB8AC3E}">
        <p14:creationId xmlns:p14="http://schemas.microsoft.com/office/powerpoint/2010/main" val="396679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and Risks in the short term make the smaller overall payment models more appealing</a:t>
            </a:r>
          </a:p>
          <a:p>
            <a:pPr lvl="1"/>
            <a:r>
              <a:rPr lang="en-US" dirty="0" smtClean="0"/>
              <a:t>Outweighed by tremendous Benefits and Opportunities in the long term</a:t>
            </a:r>
          </a:p>
          <a:p>
            <a:r>
              <a:rPr lang="en-US" dirty="0" smtClean="0"/>
              <a:t>The payment strategies are scaled essentially by earning potential</a:t>
            </a:r>
          </a:p>
          <a:p>
            <a:pPr lvl="1"/>
            <a:r>
              <a:rPr lang="en-US" dirty="0" smtClean="0"/>
              <a:t>%Revenue &gt; Full-Time and Part-Time &gt; Stipend</a:t>
            </a:r>
          </a:p>
          <a:p>
            <a:r>
              <a:rPr lang="en-US" dirty="0" smtClean="0"/>
              <a:t>%Revenue model is preferred in the long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8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Athletes in the United States generate tremendous revenue</a:t>
            </a:r>
          </a:p>
          <a:p>
            <a:r>
              <a:rPr lang="en-US" dirty="0" smtClean="0"/>
              <a:t>Money is distributed within the university</a:t>
            </a:r>
            <a:endParaRPr lang="en-US" dirty="0"/>
          </a:p>
          <a:p>
            <a:pPr lvl="1"/>
            <a:r>
              <a:rPr lang="en-US" dirty="0" smtClean="0"/>
              <a:t>Entice donations </a:t>
            </a:r>
            <a:r>
              <a:rPr lang="en-US" dirty="0"/>
              <a:t>from </a:t>
            </a:r>
            <a:r>
              <a:rPr lang="en-US" dirty="0" smtClean="0"/>
              <a:t>booster clubs and </a:t>
            </a:r>
            <a:r>
              <a:rPr lang="en-US" dirty="0"/>
              <a:t>alumni attending </a:t>
            </a:r>
            <a:r>
              <a:rPr lang="en-US" dirty="0" smtClean="0"/>
              <a:t>games</a:t>
            </a:r>
            <a:endParaRPr lang="en-US" dirty="0"/>
          </a:p>
          <a:p>
            <a:pPr lvl="1"/>
            <a:r>
              <a:rPr lang="en-US" dirty="0" smtClean="0"/>
              <a:t>New facilities are built that attract students and faculty</a:t>
            </a:r>
          </a:p>
          <a:p>
            <a:pPr lvl="1"/>
            <a:r>
              <a:rPr lang="en-US" dirty="0" smtClean="0"/>
              <a:t>Contributes to the prestige of the university</a:t>
            </a:r>
            <a:endParaRPr lang="en-US" dirty="0"/>
          </a:p>
          <a:p>
            <a:r>
              <a:rPr lang="en-US" dirty="0" smtClean="0"/>
              <a:t>Athlete Benefits</a:t>
            </a:r>
          </a:p>
          <a:p>
            <a:pPr lvl="1"/>
            <a:r>
              <a:rPr lang="en-US" dirty="0" smtClean="0"/>
              <a:t>Scholarship? Maybe</a:t>
            </a:r>
          </a:p>
          <a:p>
            <a:pPr lvl="1"/>
            <a:r>
              <a:rPr lang="en-US" dirty="0" smtClean="0"/>
              <a:t>“Talent” scholarships in the form of leadership scholarships</a:t>
            </a:r>
          </a:p>
        </p:txBody>
      </p:sp>
    </p:spTree>
    <p:extLst>
      <p:ext uri="{BB962C8B-B14F-4D97-AF65-F5344CB8AC3E}">
        <p14:creationId xmlns:p14="http://schemas.microsoft.com/office/powerpoint/2010/main" val="423556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000" lvl="1" indent="0">
              <a:buNone/>
            </a:pPr>
            <a:r>
              <a:rPr lang="en-US" dirty="0" smtClean="0"/>
              <a:t>Marc </a:t>
            </a:r>
            <a:r>
              <a:rPr lang="en-US" dirty="0" err="1" smtClean="0"/>
              <a:t>Emmert</a:t>
            </a:r>
            <a:r>
              <a:rPr lang="en-US" dirty="0" smtClean="0"/>
              <a:t> President of NCAA </a:t>
            </a:r>
            <a:r>
              <a:rPr lang="en-US" dirty="0" smtClean="0">
                <a:sym typeface="Wingdings"/>
              </a:rPr>
              <a:t> $1.6 M/</a:t>
            </a:r>
            <a:r>
              <a:rPr lang="en-US" dirty="0" err="1" smtClean="0">
                <a:sym typeface="Wingdings"/>
              </a:rPr>
              <a:t>yr</a:t>
            </a:r>
            <a:endParaRPr lang="en-US" dirty="0" smtClean="0">
              <a:sym typeface="Wingdings"/>
            </a:endParaRPr>
          </a:p>
          <a:p>
            <a:pPr marL="450000" lvl="1" indent="0">
              <a:buNone/>
            </a:pPr>
            <a:r>
              <a:rPr lang="en-US" dirty="0" smtClean="0">
                <a:sym typeface="Wingdings"/>
              </a:rPr>
              <a:t>Basketball Coach John </a:t>
            </a:r>
            <a:r>
              <a:rPr lang="en-US" dirty="0" err="1" smtClean="0">
                <a:sym typeface="Wingdings"/>
              </a:rPr>
              <a:t>Calipari</a:t>
            </a:r>
            <a:r>
              <a:rPr lang="en-US" dirty="0" smtClean="0">
                <a:sym typeface="Wingdings"/>
              </a:rPr>
              <a:t> of Kentucky $5.2 M/</a:t>
            </a:r>
            <a:r>
              <a:rPr lang="en-US" dirty="0" err="1" smtClean="0">
                <a:sym typeface="Wingdings"/>
              </a:rPr>
              <a:t>yr</a:t>
            </a:r>
            <a:endParaRPr lang="en-US" dirty="0" smtClean="0">
              <a:sym typeface="Wingdings"/>
            </a:endParaRPr>
          </a:p>
          <a:p>
            <a:pPr marL="450000" lvl="1" indent="0">
              <a:buNone/>
            </a:pPr>
            <a:r>
              <a:rPr lang="en-US" dirty="0" smtClean="0">
                <a:sym typeface="Wingdings"/>
              </a:rPr>
              <a:t>Football Coach Nick </a:t>
            </a:r>
            <a:r>
              <a:rPr lang="en-US" dirty="0" err="1" smtClean="0">
                <a:sym typeface="Wingdings"/>
              </a:rPr>
              <a:t>Saban</a:t>
            </a:r>
            <a:r>
              <a:rPr lang="en-US" dirty="0" smtClean="0">
                <a:sym typeface="Wingdings"/>
              </a:rPr>
              <a:t> of Alabama  $5.62 M/</a:t>
            </a:r>
            <a:r>
              <a:rPr lang="en-US" dirty="0" err="1" smtClean="0">
                <a:sym typeface="Wingdings"/>
              </a:rPr>
              <a:t>yr</a:t>
            </a:r>
            <a:endParaRPr lang="en-US" dirty="0">
              <a:sym typeface="Wingdings"/>
            </a:endParaRPr>
          </a:p>
          <a:p>
            <a:pPr marL="450000" lvl="1" indent="0">
              <a:buNone/>
            </a:pPr>
            <a:r>
              <a:rPr lang="en-US" dirty="0" smtClean="0">
                <a:sym typeface="Wingdings"/>
              </a:rPr>
              <a:t>TV Contract between ESPN and the ACC  $3.6 billion/15 years </a:t>
            </a:r>
          </a:p>
          <a:p>
            <a:pPr marL="450000" lvl="1" indent="0">
              <a:buNone/>
            </a:pPr>
            <a:endParaRPr lang="en-US" dirty="0">
              <a:sym typeface="Wingdings"/>
            </a:endParaRPr>
          </a:p>
          <a:p>
            <a:pPr marL="450000" lvl="1" indent="0">
              <a:buNone/>
            </a:pPr>
            <a:endParaRPr lang="en-US" dirty="0"/>
          </a:p>
        </p:txBody>
      </p:sp>
      <p:pic>
        <p:nvPicPr>
          <p:cNvPr id="4" name="Picture 3" descr="indiana basketball reven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28" y="3483229"/>
            <a:ext cx="8650045" cy="31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as revenu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449"/>
          <a:stretch/>
        </p:blipFill>
        <p:spPr>
          <a:xfrm>
            <a:off x="0" y="266700"/>
            <a:ext cx="12192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Athlete Compensation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they work?</a:t>
            </a:r>
          </a:p>
          <a:p>
            <a:pPr lvl="1"/>
            <a:r>
              <a:rPr lang="en-US" dirty="0" smtClean="0"/>
              <a:t>Percentage of Revenue</a:t>
            </a:r>
          </a:p>
          <a:p>
            <a:pPr lvl="1"/>
            <a:r>
              <a:rPr lang="en-US" dirty="0" smtClean="0"/>
              <a:t>Full-Time Salary</a:t>
            </a:r>
          </a:p>
          <a:p>
            <a:pPr lvl="1"/>
            <a:r>
              <a:rPr lang="en-US" dirty="0" smtClean="0"/>
              <a:t>Part-Time Salary</a:t>
            </a:r>
          </a:p>
          <a:p>
            <a:pPr lvl="1"/>
            <a:r>
              <a:rPr lang="en-US" dirty="0" smtClean="0"/>
              <a:t>Stipend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2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Criterion</a:t>
            </a:r>
          </a:p>
          <a:p>
            <a:pPr lvl="1"/>
            <a:r>
              <a:rPr lang="en-US" dirty="0" smtClean="0"/>
              <a:t>Economic </a:t>
            </a:r>
          </a:p>
          <a:p>
            <a:pPr lvl="1"/>
            <a:r>
              <a:rPr lang="en-US" dirty="0" smtClean="0"/>
              <a:t>Practical</a:t>
            </a:r>
          </a:p>
          <a:p>
            <a:pPr lvl="1"/>
            <a:r>
              <a:rPr lang="en-US" dirty="0" smtClean="0"/>
              <a:t>Conclusive</a:t>
            </a:r>
          </a:p>
          <a:p>
            <a:r>
              <a:rPr lang="en-US" dirty="0" smtClean="0"/>
              <a:t>BOCR Subnets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4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Model: Benefits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04" y="1580050"/>
            <a:ext cx="9492343" cy="50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Model: Opportunities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01" y="1580050"/>
            <a:ext cx="9901950" cy="50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Model: 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9" y="1580050"/>
            <a:ext cx="7789334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96</TotalTime>
  <Words>256</Words>
  <Application>Microsoft Macintosh PowerPoint</Application>
  <PresentationFormat>Custom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Slate</vt:lpstr>
      <vt:lpstr>How Should Student Athletes Be Paid?</vt:lpstr>
      <vt:lpstr>Introduction</vt:lpstr>
      <vt:lpstr>Scope of the Problem</vt:lpstr>
      <vt:lpstr>PowerPoint Presentation</vt:lpstr>
      <vt:lpstr>Student Athlete Compensation Models</vt:lpstr>
      <vt:lpstr>Building the Model</vt:lpstr>
      <vt:lpstr>Building the Model: Benefits</vt:lpstr>
      <vt:lpstr>Building the Model: Opportunities</vt:lpstr>
      <vt:lpstr>Building the Model: Costs</vt:lpstr>
      <vt:lpstr>Building the Model: Risks</vt:lpstr>
      <vt:lpstr>Benefits and Opportunities</vt:lpstr>
      <vt:lpstr>Costs and Risks</vt:lpstr>
      <vt:lpstr>Computation</vt:lpstr>
      <vt:lpstr>Synthesis</vt:lpstr>
      <vt:lpstr>Conclusion: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Should Student Athletes Be Paid?</dc:title>
  <dc:creator>ASR</dc:creator>
  <cp:lastModifiedBy>Corey  Filburn</cp:lastModifiedBy>
  <cp:revision>13</cp:revision>
  <dcterms:created xsi:type="dcterms:W3CDTF">2013-10-11T16:14:19Z</dcterms:created>
  <dcterms:modified xsi:type="dcterms:W3CDTF">2013-10-15T21:55:52Z</dcterms:modified>
</cp:coreProperties>
</file>