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BB9D5-0248-44D3-BE3E-19690BD56A41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8D4F0-62DD-47A1-BE00-63BE17F197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1"/>
            <a:ext cx="7848600" cy="1600199"/>
          </a:xfrm>
        </p:spPr>
        <p:txBody>
          <a:bodyPr/>
          <a:lstStyle/>
          <a:p>
            <a:r>
              <a:rPr lang="en-US" dirty="0" smtClean="0"/>
              <a:t>Should Pitt Build an On-Campus Football Stadium?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5715000"/>
            <a:ext cx="6400800" cy="685800"/>
          </a:xfrm>
        </p:spPr>
        <p:txBody>
          <a:bodyPr/>
          <a:lstStyle/>
          <a:p>
            <a:pPr algn="r"/>
            <a:r>
              <a:rPr lang="en-US" dirty="0" smtClean="0"/>
              <a:t>Logan Baker, Patrick Kahle</a:t>
            </a:r>
            <a:endParaRPr lang="en-US" dirty="0"/>
          </a:p>
        </p:txBody>
      </p:sp>
      <p:pic>
        <p:nvPicPr>
          <p:cNvPr id="1028" name="Picture 4" descr="Okstadium_crop_exac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286000"/>
            <a:ext cx="4679416" cy="3124200"/>
          </a:xfrm>
          <a:prstGeom prst="rect">
            <a:avLst/>
          </a:prstGeom>
          <a:noFill/>
        </p:spPr>
      </p:pic>
      <p:pic>
        <p:nvPicPr>
          <p:cNvPr id="1030" name="Picture 6" descr="https://encrypted-tbn1.gstatic.com/images?q=tbn:ANd9GcRebMphdJNOOLZABwb0W5VnjAY8wz6CJzgl3V9vcKr-PCXsqujV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2743200"/>
            <a:ext cx="2209800" cy="2010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-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685800"/>
          </a:xfrm>
        </p:spPr>
        <p:txBody>
          <a:bodyPr/>
          <a:lstStyle/>
          <a:p>
            <a:r>
              <a:rPr lang="en-US" dirty="0" smtClean="0"/>
              <a:t>Favored construction </a:t>
            </a:r>
            <a:r>
              <a:rPr lang="en-US" dirty="0" smtClean="0"/>
              <a:t>of stadium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048000"/>
            <a:ext cx="5319158" cy="2137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381001"/>
          <a:ext cx="8229601" cy="6172198"/>
        </p:xfrm>
        <a:graphic>
          <a:graphicData uri="http://schemas.openxmlformats.org/drawingml/2006/table">
            <a:tbl>
              <a:tblPr/>
              <a:tblGrid>
                <a:gridCol w="2826979"/>
                <a:gridCol w="2773598"/>
                <a:gridCol w="2629024"/>
              </a:tblGrid>
              <a:tr h="494702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Risks</a:t>
                      </a:r>
                      <a:endParaRPr lang="en-US" sz="23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068"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Financial factors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Revenues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Ticket sales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Concessions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Donations</a:t>
                      </a:r>
                      <a:endParaRPr lang="en-US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Corporate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Alumni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Fan satisfaction</a:t>
                      </a:r>
                      <a:endParaRPr lang="en-US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Gameday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Atmosphere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Tailgating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Fan Engagement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Team Success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Bowl Games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National Ranking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Recruiting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University reputation</a:t>
                      </a:r>
                      <a:endParaRPr lang="en-US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Crime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Violence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Theft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Disorderly Conduct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Revelry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Rioting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Fires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Drunkenness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Logistics</a:t>
                      </a:r>
                      <a:endParaRPr lang="en-US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Public transportation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Cleanliness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Delay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Overcrowding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Traffic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Accidents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Gridlock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Alcohol-Related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Risks-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685800"/>
          </a:xfrm>
        </p:spPr>
        <p:txBody>
          <a:bodyPr/>
          <a:lstStyle/>
          <a:p>
            <a:r>
              <a:rPr lang="en-US" dirty="0" smtClean="0"/>
              <a:t>Favored construction </a:t>
            </a:r>
            <a:r>
              <a:rPr lang="en-US" dirty="0" smtClean="0"/>
              <a:t>of stadium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895600"/>
            <a:ext cx="5791200" cy="2145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362200"/>
            <a:ext cx="80010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- Multiplicative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362200"/>
            <a:ext cx="6705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- Additive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133600"/>
            <a:ext cx="6400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Sensitivity – Benefits &amp; Opportunities</a:t>
            </a:r>
            <a:endParaRPr lang="en-US" dirty="0"/>
          </a:p>
        </p:txBody>
      </p:sp>
      <p:pic>
        <p:nvPicPr>
          <p:cNvPr id="24578" name="Picture 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447800"/>
            <a:ext cx="3400425" cy="4876707"/>
          </a:xfrm>
          <a:prstGeom prst="rect">
            <a:avLst/>
          </a:prstGeom>
          <a:noFill/>
        </p:spPr>
      </p:pic>
      <p:pic>
        <p:nvPicPr>
          <p:cNvPr id="24577" name="Picture 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6710" y="1447800"/>
            <a:ext cx="3400490" cy="4876800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6057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– Costs &amp; Risks</a:t>
            </a:r>
            <a:endParaRPr lang="en-US" dirty="0"/>
          </a:p>
        </p:txBody>
      </p:sp>
      <p:pic>
        <p:nvPicPr>
          <p:cNvPr id="29698" name="Picture 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447800"/>
            <a:ext cx="3415004" cy="4897616"/>
          </a:xfrm>
          <a:prstGeom prst="rect">
            <a:avLst/>
          </a:prstGeom>
          <a:noFill/>
        </p:spPr>
      </p:pic>
      <p:pic>
        <p:nvPicPr>
          <p:cNvPr id="29697" name="Picture 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406913"/>
            <a:ext cx="3429000" cy="4917687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3657600" cy="3429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Best short-term:  </a:t>
            </a:r>
            <a:r>
              <a:rPr lang="en-US" b="1" dirty="0" smtClean="0"/>
              <a:t>Build</a:t>
            </a:r>
          </a:p>
          <a:p>
            <a:pPr algn="ctr"/>
            <a:r>
              <a:rPr lang="en-US" dirty="0" smtClean="0"/>
              <a:t>Best long-term:  </a:t>
            </a:r>
            <a:r>
              <a:rPr lang="en-US" b="1" dirty="0" smtClean="0"/>
              <a:t>Do not build</a:t>
            </a:r>
          </a:p>
          <a:p>
            <a:pPr algn="ctr"/>
            <a:r>
              <a:rPr lang="en-US" dirty="0" smtClean="0"/>
              <a:t>Likely decision:</a:t>
            </a:r>
            <a:br>
              <a:rPr lang="en-US" dirty="0" smtClean="0"/>
            </a:br>
            <a:r>
              <a:rPr lang="en-US" b="1" dirty="0" smtClean="0"/>
              <a:t>Do not build</a:t>
            </a:r>
            <a:endParaRPr lang="en-US" b="1" dirty="0"/>
          </a:p>
        </p:txBody>
      </p:sp>
      <p:pic>
        <p:nvPicPr>
          <p:cNvPr id="30722" name="Picture 2" descr="https://encrypted-tbn3.gstatic.com/images?q=tbn:ANd9GcTqnknliFzr7eXdX0dIBHgqDLMv2kyQ0t8dVMsplS-96orb3VbiN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1905000"/>
            <a:ext cx="4267200" cy="2891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199"/>
          </a:xfrm>
        </p:spPr>
        <p:txBody>
          <a:bodyPr>
            <a:normAutofit/>
          </a:bodyPr>
          <a:lstStyle/>
          <a:p>
            <a:r>
              <a:rPr lang="en-US" dirty="0" smtClean="0"/>
              <a:t>Pitt plays at Heinz Field</a:t>
            </a:r>
          </a:p>
          <a:p>
            <a:pPr lvl="1"/>
            <a:r>
              <a:rPr lang="en-US" dirty="0" smtClean="0"/>
              <a:t>Requires student transportation</a:t>
            </a:r>
          </a:p>
          <a:p>
            <a:pPr lvl="1"/>
            <a:r>
              <a:rPr lang="en-US" dirty="0" smtClean="0"/>
              <a:t>No sense of ownership</a:t>
            </a:r>
          </a:p>
          <a:p>
            <a:pPr lvl="1"/>
            <a:r>
              <a:rPr lang="en-US" dirty="0" smtClean="0"/>
              <a:t>Detrimental to reputation</a:t>
            </a:r>
          </a:p>
          <a:p>
            <a:pPr lvl="1"/>
            <a:r>
              <a:rPr lang="en-US" dirty="0" smtClean="0"/>
              <a:t>Difficult to fill</a:t>
            </a:r>
          </a:p>
          <a:p>
            <a:r>
              <a:rPr lang="en-US" dirty="0" smtClean="0"/>
              <a:t>Prepare for what to do 				when Heinz Field 				lease is up</a:t>
            </a:r>
          </a:p>
        </p:txBody>
      </p:sp>
      <p:pic>
        <p:nvPicPr>
          <p:cNvPr id="4098" name="Picture 2" descr="https://encrypted-tbn0.gstatic.com/images?q=tbn:ANd9GcQe4B5kpSRtYYddgaTl1HltAYKhIdlVx4Wq_hURCPeDPMOjXQM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810000"/>
            <a:ext cx="3552721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Goal: Determine whether or not to build a new on-campus stadium</a:t>
            </a:r>
          </a:p>
          <a:p>
            <a:r>
              <a:rPr lang="en-US" dirty="0" smtClean="0"/>
              <a:t>Alternatives: </a:t>
            </a:r>
          </a:p>
          <a:p>
            <a:pPr lvl="1"/>
            <a:r>
              <a:rPr lang="en-US" dirty="0" smtClean="0"/>
              <a:t>Build</a:t>
            </a:r>
          </a:p>
          <a:p>
            <a:pPr lvl="1"/>
            <a:r>
              <a:rPr lang="en-US" dirty="0" smtClean="0"/>
              <a:t>Do not build</a:t>
            </a:r>
          </a:p>
          <a:p>
            <a:r>
              <a:rPr lang="en-US" dirty="0" smtClean="0"/>
              <a:t>Control Criteria:</a:t>
            </a:r>
          </a:p>
          <a:p>
            <a:pPr lvl="1"/>
            <a:r>
              <a:rPr lang="en-US" dirty="0" smtClean="0"/>
              <a:t>Economic Factors</a:t>
            </a:r>
          </a:p>
          <a:p>
            <a:pPr lvl="1"/>
            <a:r>
              <a:rPr lang="en-US" dirty="0" smtClean="0"/>
              <a:t>Fan Satisfaction</a:t>
            </a:r>
          </a:p>
          <a:p>
            <a:pPr lvl="1"/>
            <a:r>
              <a:rPr lang="en-US" dirty="0" smtClean="0"/>
              <a:t>University Reputation</a:t>
            </a:r>
          </a:p>
          <a:p>
            <a:pPr lvl="1"/>
            <a:r>
              <a:rPr lang="en-US" dirty="0" smtClean="0"/>
              <a:t>Logistics</a:t>
            </a:r>
            <a:endParaRPr lang="en-US" dirty="0"/>
          </a:p>
        </p:txBody>
      </p:sp>
      <p:pic>
        <p:nvPicPr>
          <p:cNvPr id="6146" name="Picture 2" descr="https://encrypted-tbn0.gstatic.com/images?q=tbn:ANd9GcS9caBme09Wt5DE145TXyxX1nRKg_xA72MZqGyMioi83MCKa-X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2590800"/>
            <a:ext cx="4191000" cy="2095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ANP / BOCR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28926"/>
            <a:ext cx="5105400" cy="4086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228600"/>
          <a:ext cx="7162800" cy="6488147"/>
        </p:xfrm>
        <a:graphic>
          <a:graphicData uri="http://schemas.openxmlformats.org/drawingml/2006/table">
            <a:tbl>
              <a:tblPr/>
              <a:tblGrid>
                <a:gridCol w="2387600"/>
                <a:gridCol w="2387600"/>
                <a:gridCol w="2387600"/>
              </a:tblGrid>
              <a:tr h="239059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en-US" sz="15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en-US" sz="23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Benefits</a:t>
                      </a:r>
                      <a:endParaRPr lang="en-US" sz="23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529">
                <a:tc rowSpan="9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Financial Factors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 Stadium</a:t>
                      </a:r>
                      <a:endParaRPr lang="en-US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Ticket Sales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Concessions (stadium)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Merchandise (stadium)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On Campus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Parking (campus)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Apparel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Food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City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Transportation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Casino Revenue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Parking (public)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59">
                <a:tc row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Fan Satisfaction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Access to Stadium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Prox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to campus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bldgs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housing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Casual fan ease of access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Student ease of access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Game Day Environment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Tailgating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Pregame atmosphere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In-game atmosphere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Alumni presence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row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University Reputation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Fans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Alumni Support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Fan Support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National TV attention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Prospective Students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Prospective Student interest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Prospective Recruit Interest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Logistics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Traffic Flow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Oakland Traffic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Coordinating Shuttle Services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Increased foot traffic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Resident Burden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Reduced Resident Parking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Increased Noise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Oakland Crime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520" marR="425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-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685800"/>
          </a:xfrm>
        </p:spPr>
        <p:txBody>
          <a:bodyPr/>
          <a:lstStyle/>
          <a:p>
            <a:r>
              <a:rPr lang="en-US" dirty="0" smtClean="0"/>
              <a:t>Favored construction of stadium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 l="1305" t="7646" r="4726" b="52761"/>
          <a:stretch>
            <a:fillRect/>
          </a:stretch>
        </p:blipFill>
        <p:spPr bwMode="auto">
          <a:xfrm>
            <a:off x="1981200" y="2895600"/>
            <a:ext cx="5029200" cy="2169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381001"/>
          <a:ext cx="8229600" cy="6572030"/>
        </p:xfrm>
        <a:graphic>
          <a:graphicData uri="http://schemas.openxmlformats.org/drawingml/2006/table">
            <a:tbl>
              <a:tblPr/>
              <a:tblGrid>
                <a:gridCol w="2743200"/>
                <a:gridCol w="1981200"/>
                <a:gridCol w="3505200"/>
              </a:tblGrid>
              <a:tr h="360379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Opportunities</a:t>
                      </a:r>
                      <a:endParaRPr lang="en-US" sz="23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72">
                <a:tc row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Financial Factors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Stadium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Increase Ticket Sales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Naming Rights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Sponsorships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Park/Concessions/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Merch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University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Host Concerts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Increase Enrollment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Campus Stores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Fan Satisfaction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Alumni/Fans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Alumni Pride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Visits to Campus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Donations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Students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Student Pride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Team Support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Game day Experience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rowSpan="8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University Reputation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Football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National Reputation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Bowl Bids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National TV Games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9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Intimidating Environment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Attract more recruits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University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Increase Applications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National Exposure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University Pride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939"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Logistics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Transportation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New Exits/Roads in Oakland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9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Expand T Route to Oakland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Oakland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New Hotels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New Businesses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Visual Appeal of Skyline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9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Increased Crime in Oakland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-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685800"/>
          </a:xfrm>
        </p:spPr>
        <p:txBody>
          <a:bodyPr/>
          <a:lstStyle/>
          <a:p>
            <a:r>
              <a:rPr lang="en-US" dirty="0" smtClean="0"/>
              <a:t>Favored construction of stadium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 t="6880" r="25862" b="57248"/>
          <a:stretch>
            <a:fillRect/>
          </a:stretch>
        </p:blipFill>
        <p:spPr bwMode="auto">
          <a:xfrm>
            <a:off x="1981200" y="2895600"/>
            <a:ext cx="5181600" cy="223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28600"/>
          <a:ext cx="8305800" cy="6324595"/>
        </p:xfrm>
        <a:graphic>
          <a:graphicData uri="http://schemas.openxmlformats.org/drawingml/2006/table">
            <a:tbl>
              <a:tblPr/>
              <a:tblGrid>
                <a:gridCol w="2768600"/>
                <a:gridCol w="2768600"/>
                <a:gridCol w="2768600"/>
              </a:tblGrid>
              <a:tr h="542656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Costs</a:t>
                      </a:r>
                      <a:endParaRPr lang="en-US" sz="23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3084"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Financial Factors</a:t>
                      </a:r>
                      <a:endParaRPr lang="en-US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Stadium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Concessions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Grandstand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Restrooms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Training Rooms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Other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Promenade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Statues/Decoration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889">
                <a:tc row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Fan Satisfaction</a:t>
                      </a:r>
                      <a:endParaRPr lang="en-US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North Shore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Proximity to Bars/Casinos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Tailgating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Events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Heinz Field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 Football Facility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Concessions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901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University Reputation</a:t>
                      </a:r>
                      <a:endParaRPr lang="en-US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National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Share with Steelers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8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Prospective Students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State of the Art Facilities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 Football Facility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Logistics</a:t>
                      </a:r>
                      <a:endParaRPr lang="en-US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Traffic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Proximity to Highways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Alternate Routes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Parking</a:t>
                      </a:r>
                      <a:endParaRPr lang="en-US" sz="15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Garage/Lot Quantity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Proximity to Field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409</Words>
  <Application>Microsoft Office PowerPoint</Application>
  <PresentationFormat>On-screen Show (4:3)</PresentationFormat>
  <Paragraphs>185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Should Pitt Build an On-Campus Football Stadium?</vt:lpstr>
      <vt:lpstr>Background</vt:lpstr>
      <vt:lpstr>Model Development</vt:lpstr>
      <vt:lpstr>ANP / BOCR</vt:lpstr>
      <vt:lpstr>Slide 5</vt:lpstr>
      <vt:lpstr>Benefits - Results</vt:lpstr>
      <vt:lpstr>Slide 7</vt:lpstr>
      <vt:lpstr>Opportunities - Results</vt:lpstr>
      <vt:lpstr>Slide 9</vt:lpstr>
      <vt:lpstr>Costs - Results</vt:lpstr>
      <vt:lpstr>Slide 11</vt:lpstr>
      <vt:lpstr>Risks- Results</vt:lpstr>
      <vt:lpstr>Ratings</vt:lpstr>
      <vt:lpstr>Results - Multiplicative</vt:lpstr>
      <vt:lpstr>Results - Additive</vt:lpstr>
      <vt:lpstr>Sensitivity – Benefits &amp; Opportunities</vt:lpstr>
      <vt:lpstr>Sensitivity – Costs &amp; Risks</vt:lpstr>
      <vt:lpstr>Conclusion</vt:lpstr>
    </vt:vector>
  </TitlesOfParts>
  <Company>Westinghouse Electric Corp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Pitt Build an On-Campus Football Stadium?</dc:title>
  <dc:creator>Logan Baker</dc:creator>
  <cp:lastModifiedBy>Logan Baker</cp:lastModifiedBy>
  <cp:revision>2</cp:revision>
  <dcterms:created xsi:type="dcterms:W3CDTF">2013-04-23T15:41:37Z</dcterms:created>
  <dcterms:modified xsi:type="dcterms:W3CDTF">2013-04-24T00:06:16Z</dcterms:modified>
</cp:coreProperties>
</file>