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3" r:id="rId4"/>
    <p:sldId id="264" r:id="rId5"/>
    <p:sldId id="265" r:id="rId6"/>
    <p:sldId id="266" r:id="rId7"/>
    <p:sldId id="267" r:id="rId8"/>
    <p:sldId id="268" r:id="rId9"/>
    <p:sldId id="269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30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6/8/2019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6/8/2019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6/8/2019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0B1DD0-264A-47E3-A16A-C87AFA51E68A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-258" y="0"/>
            <a:ext cx="12192000" cy="6858000"/>
          </a:xfrm>
          <a:prstGeom prst="rect">
            <a:avLst/>
          </a:prstGeom>
          <a:gradFill flip="none" rotWithShape="1">
            <a:gsLst>
              <a:gs pos="20000">
                <a:schemeClr val="tx2">
                  <a:alpha val="70000"/>
                </a:schemeClr>
              </a:gs>
              <a:gs pos="10000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6">
            <a:extLst>
              <a:ext uri="{FF2B5EF4-FFF2-40B4-BE49-F238E27FC236}">
                <a16:creationId xmlns:a16="http://schemas.microsoft.com/office/drawing/2014/main" id="{DF6D7DDE-F8A1-4105-9729-F9EB5F81A360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l" t="t" r="r" b="b"/>
            <a:pathLst>
              <a:path w="10000" h="10000">
                <a:moveTo>
                  <a:pt x="8761" y="0"/>
                </a:moveTo>
                <a:lnTo>
                  <a:pt x="10000" y="0"/>
                </a:lnTo>
                <a:lnTo>
                  <a:pt x="10000" y="10000"/>
                </a:lnTo>
                <a:lnTo>
                  <a:pt x="0" y="10000"/>
                </a:lnTo>
                <a:lnTo>
                  <a:pt x="0" y="9126"/>
                </a:lnTo>
                <a:lnTo>
                  <a:pt x="8761" y="9127"/>
                </a:lnTo>
                <a:lnTo>
                  <a:pt x="8761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3" name="Freeform 6">
            <a:extLst>
              <a:ext uri="{FF2B5EF4-FFF2-40B4-BE49-F238E27FC236}">
                <a16:creationId xmlns:a16="http://schemas.microsoft.com/office/drawing/2014/main" id="{69C1BB7B-F21E-41A2-B30C-D8507B960282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 flipV="1">
            <a:off x="752858" y="744469"/>
            <a:ext cx="3275668" cy="4408488"/>
          </a:xfrm>
          <a:custGeom>
            <a:avLst/>
            <a:gdLst/>
            <a:ahLst/>
            <a:cxnLst/>
            <a:rect l="l" t="t" r="r" b="b"/>
            <a:pathLst>
              <a:path w="10002" h="10000">
                <a:moveTo>
                  <a:pt x="8763" y="0"/>
                </a:moveTo>
                <a:lnTo>
                  <a:pt x="10002" y="0"/>
                </a:lnTo>
                <a:lnTo>
                  <a:pt x="10002" y="10000"/>
                </a:lnTo>
                <a:lnTo>
                  <a:pt x="2" y="10000"/>
                </a:lnTo>
                <a:cubicBezTo>
                  <a:pt x="-2" y="9698"/>
                  <a:pt x="4" y="9427"/>
                  <a:pt x="0" y="9125"/>
                </a:cubicBezTo>
                <a:lnTo>
                  <a:pt x="8763" y="9128"/>
                </a:lnTo>
                <a:lnTo>
                  <a:pt x="8763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C4A1419-945D-4086-A15A-040853FD35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bg2"/>
                </a:solidFill>
              </a:rPr>
              <a:t>NFL National Anthem Protests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D32BF6-DEF2-4085-A35D-EE095B8EDE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>
                <a:solidFill>
                  <a:schemeClr val="bg2"/>
                </a:solidFill>
              </a:rPr>
              <a:t>Reggie Mitchell</a:t>
            </a:r>
          </a:p>
        </p:txBody>
      </p:sp>
    </p:spTree>
    <p:extLst>
      <p:ext uri="{BB962C8B-B14F-4D97-AF65-F5344CB8AC3E}">
        <p14:creationId xmlns:p14="http://schemas.microsoft.com/office/powerpoint/2010/main" val="8740931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2078F889-8780-48D5-8B9E-DF8B13063783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-258" y="0"/>
            <a:ext cx="12192000" cy="6858000"/>
          </a:xfrm>
          <a:prstGeom prst="rect">
            <a:avLst/>
          </a:prstGeom>
          <a:gradFill flip="none" rotWithShape="1">
            <a:gsLst>
              <a:gs pos="20000">
                <a:schemeClr val="tx2">
                  <a:alpha val="70000"/>
                </a:schemeClr>
              </a:gs>
              <a:gs pos="10000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 title="Side bar">
            <a:extLst>
              <a:ext uri="{FF2B5EF4-FFF2-40B4-BE49-F238E27FC236}">
                <a16:creationId xmlns:a16="http://schemas.microsoft.com/office/drawing/2014/main" id="{3A4CABA2-22A0-44B2-BD92-28FF73FCEA27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D87A315-7815-45E9-A6FA-7DB45E6FEE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>
            <a:normAutofit/>
          </a:bodyPr>
          <a:lstStyle/>
          <a:p>
            <a:r>
              <a:rPr lang="en-US" sz="5400" b="1" dirty="0">
                <a:solidFill>
                  <a:schemeClr val="bg2"/>
                </a:solidFill>
              </a:rPr>
              <a:t>The Issue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27AA16-EC3D-4BE5-AD16-FE7CE94505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286000"/>
            <a:ext cx="9601200" cy="3581400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bg2"/>
                </a:solidFill>
              </a:rPr>
              <a:t>In August of 2016, Colin Kaepernick protested during the playing of the National Anthem</a:t>
            </a:r>
          </a:p>
          <a:p>
            <a:r>
              <a:rPr lang="en-US" sz="2800" dirty="0">
                <a:solidFill>
                  <a:schemeClr val="bg2"/>
                </a:solidFill>
              </a:rPr>
              <a:t>Racial Injustice</a:t>
            </a:r>
          </a:p>
          <a:p>
            <a:r>
              <a:rPr lang="en-US" sz="2800" dirty="0">
                <a:solidFill>
                  <a:schemeClr val="bg2"/>
                </a:solidFill>
              </a:rPr>
              <a:t>Police Brutality</a:t>
            </a:r>
          </a:p>
          <a:p>
            <a:r>
              <a:rPr lang="en-US" sz="2800" dirty="0">
                <a:solidFill>
                  <a:schemeClr val="bg2"/>
                </a:solidFill>
              </a:rPr>
              <a:t>"I am not going to stand up to show pride in a flag for a country that oppresses black people and people of color"</a:t>
            </a:r>
          </a:p>
        </p:txBody>
      </p:sp>
    </p:spTree>
    <p:extLst>
      <p:ext uri="{BB962C8B-B14F-4D97-AF65-F5344CB8AC3E}">
        <p14:creationId xmlns:p14="http://schemas.microsoft.com/office/powerpoint/2010/main" val="11700388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34F980-AA61-422D-8E5D-8D070F2943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Model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064257FB-2573-4179-96D3-24CB3DB0A24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16238" r="9526" b="4154"/>
          <a:stretch/>
        </p:blipFill>
        <p:spPr>
          <a:xfrm>
            <a:off x="2443785" y="1308295"/>
            <a:ext cx="8319349" cy="364353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EE1E67D-A949-4D38-B504-9A218B1B9F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0278" y="5134470"/>
            <a:ext cx="6369016" cy="1195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08482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 title="Side bar">
            <a:extLst>
              <a:ext uri="{FF2B5EF4-FFF2-40B4-BE49-F238E27FC236}">
                <a16:creationId xmlns:a16="http://schemas.microsoft.com/office/drawing/2014/main" id="{BEC9E7FA-3295-45ED-8253-D23F9E44E1DA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Content Placeholder 8">
            <a:extLst>
              <a:ext uri="{FF2B5EF4-FFF2-40B4-BE49-F238E27FC236}">
                <a16:creationId xmlns:a16="http://schemas.microsoft.com/office/drawing/2014/main" id="{AF63AB34-EA48-4F44-8B2C-07FFF1751B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3561" y="1574542"/>
            <a:ext cx="6517065" cy="338887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588D90C-1028-4018-9882-69F9259E22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0667" y="685800"/>
            <a:ext cx="3656419" cy="1485900"/>
          </a:xfrm>
        </p:spPr>
        <p:txBody>
          <a:bodyPr>
            <a:normAutofit/>
          </a:bodyPr>
          <a:lstStyle/>
          <a:p>
            <a:r>
              <a:rPr lang="en-US" dirty="0"/>
              <a:t>Benefits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7860667" y="2286000"/>
            <a:ext cx="3656419" cy="3581400"/>
          </a:xfrm>
        </p:spPr>
        <p:txBody>
          <a:bodyPr>
            <a:normAutofit/>
          </a:bodyPr>
          <a:lstStyle/>
          <a:p>
            <a:r>
              <a:rPr lang="en-US" dirty="0"/>
              <a:t>Economic</a:t>
            </a:r>
          </a:p>
          <a:p>
            <a:pPr lvl="1"/>
            <a:r>
              <a:rPr lang="en-US" dirty="0"/>
              <a:t>Jersey Sales</a:t>
            </a:r>
          </a:p>
          <a:p>
            <a:r>
              <a:rPr lang="en-US" dirty="0"/>
              <a:t>Political</a:t>
            </a:r>
          </a:p>
          <a:p>
            <a:pPr lvl="1"/>
            <a:r>
              <a:rPr lang="en-US" dirty="0"/>
              <a:t>Presidential Support</a:t>
            </a:r>
          </a:p>
          <a:p>
            <a:r>
              <a:rPr lang="en-US" dirty="0"/>
              <a:t>Social</a:t>
            </a:r>
          </a:p>
          <a:p>
            <a:pPr lvl="1"/>
            <a:r>
              <a:rPr lang="en-US" dirty="0"/>
              <a:t>Conversation about Racial Injustice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27510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 title="Side bar">
            <a:extLst>
              <a:ext uri="{FF2B5EF4-FFF2-40B4-BE49-F238E27FC236}">
                <a16:creationId xmlns:a16="http://schemas.microsoft.com/office/drawing/2014/main" id="{BEC9E7FA-3295-45ED-8253-D23F9E44E1DA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Content Placeholder 3">
            <a:extLst>
              <a:ext uri="{FF2B5EF4-FFF2-40B4-BE49-F238E27FC236}">
                <a16:creationId xmlns:a16="http://schemas.microsoft.com/office/drawing/2014/main" id="{C9A32268-9B56-476A-AC5A-EEC0FC1D3A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3561" y="1126494"/>
            <a:ext cx="6517065" cy="42849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F73C349-0C44-4054-A99D-BF8C1A9B63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0667" y="685800"/>
            <a:ext cx="3656419" cy="1485900"/>
          </a:xfrm>
        </p:spPr>
        <p:txBody>
          <a:bodyPr>
            <a:normAutofit/>
          </a:bodyPr>
          <a:lstStyle/>
          <a:p>
            <a:r>
              <a:rPr lang="en-US" dirty="0"/>
              <a:t>Opportunities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7860667" y="2286000"/>
            <a:ext cx="3656419" cy="3581400"/>
          </a:xfrm>
        </p:spPr>
        <p:txBody>
          <a:bodyPr>
            <a:normAutofit/>
          </a:bodyPr>
          <a:lstStyle/>
          <a:p>
            <a:r>
              <a:rPr lang="en-US" dirty="0"/>
              <a:t>Economic</a:t>
            </a:r>
          </a:p>
          <a:p>
            <a:pPr lvl="1"/>
            <a:r>
              <a:rPr lang="en-US" dirty="0"/>
              <a:t>Fundraising</a:t>
            </a:r>
          </a:p>
          <a:p>
            <a:r>
              <a:rPr lang="en-US" dirty="0"/>
              <a:t>Political</a:t>
            </a:r>
          </a:p>
          <a:p>
            <a:pPr lvl="1"/>
            <a:r>
              <a:rPr lang="en-US" dirty="0"/>
              <a:t>Police Brutality Reform</a:t>
            </a:r>
          </a:p>
          <a:p>
            <a:r>
              <a:rPr lang="en-US" dirty="0"/>
              <a:t>Social</a:t>
            </a:r>
          </a:p>
          <a:p>
            <a:pPr lvl="1"/>
            <a:r>
              <a:rPr lang="en-US" dirty="0"/>
              <a:t>More Inclusive Society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31210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 title="Side bar">
            <a:extLst>
              <a:ext uri="{FF2B5EF4-FFF2-40B4-BE49-F238E27FC236}">
                <a16:creationId xmlns:a16="http://schemas.microsoft.com/office/drawing/2014/main" id="{BEC9E7FA-3295-45ED-8253-D23F9E44E1DA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Content Placeholder 3">
            <a:extLst>
              <a:ext uri="{FF2B5EF4-FFF2-40B4-BE49-F238E27FC236}">
                <a16:creationId xmlns:a16="http://schemas.microsoft.com/office/drawing/2014/main" id="{9B68465C-0B31-428C-BD50-F1DA4A47F5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3561" y="1639713"/>
            <a:ext cx="6517065" cy="325853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B861617-2C54-49CB-9B98-08AC7F09A6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0667" y="685800"/>
            <a:ext cx="3656419" cy="1485900"/>
          </a:xfrm>
        </p:spPr>
        <p:txBody>
          <a:bodyPr>
            <a:normAutofit/>
          </a:bodyPr>
          <a:lstStyle/>
          <a:p>
            <a:r>
              <a:rPr lang="en-US" dirty="0"/>
              <a:t>Costs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7860667" y="2286000"/>
            <a:ext cx="3656419" cy="3581400"/>
          </a:xfrm>
        </p:spPr>
        <p:txBody>
          <a:bodyPr>
            <a:normAutofit/>
          </a:bodyPr>
          <a:lstStyle/>
          <a:p>
            <a:r>
              <a:rPr lang="en-US" dirty="0"/>
              <a:t>Economic</a:t>
            </a:r>
          </a:p>
          <a:p>
            <a:pPr lvl="1"/>
            <a:r>
              <a:rPr lang="en-US" dirty="0"/>
              <a:t>Revoked Endorsements</a:t>
            </a:r>
          </a:p>
          <a:p>
            <a:r>
              <a:rPr lang="en-US" dirty="0"/>
              <a:t>Political</a:t>
            </a:r>
          </a:p>
          <a:p>
            <a:pPr lvl="1"/>
            <a:r>
              <a:rPr lang="en-US" dirty="0"/>
              <a:t>President’s Disapproval</a:t>
            </a:r>
          </a:p>
          <a:p>
            <a:r>
              <a:rPr lang="en-US" dirty="0"/>
              <a:t>Social</a:t>
            </a:r>
          </a:p>
          <a:p>
            <a:pPr lvl="1"/>
            <a:r>
              <a:rPr lang="en-US" dirty="0"/>
              <a:t>Lack of Fan Support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18467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 title="Side bar">
            <a:extLst>
              <a:ext uri="{FF2B5EF4-FFF2-40B4-BE49-F238E27FC236}">
                <a16:creationId xmlns:a16="http://schemas.microsoft.com/office/drawing/2014/main" id="{BEC9E7FA-3295-45ED-8253-D23F9E44E1DA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Content Placeholder 3">
            <a:extLst>
              <a:ext uri="{FF2B5EF4-FFF2-40B4-BE49-F238E27FC236}">
                <a16:creationId xmlns:a16="http://schemas.microsoft.com/office/drawing/2014/main" id="{009F7751-B181-47F7-A55F-070322D984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3561" y="1957420"/>
            <a:ext cx="6517065" cy="262311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55A7490-A765-4F6C-AD34-2CF52C747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0667" y="685800"/>
            <a:ext cx="3656419" cy="1485900"/>
          </a:xfrm>
        </p:spPr>
        <p:txBody>
          <a:bodyPr>
            <a:normAutofit/>
          </a:bodyPr>
          <a:lstStyle/>
          <a:p>
            <a:r>
              <a:rPr lang="en-US" dirty="0"/>
              <a:t>Risks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7860667" y="2286000"/>
            <a:ext cx="3656419" cy="3581400"/>
          </a:xfrm>
        </p:spPr>
        <p:txBody>
          <a:bodyPr>
            <a:normAutofit/>
          </a:bodyPr>
          <a:lstStyle/>
          <a:p>
            <a:r>
              <a:rPr lang="en-US" dirty="0"/>
              <a:t>Economic</a:t>
            </a:r>
          </a:p>
          <a:p>
            <a:pPr lvl="1"/>
            <a:r>
              <a:rPr lang="en-US" dirty="0"/>
              <a:t>Long Term Ticket Sale Losses</a:t>
            </a:r>
          </a:p>
          <a:p>
            <a:r>
              <a:rPr lang="en-US" dirty="0"/>
              <a:t>Political</a:t>
            </a:r>
          </a:p>
          <a:p>
            <a:pPr lvl="1"/>
            <a:r>
              <a:rPr lang="en-US" dirty="0"/>
              <a:t>No Reform</a:t>
            </a:r>
          </a:p>
          <a:p>
            <a:r>
              <a:rPr lang="en-US" dirty="0"/>
              <a:t>Social</a:t>
            </a:r>
          </a:p>
          <a:p>
            <a:pPr lvl="1"/>
            <a:r>
              <a:rPr lang="en-US" dirty="0"/>
              <a:t>Increase in Racial Divide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78423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2078F889-8780-48D5-8B9E-DF8B13063783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-258" y="0"/>
            <a:ext cx="12192000" cy="6858000"/>
          </a:xfrm>
          <a:prstGeom prst="rect">
            <a:avLst/>
          </a:prstGeom>
          <a:gradFill flip="none" rotWithShape="1">
            <a:gsLst>
              <a:gs pos="20000">
                <a:schemeClr val="tx2">
                  <a:alpha val="70000"/>
                </a:schemeClr>
              </a:gs>
              <a:gs pos="10000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 title="Side bar">
            <a:extLst>
              <a:ext uri="{FF2B5EF4-FFF2-40B4-BE49-F238E27FC236}">
                <a16:creationId xmlns:a16="http://schemas.microsoft.com/office/drawing/2014/main" id="{3A4CABA2-22A0-44B2-BD92-28FF73FCEA27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4C702D5-CA97-4EF5-9BCF-E1F5512330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bg2"/>
                </a:solidFill>
              </a:rPr>
              <a:t>Overall Results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4D8E3D8D-77AF-4890-8963-547387B22F9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52750" y="2628900"/>
            <a:ext cx="7157018" cy="2872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95130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2078F889-8780-48D5-8B9E-DF8B13063783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-258" y="0"/>
            <a:ext cx="12192000" cy="6858000"/>
          </a:xfrm>
          <a:prstGeom prst="rect">
            <a:avLst/>
          </a:prstGeom>
          <a:gradFill flip="none" rotWithShape="1">
            <a:gsLst>
              <a:gs pos="20000">
                <a:schemeClr val="tx2">
                  <a:alpha val="70000"/>
                </a:schemeClr>
              </a:gs>
              <a:gs pos="10000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 title="Side bar">
            <a:extLst>
              <a:ext uri="{FF2B5EF4-FFF2-40B4-BE49-F238E27FC236}">
                <a16:creationId xmlns:a16="http://schemas.microsoft.com/office/drawing/2014/main" id="{3A4CABA2-22A0-44B2-BD92-28FF73FCEA27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003DC98-57A1-4491-AD50-F1E5245E4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>
            <a:normAutofit/>
          </a:bodyPr>
          <a:lstStyle/>
          <a:p>
            <a:r>
              <a:rPr lang="en-US" sz="5400" dirty="0">
                <a:solidFill>
                  <a:schemeClr val="bg2"/>
                </a:solidFill>
              </a:rPr>
              <a:t>Final Thoughts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79C757-4630-4C0F-8EF8-3A7B95E753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99471" y="2285999"/>
            <a:ext cx="8299938" cy="3706837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bg2"/>
                </a:solidFill>
              </a:rPr>
              <a:t>It was important to keep my own personal bias out of all of the ratings and priorities</a:t>
            </a:r>
          </a:p>
          <a:p>
            <a:r>
              <a:rPr lang="en-US" sz="2800" dirty="0">
                <a:solidFill>
                  <a:schemeClr val="bg2"/>
                </a:solidFill>
              </a:rPr>
              <a:t>The Economic &amp; Social Risks appear to be the overwhelming reason why most players will decide to Stand for the Anthem</a:t>
            </a:r>
          </a:p>
          <a:p>
            <a:r>
              <a:rPr lang="en-US" sz="2800" dirty="0">
                <a:solidFill>
                  <a:schemeClr val="bg2"/>
                </a:solidFill>
              </a:rPr>
              <a:t>We have to consider the human element in this decision</a:t>
            </a:r>
          </a:p>
          <a:p>
            <a:endParaRPr lang="en-US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1410526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TM10001105[[fn=Crop]]</Template>
  <TotalTime>275</TotalTime>
  <Words>157</Words>
  <Application>Microsoft Office PowerPoint</Application>
  <PresentationFormat>Widescreen</PresentationFormat>
  <Paragraphs>41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Franklin Gothic Book</vt:lpstr>
      <vt:lpstr>Crop</vt:lpstr>
      <vt:lpstr>NFL National Anthem Protests</vt:lpstr>
      <vt:lpstr>The Issue</vt:lpstr>
      <vt:lpstr>The Model</vt:lpstr>
      <vt:lpstr>Benefits</vt:lpstr>
      <vt:lpstr>Opportunities</vt:lpstr>
      <vt:lpstr>Costs</vt:lpstr>
      <vt:lpstr>Risks</vt:lpstr>
      <vt:lpstr>Overall Results</vt:lpstr>
      <vt:lpstr>Final Thoughts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NFL National Anthem Protests</dc:title>
  <dc:creator>Reggie Mitchell</dc:creator>
  <cp:lastModifiedBy>LR Wei</cp:lastModifiedBy>
  <cp:revision>13</cp:revision>
  <dcterms:created xsi:type="dcterms:W3CDTF">2017-10-17T17:18:51Z</dcterms:created>
  <dcterms:modified xsi:type="dcterms:W3CDTF">2019-06-09T01:22:15Z</dcterms:modified>
</cp:coreProperties>
</file>