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69" r:id="rId4"/>
    <p:sldId id="260" r:id="rId5"/>
    <p:sldId id="262" r:id="rId6"/>
    <p:sldId id="271" r:id="rId7"/>
    <p:sldId id="261" r:id="rId8"/>
    <p:sldId id="270" r:id="rId9"/>
    <p:sldId id="264" r:id="rId10"/>
    <p:sldId id="273" r:id="rId11"/>
    <p:sldId id="272" r:id="rId12"/>
    <p:sldId id="275" r:id="rId13"/>
    <p:sldId id="265" r:id="rId14"/>
    <p:sldId id="266" r:id="rId15"/>
    <p:sldId id="276" r:id="rId16"/>
    <p:sldId id="277" r:id="rId17"/>
    <p:sldId id="257" r:id="rId1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78167" autoAdjust="0"/>
  </p:normalViewPr>
  <p:slideViewPr>
    <p:cSldViewPr>
      <p:cViewPr varScale="1">
        <p:scale>
          <a:sx n="62" d="100"/>
          <a:sy n="62" d="100"/>
        </p:scale>
        <p:origin x="164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D5CF9EBB-B2BB-406B-8842-A6E0859BDB44}" type="datetimeFigureOut">
              <a:rPr lang="en-US" smtClean="0"/>
              <a:pPr/>
              <a:t>4/19/2016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2FA3A71-393B-4C3C-88F6-5825FAC8A246}" type="slidenum">
              <a:rPr lang="en-US" smtClean="0"/>
              <a:pPr/>
              <a:t>‹#›</a:t>
            </a:fld>
            <a:endParaRPr lang="en-US"/>
          </a:p>
        </p:txBody>
      </p:sp>
    </p:spTree>
    <p:extLst>
      <p:ext uri="{BB962C8B-B14F-4D97-AF65-F5344CB8AC3E}">
        <p14:creationId xmlns:p14="http://schemas.microsoft.com/office/powerpoint/2010/main" val="1991483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a:t>
            </a:fld>
            <a:endParaRPr lang="en-US"/>
          </a:p>
        </p:txBody>
      </p:sp>
    </p:spTree>
    <p:extLst>
      <p:ext uri="{BB962C8B-B14F-4D97-AF65-F5344CB8AC3E}">
        <p14:creationId xmlns:p14="http://schemas.microsoft.com/office/powerpoint/2010/main" val="3108043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10</a:t>
            </a:fld>
            <a:endParaRPr lang="en-US"/>
          </a:p>
        </p:txBody>
      </p:sp>
    </p:spTree>
    <p:extLst>
      <p:ext uri="{BB962C8B-B14F-4D97-AF65-F5344CB8AC3E}">
        <p14:creationId xmlns:p14="http://schemas.microsoft.com/office/powerpoint/2010/main" val="3218576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11</a:t>
            </a:fld>
            <a:endParaRPr lang="en-US"/>
          </a:p>
        </p:txBody>
      </p:sp>
    </p:spTree>
    <p:extLst>
      <p:ext uri="{BB962C8B-B14F-4D97-AF65-F5344CB8AC3E}">
        <p14:creationId xmlns:p14="http://schemas.microsoft.com/office/powerpoint/2010/main" val="4046416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12</a:t>
            </a:fld>
            <a:endParaRPr lang="en-US"/>
          </a:p>
        </p:txBody>
      </p:sp>
    </p:spTree>
    <p:extLst>
      <p:ext uri="{BB962C8B-B14F-4D97-AF65-F5344CB8AC3E}">
        <p14:creationId xmlns:p14="http://schemas.microsoft.com/office/powerpoint/2010/main" val="484663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13</a:t>
            </a:fld>
            <a:endParaRPr lang="en-US"/>
          </a:p>
        </p:txBody>
      </p:sp>
    </p:spTree>
    <p:extLst>
      <p:ext uri="{BB962C8B-B14F-4D97-AF65-F5344CB8AC3E}">
        <p14:creationId xmlns:p14="http://schemas.microsoft.com/office/powerpoint/2010/main" val="1124038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FA3A71-393B-4C3C-88F6-5825FAC8A246}" type="slidenum">
              <a:rPr lang="en-US" smtClean="0"/>
              <a:pPr/>
              <a:t>14</a:t>
            </a:fld>
            <a:endParaRPr lang="en-US"/>
          </a:p>
        </p:txBody>
      </p:sp>
    </p:spTree>
    <p:extLst>
      <p:ext uri="{BB962C8B-B14F-4D97-AF65-F5344CB8AC3E}">
        <p14:creationId xmlns:p14="http://schemas.microsoft.com/office/powerpoint/2010/main" val="3955324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17</a:t>
            </a:fld>
            <a:endParaRPr lang="en-US"/>
          </a:p>
        </p:txBody>
      </p:sp>
    </p:spTree>
    <p:extLst>
      <p:ext uri="{BB962C8B-B14F-4D97-AF65-F5344CB8AC3E}">
        <p14:creationId xmlns:p14="http://schemas.microsoft.com/office/powerpoint/2010/main" val="535836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2</a:t>
            </a:fld>
            <a:endParaRPr lang="en-US"/>
          </a:p>
        </p:txBody>
      </p:sp>
    </p:spTree>
    <p:extLst>
      <p:ext uri="{BB962C8B-B14F-4D97-AF65-F5344CB8AC3E}">
        <p14:creationId xmlns:p14="http://schemas.microsoft.com/office/powerpoint/2010/main" val="582815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3</a:t>
            </a:fld>
            <a:endParaRPr lang="en-US"/>
          </a:p>
        </p:txBody>
      </p:sp>
    </p:spTree>
    <p:extLst>
      <p:ext uri="{BB962C8B-B14F-4D97-AF65-F5344CB8AC3E}">
        <p14:creationId xmlns:p14="http://schemas.microsoft.com/office/powerpoint/2010/main" val="2756608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4</a:t>
            </a:fld>
            <a:endParaRPr lang="en-US"/>
          </a:p>
        </p:txBody>
      </p:sp>
    </p:spTree>
    <p:extLst>
      <p:ext uri="{BB962C8B-B14F-4D97-AF65-F5344CB8AC3E}">
        <p14:creationId xmlns:p14="http://schemas.microsoft.com/office/powerpoint/2010/main" val="1518307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FA3A71-393B-4C3C-88F6-5825FAC8A246}" type="slidenum">
              <a:rPr lang="en-US" smtClean="0"/>
              <a:pPr/>
              <a:t>5</a:t>
            </a:fld>
            <a:endParaRPr lang="en-US"/>
          </a:p>
        </p:txBody>
      </p:sp>
    </p:spTree>
    <p:extLst>
      <p:ext uri="{BB962C8B-B14F-4D97-AF65-F5344CB8AC3E}">
        <p14:creationId xmlns:p14="http://schemas.microsoft.com/office/powerpoint/2010/main" val="1952762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6</a:t>
            </a:fld>
            <a:endParaRPr lang="en-US"/>
          </a:p>
        </p:txBody>
      </p:sp>
    </p:spTree>
    <p:extLst>
      <p:ext uri="{BB962C8B-B14F-4D97-AF65-F5344CB8AC3E}">
        <p14:creationId xmlns:p14="http://schemas.microsoft.com/office/powerpoint/2010/main" val="289000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7</a:t>
            </a:fld>
            <a:endParaRPr lang="en-US"/>
          </a:p>
        </p:txBody>
      </p:sp>
    </p:spTree>
    <p:extLst>
      <p:ext uri="{BB962C8B-B14F-4D97-AF65-F5344CB8AC3E}">
        <p14:creationId xmlns:p14="http://schemas.microsoft.com/office/powerpoint/2010/main" val="542963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FA3A71-393B-4C3C-88F6-5825FAC8A246}" type="slidenum">
              <a:rPr lang="en-US" smtClean="0"/>
              <a:pPr/>
              <a:t>8</a:t>
            </a:fld>
            <a:endParaRPr lang="en-US"/>
          </a:p>
        </p:txBody>
      </p:sp>
    </p:spTree>
    <p:extLst>
      <p:ext uri="{BB962C8B-B14F-4D97-AF65-F5344CB8AC3E}">
        <p14:creationId xmlns:p14="http://schemas.microsoft.com/office/powerpoint/2010/main" val="3408272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FA3A71-393B-4C3C-88F6-5825FAC8A246}" type="slidenum">
              <a:rPr lang="en-US" smtClean="0"/>
              <a:pPr/>
              <a:t>9</a:t>
            </a:fld>
            <a:endParaRPr lang="en-US"/>
          </a:p>
        </p:txBody>
      </p:sp>
    </p:spTree>
    <p:extLst>
      <p:ext uri="{BB962C8B-B14F-4D97-AF65-F5344CB8AC3E}">
        <p14:creationId xmlns:p14="http://schemas.microsoft.com/office/powerpoint/2010/main" val="403139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9360E-5D81-4DD8-91D0-5F9E53D8155D}"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79360E-5D81-4DD8-91D0-5F9E53D8155D}"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79360E-5D81-4DD8-91D0-5F9E53D8155D}"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79360E-5D81-4DD8-91D0-5F9E53D8155D}"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79360E-5D81-4DD8-91D0-5F9E53D8155D}"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79360E-5D81-4DD8-91D0-5F9E53D8155D}"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79360E-5D81-4DD8-91D0-5F9E53D8155D}" type="datetimeFigureOut">
              <a:rPr lang="en-US" smtClean="0"/>
              <a:pPr/>
              <a:t>4/19/2016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79360E-5D81-4DD8-91D0-5F9E53D8155D}" type="datetimeFigureOut">
              <a:rPr lang="en-US" smtClean="0"/>
              <a:pPr/>
              <a:t>4/19/2016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79360E-5D81-4DD8-91D0-5F9E53D8155D}" type="datetimeFigureOut">
              <a:rPr lang="en-US" smtClean="0"/>
              <a:pPr/>
              <a:t>4/19/2016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79360E-5D81-4DD8-91D0-5F9E53D8155D}"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79360E-5D81-4DD8-91D0-5F9E53D8155D}"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E3CE1-8BBC-4758-A1CB-6F87BD7AC7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79360E-5D81-4DD8-91D0-5F9E53D8155D}" type="datetimeFigureOut">
              <a:rPr lang="en-US" smtClean="0"/>
              <a:pPr/>
              <a:t>4/19/2016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7E3CE1-8BBC-4758-A1CB-6F87BD7AC7D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pedia.org/wiki/List_of_World_Series_champion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71800"/>
            <a:ext cx="7772400" cy="1470025"/>
          </a:xfrm>
        </p:spPr>
        <p:txBody>
          <a:bodyPr>
            <a:normAutofit fontScale="90000"/>
          </a:bodyPr>
          <a:lstStyle/>
          <a:p>
            <a:r>
              <a:rPr lang="en-US" b="1" dirty="0" smtClean="0"/>
              <a:t>Should the </a:t>
            </a:r>
            <a:r>
              <a:rPr lang="en-US" b="1" dirty="0" smtClean="0"/>
              <a:t>MLB implement a salary cap?</a:t>
            </a:r>
            <a:r>
              <a:rPr lang="en-US" dirty="0"/>
              <a:t/>
            </a:r>
            <a:br>
              <a:rPr lang="en-US" dirty="0"/>
            </a:br>
            <a:endParaRPr lang="en-US" dirty="0"/>
          </a:p>
        </p:txBody>
      </p:sp>
      <p:sp>
        <p:nvSpPr>
          <p:cNvPr id="3" name="Subtitle 2"/>
          <p:cNvSpPr>
            <a:spLocks noGrp="1"/>
          </p:cNvSpPr>
          <p:nvPr>
            <p:ph type="subTitle" idx="1"/>
          </p:nvPr>
        </p:nvSpPr>
        <p:spPr>
          <a:xfrm>
            <a:off x="1371600" y="4267200"/>
            <a:ext cx="6400800" cy="1752600"/>
          </a:xfrm>
        </p:spPr>
        <p:txBody>
          <a:bodyPr>
            <a:normAutofit/>
          </a:bodyPr>
          <a:lstStyle/>
          <a:p>
            <a:r>
              <a:rPr lang="en-US" dirty="0" smtClean="0"/>
              <a:t>Decision Making</a:t>
            </a:r>
            <a:endParaRPr lang="en-US" dirty="0" smtClean="0"/>
          </a:p>
          <a:p>
            <a:r>
              <a:rPr lang="en-US" dirty="0" smtClean="0"/>
              <a:t>Norman Mahfood Jr.</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200" y="457200"/>
            <a:ext cx="3429000" cy="212437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endParaRPr lang="en-US" dirty="0"/>
          </a:p>
        </p:txBody>
      </p:sp>
      <p:sp>
        <p:nvSpPr>
          <p:cNvPr id="5" name="TextBox 4"/>
          <p:cNvSpPr txBox="1"/>
          <p:nvPr/>
        </p:nvSpPr>
        <p:spPr>
          <a:xfrm>
            <a:off x="381000" y="1676400"/>
            <a:ext cx="3048000" cy="3693319"/>
          </a:xfrm>
          <a:prstGeom prst="rect">
            <a:avLst/>
          </a:prstGeom>
          <a:noFill/>
        </p:spPr>
        <p:txBody>
          <a:bodyPr wrap="square" rtlCol="0">
            <a:spAutoFit/>
          </a:bodyPr>
          <a:lstStyle/>
          <a:p>
            <a:pPr>
              <a:buFont typeface="Arial" pitchFamily="34" charset="0"/>
              <a:buChar char="•"/>
            </a:pPr>
            <a:r>
              <a:rPr lang="en-US" dirty="0" smtClean="0"/>
              <a:t>Mid-level salary cap is the best option for opportunities.</a:t>
            </a:r>
            <a:endParaRPr lang="en-US" dirty="0" smtClean="0"/>
          </a:p>
          <a:p>
            <a:pPr>
              <a:buFont typeface="Arial" pitchFamily="34" charset="0"/>
              <a:buChar char="•"/>
            </a:pPr>
            <a:r>
              <a:rPr lang="en-US" dirty="0" smtClean="0"/>
              <a:t>MLB</a:t>
            </a:r>
            <a:r>
              <a:rPr lang="en-US" dirty="0" smtClean="0"/>
              <a:t>	</a:t>
            </a:r>
          </a:p>
          <a:p>
            <a:pPr lvl="1">
              <a:buFont typeface="Arial" pitchFamily="34" charset="0"/>
              <a:buChar char="•"/>
            </a:pPr>
            <a:r>
              <a:rPr lang="en-US" dirty="0" smtClean="0"/>
              <a:t>Market Growth</a:t>
            </a:r>
            <a:endParaRPr lang="en-US" dirty="0" smtClean="0"/>
          </a:p>
          <a:p>
            <a:pPr lvl="1">
              <a:buFont typeface="Arial" pitchFamily="34" charset="0"/>
              <a:buChar char="•"/>
            </a:pPr>
            <a:r>
              <a:rPr lang="en-US" dirty="0" smtClean="0"/>
              <a:t>Revenues</a:t>
            </a:r>
          </a:p>
          <a:p>
            <a:pPr>
              <a:buFont typeface="Arial" pitchFamily="34" charset="0"/>
              <a:buChar char="•"/>
            </a:pPr>
            <a:r>
              <a:rPr lang="en-US" dirty="0" smtClean="0"/>
              <a:t>Players</a:t>
            </a:r>
          </a:p>
          <a:p>
            <a:pPr lvl="1">
              <a:buFont typeface="Arial" pitchFamily="34" charset="0"/>
              <a:buChar char="•"/>
            </a:pPr>
            <a:r>
              <a:rPr lang="en-US" dirty="0" smtClean="0"/>
              <a:t>More exposure</a:t>
            </a:r>
            <a:endParaRPr lang="en-US" dirty="0" smtClean="0"/>
          </a:p>
          <a:p>
            <a:pPr lvl="1">
              <a:buFont typeface="Arial" pitchFamily="34" charset="0"/>
              <a:buChar char="•"/>
            </a:pPr>
            <a:r>
              <a:rPr lang="en-US" dirty="0" smtClean="0"/>
              <a:t>Better championship chances.</a:t>
            </a:r>
            <a:endParaRPr lang="en-US" dirty="0" smtClean="0"/>
          </a:p>
          <a:p>
            <a:pPr>
              <a:buFont typeface="Arial" pitchFamily="34" charset="0"/>
              <a:buChar char="•"/>
            </a:pPr>
            <a:r>
              <a:rPr lang="en-US" dirty="0" smtClean="0"/>
              <a:t>Fans</a:t>
            </a:r>
          </a:p>
          <a:p>
            <a:pPr lvl="1">
              <a:buFont typeface="Arial" pitchFamily="34" charset="0"/>
              <a:buChar char="•"/>
            </a:pPr>
            <a:r>
              <a:rPr lang="en-US" dirty="0" smtClean="0"/>
              <a:t>More parity</a:t>
            </a:r>
          </a:p>
          <a:p>
            <a:pPr lvl="1">
              <a:buFont typeface="Arial" pitchFamily="34" charset="0"/>
              <a:buChar char="•"/>
            </a:pPr>
            <a:r>
              <a:rPr lang="en-US" dirty="0" smtClean="0"/>
              <a:t>Better on field product.</a:t>
            </a:r>
            <a:endParaRPr lang="en-US" dirty="0" smtClean="0"/>
          </a:p>
          <a:p>
            <a:pPr lvl="1">
              <a:buFont typeface="Arial" pitchFamily="34" charset="0"/>
              <a:buChar char="•"/>
            </a:pPr>
            <a:endParaRPr lang="en-US" dirty="0"/>
          </a:p>
        </p:txBody>
      </p:sp>
      <p:pic>
        <p:nvPicPr>
          <p:cNvPr id="4" name="Picture 3"/>
          <p:cNvPicPr>
            <a:picLocks noChangeAspect="1"/>
          </p:cNvPicPr>
          <p:nvPr/>
        </p:nvPicPr>
        <p:blipFill>
          <a:blip r:embed="rId3"/>
          <a:stretch>
            <a:fillRect/>
          </a:stretch>
        </p:blipFill>
        <p:spPr>
          <a:xfrm>
            <a:off x="3429000" y="1644112"/>
            <a:ext cx="5583740" cy="313932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4" name="TextBox 3"/>
          <p:cNvSpPr txBox="1"/>
          <p:nvPr/>
        </p:nvSpPr>
        <p:spPr>
          <a:xfrm>
            <a:off x="228600" y="1524000"/>
            <a:ext cx="3276600" cy="2308324"/>
          </a:xfrm>
          <a:prstGeom prst="rect">
            <a:avLst/>
          </a:prstGeom>
          <a:noFill/>
        </p:spPr>
        <p:txBody>
          <a:bodyPr wrap="square" rtlCol="0">
            <a:spAutoFit/>
          </a:bodyPr>
          <a:lstStyle/>
          <a:p>
            <a:pPr>
              <a:buFont typeface="Arial" pitchFamily="34" charset="0"/>
              <a:buChar char="•"/>
            </a:pPr>
            <a:r>
              <a:rPr lang="en-US" dirty="0" smtClean="0"/>
              <a:t>Low-level salary cap has highest </a:t>
            </a:r>
            <a:r>
              <a:rPr lang="en-US" dirty="0" smtClean="0"/>
              <a:t>costs</a:t>
            </a:r>
          </a:p>
          <a:p>
            <a:pPr>
              <a:buFont typeface="Arial" pitchFamily="34" charset="0"/>
              <a:buChar char="•"/>
            </a:pPr>
            <a:r>
              <a:rPr lang="en-US" dirty="0" smtClean="0"/>
              <a:t>MLB</a:t>
            </a:r>
            <a:endParaRPr lang="en-US" dirty="0" smtClean="0"/>
          </a:p>
          <a:p>
            <a:pPr lvl="1">
              <a:buFont typeface="Arial" pitchFamily="34" charset="0"/>
              <a:buChar char="•"/>
            </a:pPr>
            <a:r>
              <a:rPr lang="en-US" dirty="0" smtClean="0"/>
              <a:t>Increased revenue share for players.</a:t>
            </a:r>
            <a:endParaRPr lang="en-US" dirty="0" smtClean="0"/>
          </a:p>
          <a:p>
            <a:pPr>
              <a:buFont typeface="Arial" pitchFamily="34" charset="0"/>
              <a:buChar char="•"/>
            </a:pPr>
            <a:r>
              <a:rPr lang="en-US" dirty="0" smtClean="0"/>
              <a:t>Players</a:t>
            </a:r>
            <a:endParaRPr lang="en-US" dirty="0" smtClean="0"/>
          </a:p>
          <a:p>
            <a:pPr lvl="1">
              <a:buFont typeface="Arial" pitchFamily="34" charset="0"/>
              <a:buChar char="•"/>
            </a:pPr>
            <a:r>
              <a:rPr lang="en-US" dirty="0" smtClean="0"/>
              <a:t>Lower salaries</a:t>
            </a:r>
            <a:endParaRPr lang="en-US" dirty="0" smtClean="0"/>
          </a:p>
          <a:p>
            <a:endParaRPr lang="en-US" dirty="0"/>
          </a:p>
        </p:txBody>
      </p:sp>
      <p:pic>
        <p:nvPicPr>
          <p:cNvPr id="5" name="Picture 4"/>
          <p:cNvPicPr>
            <a:picLocks noChangeAspect="1"/>
          </p:cNvPicPr>
          <p:nvPr/>
        </p:nvPicPr>
        <p:blipFill>
          <a:blip r:embed="rId3"/>
          <a:stretch>
            <a:fillRect/>
          </a:stretch>
        </p:blipFill>
        <p:spPr>
          <a:xfrm>
            <a:off x="2526805" y="2895600"/>
            <a:ext cx="6596531" cy="370873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a:t>
            </a:r>
            <a:endParaRPr lang="en-US" dirty="0"/>
          </a:p>
        </p:txBody>
      </p:sp>
      <p:sp>
        <p:nvSpPr>
          <p:cNvPr id="4" name="TextBox 3"/>
          <p:cNvSpPr txBox="1"/>
          <p:nvPr/>
        </p:nvSpPr>
        <p:spPr>
          <a:xfrm>
            <a:off x="228600" y="1600200"/>
            <a:ext cx="3429000" cy="5355312"/>
          </a:xfrm>
          <a:prstGeom prst="rect">
            <a:avLst/>
          </a:prstGeom>
          <a:noFill/>
        </p:spPr>
        <p:txBody>
          <a:bodyPr wrap="square" rtlCol="0">
            <a:spAutoFit/>
          </a:bodyPr>
          <a:lstStyle/>
          <a:p>
            <a:pPr>
              <a:buFont typeface="Arial" pitchFamily="34" charset="0"/>
              <a:buChar char="•"/>
            </a:pPr>
            <a:r>
              <a:rPr lang="en-US" dirty="0" smtClean="0"/>
              <a:t>Low-level salary cap has highest risks.</a:t>
            </a:r>
            <a:endParaRPr lang="en-US" dirty="0" smtClean="0"/>
          </a:p>
          <a:p>
            <a:pPr>
              <a:buFont typeface="Arial" pitchFamily="34" charset="0"/>
              <a:buChar char="•"/>
            </a:pPr>
            <a:r>
              <a:rPr lang="en-US" dirty="0" smtClean="0"/>
              <a:t>Players</a:t>
            </a:r>
          </a:p>
          <a:p>
            <a:pPr lvl="1">
              <a:buFont typeface="Arial" pitchFamily="34" charset="0"/>
              <a:buChar char="•"/>
            </a:pPr>
            <a:r>
              <a:rPr lang="en-US" dirty="0" smtClean="0"/>
              <a:t>Salary cuts</a:t>
            </a:r>
            <a:endParaRPr lang="en-US" dirty="0" smtClean="0"/>
          </a:p>
          <a:p>
            <a:pPr lvl="1">
              <a:buFont typeface="Arial" pitchFamily="34" charset="0"/>
              <a:buChar char="•"/>
            </a:pPr>
            <a:r>
              <a:rPr lang="en-US" dirty="0" smtClean="0"/>
              <a:t>Strike possibility</a:t>
            </a:r>
            <a:endParaRPr lang="en-US" dirty="0" smtClean="0"/>
          </a:p>
          <a:p>
            <a:pPr lvl="1">
              <a:buFont typeface="Arial" pitchFamily="34" charset="0"/>
              <a:buChar char="•"/>
            </a:pPr>
            <a:r>
              <a:rPr lang="en-US" dirty="0" smtClean="0"/>
              <a:t>Replaced by cheaper players</a:t>
            </a:r>
            <a:endParaRPr lang="en-US" dirty="0" smtClean="0"/>
          </a:p>
          <a:p>
            <a:pPr>
              <a:buFont typeface="Arial" pitchFamily="34" charset="0"/>
              <a:buChar char="•"/>
            </a:pPr>
            <a:r>
              <a:rPr lang="en-US" dirty="0" smtClean="0"/>
              <a:t>MLB</a:t>
            </a:r>
            <a:endParaRPr lang="en-US" dirty="0" smtClean="0"/>
          </a:p>
          <a:p>
            <a:pPr lvl="1">
              <a:buFont typeface="Arial" pitchFamily="34" charset="0"/>
              <a:buChar char="•"/>
            </a:pPr>
            <a:r>
              <a:rPr lang="en-US" dirty="0" smtClean="0"/>
              <a:t>Player’s strike</a:t>
            </a:r>
            <a:endParaRPr lang="en-US" dirty="0" smtClean="0"/>
          </a:p>
          <a:p>
            <a:pPr lvl="1">
              <a:buFont typeface="Arial" pitchFamily="34" charset="0"/>
              <a:buChar char="•"/>
            </a:pPr>
            <a:r>
              <a:rPr lang="en-US" dirty="0" smtClean="0"/>
              <a:t>Loss of interest in already large markets.</a:t>
            </a:r>
            <a:endParaRPr lang="en-US" dirty="0"/>
          </a:p>
          <a:p>
            <a:pPr lvl="1">
              <a:buFont typeface="Arial" pitchFamily="34" charset="0"/>
              <a:buChar char="•"/>
            </a:pPr>
            <a:r>
              <a:rPr lang="en-US" dirty="0" smtClean="0"/>
              <a:t>Upset current fan base</a:t>
            </a:r>
          </a:p>
          <a:p>
            <a:pPr lvl="1"/>
            <a:endParaRPr lang="en-US" dirty="0"/>
          </a:p>
          <a:p>
            <a:pPr lvl="1"/>
            <a:r>
              <a:rPr lang="en-US" dirty="0" smtClean="0"/>
              <a:t>Fans</a:t>
            </a:r>
          </a:p>
          <a:p>
            <a:pPr marL="742950" lvl="1" indent="-285750">
              <a:buFont typeface="Arial" panose="020B0604020202020204" pitchFamily="34" charset="0"/>
              <a:buChar char="•"/>
            </a:pPr>
            <a:r>
              <a:rPr lang="en-US" dirty="0" smtClean="0"/>
              <a:t>Strike</a:t>
            </a:r>
          </a:p>
          <a:p>
            <a:pPr marL="742950" lvl="1" indent="-285750">
              <a:buFont typeface="Arial" panose="020B0604020202020204" pitchFamily="34" charset="0"/>
              <a:buChar char="•"/>
            </a:pPr>
            <a:r>
              <a:rPr lang="en-US" dirty="0" smtClean="0"/>
              <a:t>Loss of favorite players</a:t>
            </a:r>
          </a:p>
          <a:p>
            <a:pPr lvl="1"/>
            <a:endParaRPr lang="en-US" dirty="0"/>
          </a:p>
          <a:p>
            <a:pPr lvl="1">
              <a:buFont typeface="Arial" pitchFamily="34" charset="0"/>
              <a:buChar char="•"/>
            </a:pPr>
            <a:endParaRPr lang="en-US" dirty="0"/>
          </a:p>
          <a:p>
            <a:pPr lvl="1">
              <a:buFont typeface="Arial" pitchFamily="34" charset="0"/>
              <a:buChar char="•"/>
            </a:pPr>
            <a:endParaRPr lang="en-US" dirty="0" smtClean="0"/>
          </a:p>
          <a:p>
            <a:pPr lvl="1">
              <a:buFont typeface="Arial" pitchFamily="34" charset="0"/>
              <a:buChar char="•"/>
            </a:pPr>
            <a:endParaRPr lang="en-US" dirty="0"/>
          </a:p>
        </p:txBody>
      </p:sp>
      <p:pic>
        <p:nvPicPr>
          <p:cNvPr id="5" name="Picture 4"/>
          <p:cNvPicPr>
            <a:picLocks noChangeAspect="1"/>
          </p:cNvPicPr>
          <p:nvPr/>
        </p:nvPicPr>
        <p:blipFill>
          <a:blip r:embed="rId3"/>
          <a:stretch>
            <a:fillRect/>
          </a:stretch>
        </p:blipFill>
        <p:spPr>
          <a:xfrm>
            <a:off x="3893010" y="2209800"/>
            <a:ext cx="4770543" cy="268212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Overall Results</a:t>
            </a:r>
            <a:endParaRPr lang="en-US" dirty="0"/>
          </a:p>
        </p:txBody>
      </p:sp>
      <p:sp>
        <p:nvSpPr>
          <p:cNvPr id="5" name="Content Placeholder 4"/>
          <p:cNvSpPr>
            <a:spLocks noGrp="1"/>
          </p:cNvSpPr>
          <p:nvPr>
            <p:ph idx="1"/>
          </p:nvPr>
        </p:nvSpPr>
        <p:spPr>
          <a:xfrm>
            <a:off x="457200" y="3886200"/>
            <a:ext cx="8229600" cy="2239963"/>
          </a:xfrm>
        </p:spPr>
        <p:txBody>
          <a:bodyPr>
            <a:normAutofit/>
          </a:bodyPr>
          <a:lstStyle/>
          <a:p>
            <a:r>
              <a:rPr lang="en-US" sz="2400" dirty="0" smtClean="0"/>
              <a:t>The Multiplicative formula shows that </a:t>
            </a:r>
            <a:r>
              <a:rPr lang="en-US" sz="2400" dirty="0" smtClean="0"/>
              <a:t>a high or mid cap would have a positive effect.</a:t>
            </a:r>
            <a:endParaRPr lang="en-US" sz="2400" dirty="0" smtClean="0"/>
          </a:p>
          <a:p>
            <a:r>
              <a:rPr lang="en-US" sz="2400" dirty="0" smtClean="0"/>
              <a:t>The ideal situation for our model is an </a:t>
            </a:r>
            <a:r>
              <a:rPr lang="en-US" sz="2400" dirty="0" smtClean="0"/>
              <a:t>mid-level cap.</a:t>
            </a:r>
            <a:endParaRPr lang="en-US" sz="2400" dirty="0"/>
          </a:p>
        </p:txBody>
      </p:sp>
      <p:pic>
        <p:nvPicPr>
          <p:cNvPr id="2" name="Picture 1"/>
          <p:cNvPicPr>
            <a:picLocks noChangeAspect="1"/>
          </p:cNvPicPr>
          <p:nvPr/>
        </p:nvPicPr>
        <p:blipFill>
          <a:blip r:embed="rId3"/>
          <a:stretch>
            <a:fillRect/>
          </a:stretch>
        </p:blipFill>
        <p:spPr>
          <a:xfrm>
            <a:off x="2044375" y="1202410"/>
            <a:ext cx="4508825" cy="253497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Cont’d…</a:t>
            </a:r>
            <a:endParaRPr lang="en-US" dirty="0"/>
          </a:p>
        </p:txBody>
      </p:sp>
      <p:sp>
        <p:nvSpPr>
          <p:cNvPr id="3" name="Content Placeholder 2"/>
          <p:cNvSpPr>
            <a:spLocks noGrp="1"/>
          </p:cNvSpPr>
          <p:nvPr>
            <p:ph idx="1"/>
          </p:nvPr>
        </p:nvSpPr>
        <p:spPr>
          <a:xfrm>
            <a:off x="381000" y="4343400"/>
            <a:ext cx="8305800" cy="1782763"/>
          </a:xfrm>
        </p:spPr>
        <p:txBody>
          <a:bodyPr>
            <a:normAutofit/>
          </a:bodyPr>
          <a:lstStyle/>
          <a:p>
            <a:r>
              <a:rPr lang="en-US" sz="2400" dirty="0" smtClean="0"/>
              <a:t>The Additive formula puts more emphasis on the high risk factor.</a:t>
            </a:r>
          </a:p>
          <a:p>
            <a:r>
              <a:rPr lang="en-US" sz="2400" dirty="0" smtClean="0"/>
              <a:t>The results are </a:t>
            </a:r>
            <a:r>
              <a:rPr lang="en-US" sz="2400" dirty="0" smtClean="0"/>
              <a:t>wider and show that a mid-level cap is the clear best option.</a:t>
            </a:r>
            <a:endParaRPr lang="en-US" sz="2400" dirty="0"/>
          </a:p>
        </p:txBody>
      </p:sp>
      <p:pic>
        <p:nvPicPr>
          <p:cNvPr id="4" name="Picture 3"/>
          <p:cNvPicPr>
            <a:picLocks noChangeAspect="1"/>
          </p:cNvPicPr>
          <p:nvPr/>
        </p:nvPicPr>
        <p:blipFill>
          <a:blip r:embed="rId3"/>
          <a:stretch>
            <a:fillRect/>
          </a:stretch>
        </p:blipFill>
        <p:spPr>
          <a:xfrm>
            <a:off x="1371600" y="1109420"/>
            <a:ext cx="5692378" cy="3200400"/>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Sensitivity</a:t>
            </a:r>
            <a:endParaRPr lang="en-US" dirty="0"/>
          </a:p>
        </p:txBody>
      </p:sp>
      <p:sp>
        <p:nvSpPr>
          <p:cNvPr id="4" name="Text Placeholder 3"/>
          <p:cNvSpPr>
            <a:spLocks noGrp="1"/>
          </p:cNvSpPr>
          <p:nvPr>
            <p:ph type="body" idx="1"/>
          </p:nvPr>
        </p:nvSpPr>
        <p:spPr>
          <a:xfrm>
            <a:off x="381000" y="914400"/>
            <a:ext cx="4040188" cy="639762"/>
          </a:xfrm>
        </p:spPr>
        <p:txBody>
          <a:bodyPr/>
          <a:lstStyle/>
          <a:p>
            <a:r>
              <a:rPr lang="en-US" dirty="0" smtClean="0"/>
              <a:t>Benefits</a:t>
            </a:r>
            <a:endParaRPr lang="en-US" dirty="0"/>
          </a:p>
        </p:txBody>
      </p:sp>
      <p:sp>
        <p:nvSpPr>
          <p:cNvPr id="3" name="Content Placeholder 2"/>
          <p:cNvSpPr>
            <a:spLocks noGrp="1"/>
          </p:cNvSpPr>
          <p:nvPr>
            <p:ph sz="half" idx="2"/>
          </p:nvPr>
        </p:nvSpPr>
        <p:spPr/>
        <p:txBody>
          <a:bodyPr/>
          <a:lstStyle/>
          <a:p>
            <a:pPr>
              <a:buNone/>
            </a:pPr>
            <a:r>
              <a:rPr lang="en-US" dirty="0" smtClean="0"/>
              <a:t>				</a:t>
            </a:r>
            <a:endParaRPr lang="en-US" dirty="0"/>
          </a:p>
        </p:txBody>
      </p:sp>
      <p:sp>
        <p:nvSpPr>
          <p:cNvPr id="5" name="Text Placeholder 4"/>
          <p:cNvSpPr>
            <a:spLocks noGrp="1"/>
          </p:cNvSpPr>
          <p:nvPr>
            <p:ph type="body" sz="quarter" idx="3"/>
          </p:nvPr>
        </p:nvSpPr>
        <p:spPr>
          <a:xfrm>
            <a:off x="4648200" y="914400"/>
            <a:ext cx="4041775" cy="639762"/>
          </a:xfrm>
        </p:spPr>
        <p:txBody>
          <a:bodyPr/>
          <a:lstStyle/>
          <a:p>
            <a:r>
              <a:rPr lang="en-US" dirty="0" smtClean="0"/>
              <a:t>Opportunities</a:t>
            </a:r>
            <a:endParaRPr lang="en-US" dirty="0"/>
          </a:p>
        </p:txBody>
      </p:sp>
      <p:sp>
        <p:nvSpPr>
          <p:cNvPr id="6" name="Content Placeholder 5"/>
          <p:cNvSpPr>
            <a:spLocks noGrp="1"/>
          </p:cNvSpPr>
          <p:nvPr>
            <p:ph sz="quarter" idx="4"/>
          </p:nvPr>
        </p:nvSpPr>
        <p:spPr>
          <a:xfrm>
            <a:off x="4645025" y="3428999"/>
            <a:ext cx="2517775" cy="2697163"/>
          </a:xfrm>
        </p:spPr>
        <p:txBody>
          <a:bodyPr/>
          <a:lstStyle/>
          <a:p>
            <a:endParaRPr lang="en-US" dirty="0"/>
          </a:p>
        </p:txBody>
      </p:sp>
      <p:pic>
        <p:nvPicPr>
          <p:cNvPr id="9" name="Picture 8"/>
          <p:cNvPicPr/>
          <p:nvPr/>
        </p:nvPicPr>
        <p:blipFill>
          <a:blip r:embed="rId2"/>
          <a:stretch>
            <a:fillRect/>
          </a:stretch>
        </p:blipFill>
        <p:spPr>
          <a:xfrm>
            <a:off x="381000" y="1886584"/>
            <a:ext cx="3048000" cy="4514216"/>
          </a:xfrm>
          <a:prstGeom prst="rect">
            <a:avLst/>
          </a:prstGeom>
        </p:spPr>
      </p:pic>
      <p:pic>
        <p:nvPicPr>
          <p:cNvPr id="10" name="Picture 9"/>
          <p:cNvPicPr/>
          <p:nvPr/>
        </p:nvPicPr>
        <p:blipFill>
          <a:blip r:embed="rId3"/>
          <a:stretch>
            <a:fillRect/>
          </a:stretch>
        </p:blipFill>
        <p:spPr>
          <a:xfrm>
            <a:off x="4663106" y="1886584"/>
            <a:ext cx="3033094" cy="451421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Sensitivity</a:t>
            </a:r>
            <a:endParaRPr lang="en-US" dirty="0"/>
          </a:p>
        </p:txBody>
      </p:sp>
      <p:sp>
        <p:nvSpPr>
          <p:cNvPr id="3" name="Content Placeholder 2"/>
          <p:cNvSpPr>
            <a:spLocks noGrp="1"/>
          </p:cNvSpPr>
          <p:nvPr>
            <p:ph sz="half" idx="1"/>
          </p:nvPr>
        </p:nvSpPr>
        <p:spPr>
          <a:xfrm>
            <a:off x="457200" y="990601"/>
            <a:ext cx="4038600" cy="533400"/>
          </a:xfrm>
        </p:spPr>
        <p:txBody>
          <a:bodyPr/>
          <a:lstStyle/>
          <a:p>
            <a:r>
              <a:rPr lang="en-US" dirty="0" smtClean="0"/>
              <a:t>Costs</a:t>
            </a:r>
            <a:endParaRPr lang="en-US" dirty="0"/>
          </a:p>
        </p:txBody>
      </p:sp>
      <p:sp>
        <p:nvSpPr>
          <p:cNvPr id="4" name="Content Placeholder 3"/>
          <p:cNvSpPr>
            <a:spLocks noGrp="1"/>
          </p:cNvSpPr>
          <p:nvPr>
            <p:ph sz="half" idx="2"/>
          </p:nvPr>
        </p:nvSpPr>
        <p:spPr>
          <a:xfrm>
            <a:off x="4648200" y="990600"/>
            <a:ext cx="4038600" cy="609600"/>
          </a:xfrm>
        </p:spPr>
        <p:txBody>
          <a:bodyPr/>
          <a:lstStyle/>
          <a:p>
            <a:r>
              <a:rPr lang="en-US" dirty="0" smtClean="0"/>
              <a:t>Risks</a:t>
            </a:r>
            <a:endParaRPr lang="en-US" dirty="0"/>
          </a:p>
        </p:txBody>
      </p:sp>
      <p:pic>
        <p:nvPicPr>
          <p:cNvPr id="7" name="Picture 6"/>
          <p:cNvPicPr/>
          <p:nvPr/>
        </p:nvPicPr>
        <p:blipFill>
          <a:blip r:embed="rId2"/>
          <a:stretch>
            <a:fillRect/>
          </a:stretch>
        </p:blipFill>
        <p:spPr>
          <a:xfrm>
            <a:off x="457200" y="1600200"/>
            <a:ext cx="3276599" cy="4648200"/>
          </a:xfrm>
          <a:prstGeom prst="rect">
            <a:avLst/>
          </a:prstGeom>
        </p:spPr>
      </p:pic>
      <p:pic>
        <p:nvPicPr>
          <p:cNvPr id="8" name="Picture 7"/>
          <p:cNvPicPr/>
          <p:nvPr/>
        </p:nvPicPr>
        <p:blipFill>
          <a:blip r:embed="rId3"/>
          <a:stretch>
            <a:fillRect/>
          </a:stretch>
        </p:blipFill>
        <p:spPr>
          <a:xfrm>
            <a:off x="4495800" y="1524001"/>
            <a:ext cx="4191000" cy="4724399"/>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400" dirty="0">
                <a:hlinkClick r:id="rId3"/>
              </a:rPr>
              <a:t>https://</a:t>
            </a:r>
            <a:r>
              <a:rPr lang="en-US" sz="2400" dirty="0" smtClean="0">
                <a:hlinkClick r:id="rId3"/>
              </a:rPr>
              <a:t>en.wikipedia.org/wiki/List_of_World_Series_champions</a:t>
            </a:r>
            <a:endParaRPr lang="en-US" sz="2400" dirty="0" smtClean="0"/>
          </a:p>
          <a:p>
            <a:r>
              <a:rPr lang="en-US" sz="2400" dirty="0"/>
              <a:t>http://www.usatoday.com/sports/mlb/salaries/2016/team/all/</a:t>
            </a: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pPr algn="l"/>
            <a:r>
              <a:rPr lang="en-US" dirty="0" smtClean="0"/>
              <a:t>The Decision…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Current </a:t>
            </a:r>
            <a:r>
              <a:rPr lang="en-US" dirty="0" smtClean="0"/>
              <a:t>Rules</a:t>
            </a:r>
            <a:endParaRPr lang="en-US" dirty="0" smtClean="0"/>
          </a:p>
          <a:p>
            <a:pPr lvl="1"/>
            <a:r>
              <a:rPr lang="en-US" dirty="0" smtClean="0"/>
              <a:t>No Salary Cap</a:t>
            </a:r>
            <a:endParaRPr lang="en-US" dirty="0" smtClean="0"/>
          </a:p>
          <a:p>
            <a:r>
              <a:rPr lang="en-US" dirty="0" smtClean="0"/>
              <a:t>Other possibilities</a:t>
            </a:r>
            <a:endParaRPr lang="en-US" dirty="0" smtClean="0"/>
          </a:p>
          <a:p>
            <a:pPr lvl="1"/>
            <a:r>
              <a:rPr lang="en-US" dirty="0" smtClean="0"/>
              <a:t>High-level Salary Cap</a:t>
            </a:r>
            <a:endParaRPr lang="en-US" dirty="0" smtClean="0"/>
          </a:p>
          <a:p>
            <a:pPr lvl="1"/>
            <a:r>
              <a:rPr lang="en-US" dirty="0" smtClean="0"/>
              <a:t>Mid-level Salary Cap</a:t>
            </a:r>
          </a:p>
          <a:p>
            <a:pPr lvl="1"/>
            <a:r>
              <a:rPr lang="en-US" dirty="0" smtClean="0"/>
              <a:t>Low-level Salary Cap</a:t>
            </a:r>
            <a:endParaRPr lang="en-US" dirty="0" smtClean="0"/>
          </a:p>
          <a:p>
            <a:pPr lvl="1"/>
            <a:endParaRPr lang="en-US" dirty="0" smtClean="0"/>
          </a:p>
          <a:p>
            <a:r>
              <a:rPr lang="en-US" dirty="0" smtClean="0"/>
              <a:t>Rationale</a:t>
            </a:r>
          </a:p>
          <a:p>
            <a:pPr lvl="1"/>
            <a:r>
              <a:rPr lang="en-US" dirty="0" smtClean="0"/>
              <a:t>Teams with higher payroll win majority of time.</a:t>
            </a:r>
            <a:endParaRPr lang="en-US" dirty="0" smtClean="0"/>
          </a:p>
          <a:p>
            <a:pPr lvl="1"/>
            <a:r>
              <a:rPr lang="en-US" dirty="0" smtClean="0"/>
              <a:t>Ratings dipping and fans in smaller markets not as interested.</a:t>
            </a:r>
            <a:endParaRPr lang="en-US" dirty="0" smtClean="0"/>
          </a:p>
          <a:p>
            <a:pPr lvl="1"/>
            <a:r>
              <a:rPr lang="en-US" dirty="0" smtClean="0"/>
              <a:t>MLB wants to grow and expand its fan base.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a:t>
            </a:r>
            <a:endParaRPr lang="en-US" dirty="0"/>
          </a:p>
        </p:txBody>
      </p:sp>
      <p:sp>
        <p:nvSpPr>
          <p:cNvPr id="3" name="Content Placeholder 2"/>
          <p:cNvSpPr>
            <a:spLocks noGrp="1"/>
          </p:cNvSpPr>
          <p:nvPr>
            <p:ph idx="1"/>
          </p:nvPr>
        </p:nvSpPr>
        <p:spPr/>
        <p:txBody>
          <a:bodyPr>
            <a:normAutofit fontScale="92500"/>
          </a:bodyPr>
          <a:lstStyle/>
          <a:p>
            <a:r>
              <a:rPr lang="en-US" sz="2400" dirty="0" smtClean="0"/>
              <a:t>MLB Revenue–  </a:t>
            </a:r>
            <a:r>
              <a:rPr lang="en-US" sz="2400" dirty="0" smtClean="0"/>
              <a:t>Would </a:t>
            </a:r>
            <a:r>
              <a:rPr lang="en-US" sz="2400" dirty="0" smtClean="0"/>
              <a:t>more teams having a chance of winning the World Series lead to higher revenues? Would </a:t>
            </a:r>
            <a:r>
              <a:rPr lang="en-US" sz="2400" dirty="0" smtClean="0"/>
              <a:t>the lower salary costs outweigh the risks?</a:t>
            </a:r>
            <a:endParaRPr lang="en-US" sz="2400" dirty="0" smtClean="0"/>
          </a:p>
          <a:p>
            <a:r>
              <a:rPr lang="en-US" sz="2400" dirty="0" smtClean="0"/>
              <a:t>Fan Support</a:t>
            </a:r>
            <a:r>
              <a:rPr lang="en-US" sz="2400" dirty="0" smtClean="0"/>
              <a:t> </a:t>
            </a:r>
            <a:r>
              <a:rPr lang="en-US" sz="2400" dirty="0" smtClean="0"/>
              <a:t>– </a:t>
            </a:r>
            <a:r>
              <a:rPr lang="en-US" sz="2400" dirty="0" smtClean="0"/>
              <a:t>Would the fans be more interested in the sport if more teams had potential chances to win? Would the enhanced competitive balance lead to higher ratings and growth in smaller and new markets?</a:t>
            </a:r>
            <a:endParaRPr lang="en-US" sz="2400" dirty="0" smtClean="0"/>
          </a:p>
          <a:p>
            <a:r>
              <a:rPr lang="en-US" sz="2400" dirty="0" smtClean="0"/>
              <a:t>MLB</a:t>
            </a:r>
            <a:r>
              <a:rPr lang="en-US" sz="2400" dirty="0" smtClean="0"/>
              <a:t> </a:t>
            </a:r>
            <a:r>
              <a:rPr lang="en-US" sz="2400" dirty="0" smtClean="0"/>
              <a:t>Media Coverage- </a:t>
            </a:r>
            <a:r>
              <a:rPr lang="en-US" sz="2400" dirty="0" smtClean="0"/>
              <a:t>Will the MLB receive more media coverage and better ratings given the increased competitive balance of the league.</a:t>
            </a:r>
            <a:endParaRPr lang="en-US" sz="2400" dirty="0" smtClean="0"/>
          </a:p>
          <a:p>
            <a:r>
              <a:rPr lang="en-US" sz="2400" dirty="0" smtClean="0"/>
              <a:t>Players’ Union- What is the response of the MLB Players’ Union to any proposed salary cap? Will there be a strike if cap is imposed?</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The Hierarchy</a:t>
            </a:r>
            <a:endParaRPr lang="en-US" dirty="0"/>
          </a:p>
        </p:txBody>
      </p:sp>
      <p:sp>
        <p:nvSpPr>
          <p:cNvPr id="17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 name="Picture 5"/>
          <p:cNvPicPr/>
          <p:nvPr/>
        </p:nvPicPr>
        <p:blipFill>
          <a:blip r:embed="rId3"/>
          <a:stretch>
            <a:fillRect/>
          </a:stretch>
        </p:blipFill>
        <p:spPr>
          <a:xfrm>
            <a:off x="762000" y="914400"/>
            <a:ext cx="7620000" cy="541019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Subnets</a:t>
            </a:r>
            <a:endParaRPr lang="en-US" dirty="0"/>
          </a:p>
        </p:txBody>
      </p:sp>
      <p:sp>
        <p:nvSpPr>
          <p:cNvPr id="4" name="Content Placeholder 3"/>
          <p:cNvSpPr>
            <a:spLocks noGrp="1"/>
          </p:cNvSpPr>
          <p:nvPr>
            <p:ph idx="1"/>
          </p:nvPr>
        </p:nvSpPr>
        <p:spPr>
          <a:xfrm>
            <a:off x="533400" y="1371600"/>
            <a:ext cx="4343400" cy="4754563"/>
          </a:xfrm>
        </p:spPr>
        <p:txBody>
          <a:bodyPr>
            <a:normAutofit/>
          </a:bodyPr>
          <a:lstStyle/>
          <a:p>
            <a:r>
              <a:rPr lang="en-US" sz="2400" dirty="0" smtClean="0"/>
              <a:t>The standard benefits, opportunities, costs, and risks criteria were used.</a:t>
            </a:r>
          </a:p>
          <a:p>
            <a:r>
              <a:rPr lang="en-US" sz="2400" dirty="0" smtClean="0"/>
              <a:t>These criteria were judged accordingly with regards to the players, </a:t>
            </a:r>
            <a:r>
              <a:rPr lang="en-US" sz="2400" dirty="0" smtClean="0"/>
              <a:t>the MLB </a:t>
            </a:r>
            <a:r>
              <a:rPr lang="en-US" sz="2400" dirty="0" smtClean="0"/>
              <a:t>and fans of the </a:t>
            </a:r>
            <a:r>
              <a:rPr lang="en-US" sz="2400" dirty="0" smtClean="0"/>
              <a:t>MLB</a:t>
            </a:r>
            <a:endParaRPr lang="en-US" sz="24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 name="Picture 5"/>
          <p:cNvPicPr/>
          <p:nvPr/>
        </p:nvPicPr>
        <p:blipFill>
          <a:blip r:embed="rId3"/>
          <a:stretch>
            <a:fillRect/>
          </a:stretch>
        </p:blipFill>
        <p:spPr>
          <a:xfrm>
            <a:off x="4704784" y="1417638"/>
            <a:ext cx="4005263" cy="443388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Subnets Cont’d</a:t>
            </a:r>
            <a:endParaRPr lang="en-US" dirty="0"/>
          </a:p>
        </p:txBody>
      </p:sp>
      <p:sp>
        <p:nvSpPr>
          <p:cNvPr id="5" name="Content Placeholder 4"/>
          <p:cNvSpPr>
            <a:spLocks noGrp="1"/>
          </p:cNvSpPr>
          <p:nvPr>
            <p:ph idx="1"/>
          </p:nvPr>
        </p:nvSpPr>
        <p:spPr>
          <a:xfrm>
            <a:off x="457200" y="4191000"/>
            <a:ext cx="8229600" cy="1935163"/>
          </a:xfrm>
        </p:spPr>
        <p:txBody>
          <a:bodyPr>
            <a:normAutofit lnSpcReduction="10000"/>
          </a:bodyPr>
          <a:lstStyle/>
          <a:p>
            <a:r>
              <a:rPr lang="en-US" sz="2400" dirty="0" smtClean="0"/>
              <a:t>Opportunity</a:t>
            </a:r>
            <a:r>
              <a:rPr lang="en-US" sz="2400" dirty="0" smtClean="0"/>
              <a:t> criteria for the MLB included higher revenues, less salary costs, and new market growth stemming from </a:t>
            </a:r>
            <a:r>
              <a:rPr lang="en-US" sz="2400" dirty="0" smtClean="0"/>
              <a:t>increased competitive balance across the league.</a:t>
            </a:r>
            <a:r>
              <a:rPr lang="en-US" sz="2400" dirty="0" smtClean="0"/>
              <a:t> </a:t>
            </a:r>
            <a:endParaRPr lang="en-US" sz="2400" dirty="0" smtClean="0"/>
          </a:p>
          <a:p>
            <a:r>
              <a:rPr lang="en-US" sz="2400" dirty="0" smtClean="0"/>
              <a:t>This set of criteria was the most influential in the decision made by the model.</a:t>
            </a:r>
            <a:endParaRPr lang="en-US" sz="2400" dirty="0"/>
          </a:p>
        </p:txBody>
      </p:sp>
      <p:pic>
        <p:nvPicPr>
          <p:cNvPr id="3" name="Picture 2"/>
          <p:cNvPicPr>
            <a:picLocks noChangeAspect="1"/>
          </p:cNvPicPr>
          <p:nvPr/>
        </p:nvPicPr>
        <p:blipFill>
          <a:blip r:embed="rId3"/>
          <a:stretch>
            <a:fillRect/>
          </a:stretch>
        </p:blipFill>
        <p:spPr>
          <a:xfrm>
            <a:off x="1752600" y="1143000"/>
            <a:ext cx="5150247" cy="28956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Alternatives</a:t>
            </a:r>
            <a:endParaRPr lang="en-US" dirty="0"/>
          </a:p>
        </p:txBody>
      </p:sp>
      <p:sp>
        <p:nvSpPr>
          <p:cNvPr id="3" name="Content Placeholder 2"/>
          <p:cNvSpPr>
            <a:spLocks noGrp="1"/>
          </p:cNvSpPr>
          <p:nvPr>
            <p:ph idx="1"/>
          </p:nvPr>
        </p:nvSpPr>
        <p:spPr>
          <a:xfrm>
            <a:off x="457200" y="1600200"/>
            <a:ext cx="4724400" cy="4525963"/>
          </a:xfrm>
        </p:spPr>
        <p:txBody>
          <a:bodyPr>
            <a:normAutofit/>
          </a:bodyPr>
          <a:lstStyle/>
          <a:p>
            <a:pPr marL="514350" indent="-514350">
              <a:buNone/>
            </a:pPr>
            <a:r>
              <a:rPr lang="en-US" sz="2400" dirty="0" smtClean="0"/>
              <a:t>Option 1 – Keep the existing </a:t>
            </a:r>
            <a:r>
              <a:rPr lang="en-US" sz="2400" dirty="0" smtClean="0"/>
              <a:t>rules wher</a:t>
            </a:r>
            <a:r>
              <a:rPr lang="en-US" sz="2400" dirty="0" smtClean="0"/>
              <a:t>e there is no salary cap.</a:t>
            </a:r>
            <a:endParaRPr lang="en-US" sz="2400" dirty="0" smtClean="0"/>
          </a:p>
          <a:p>
            <a:pPr marL="514350" indent="-514350">
              <a:buNone/>
            </a:pPr>
            <a:r>
              <a:rPr lang="en-US" sz="2400" dirty="0" smtClean="0"/>
              <a:t>Option 2 – </a:t>
            </a:r>
            <a:r>
              <a:rPr lang="en-US" sz="2400" dirty="0" smtClean="0"/>
              <a:t>Implement a high-level salary cap.</a:t>
            </a:r>
            <a:endParaRPr lang="en-US" sz="2400" dirty="0" smtClean="0"/>
          </a:p>
          <a:p>
            <a:pPr marL="514350" indent="-514350">
              <a:buNone/>
            </a:pPr>
            <a:r>
              <a:rPr lang="en-US" sz="2400" dirty="0" smtClean="0"/>
              <a:t>Option </a:t>
            </a:r>
            <a:r>
              <a:rPr lang="en-US" sz="2400" dirty="0" smtClean="0"/>
              <a:t>3 – </a:t>
            </a:r>
            <a:r>
              <a:rPr lang="en-US" sz="2400" dirty="0" smtClean="0"/>
              <a:t>Implement a mid-level salary cap.</a:t>
            </a:r>
          </a:p>
          <a:p>
            <a:pPr marL="514350" indent="-514350">
              <a:buNone/>
            </a:pPr>
            <a:r>
              <a:rPr lang="en-US" sz="2400" dirty="0" smtClean="0"/>
              <a:t>Option 4 – Implement a low-level salary cap.</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Ratings…</a:t>
            </a:r>
            <a:endParaRPr lang="en-US" dirty="0"/>
          </a:p>
        </p:txBody>
      </p:sp>
      <p:sp>
        <p:nvSpPr>
          <p:cNvPr id="3" name="Content Placeholder 2"/>
          <p:cNvSpPr>
            <a:spLocks noGrp="1"/>
          </p:cNvSpPr>
          <p:nvPr>
            <p:ph idx="1"/>
          </p:nvPr>
        </p:nvSpPr>
        <p:spPr>
          <a:xfrm>
            <a:off x="457200" y="4114800"/>
            <a:ext cx="8229600" cy="2011363"/>
          </a:xfrm>
        </p:spPr>
        <p:txBody>
          <a:bodyPr>
            <a:normAutofit fontScale="92500"/>
          </a:bodyPr>
          <a:lstStyle/>
          <a:p>
            <a:r>
              <a:rPr lang="en-US" sz="2400" dirty="0" smtClean="0"/>
              <a:t>The </a:t>
            </a:r>
            <a:r>
              <a:rPr lang="en-US" sz="2400" dirty="0" smtClean="0"/>
              <a:t>benefits</a:t>
            </a:r>
            <a:r>
              <a:rPr lang="en-US" sz="2400" dirty="0" smtClean="0"/>
              <a:t> </a:t>
            </a:r>
            <a:r>
              <a:rPr lang="en-US" sz="2400" dirty="0" smtClean="0"/>
              <a:t>of </a:t>
            </a:r>
            <a:r>
              <a:rPr lang="en-US" sz="2400" dirty="0" smtClean="0"/>
              <a:t>implementing a </a:t>
            </a:r>
            <a:r>
              <a:rPr lang="en-US" sz="2400" dirty="0" smtClean="0"/>
              <a:t>salary cap </a:t>
            </a:r>
            <a:r>
              <a:rPr lang="en-US" sz="2400" dirty="0" smtClean="0"/>
              <a:t>carry </a:t>
            </a:r>
            <a:r>
              <a:rPr lang="en-US" sz="2400" dirty="0" smtClean="0"/>
              <a:t>the most weight. This is due to the probability of increased </a:t>
            </a:r>
            <a:r>
              <a:rPr lang="en-US" sz="2400" dirty="0" smtClean="0"/>
              <a:t>revenue for the MLB.</a:t>
            </a:r>
            <a:endParaRPr lang="en-US" sz="2400" dirty="0" smtClean="0"/>
          </a:p>
          <a:p>
            <a:r>
              <a:rPr lang="en-US" sz="2400" dirty="0" smtClean="0"/>
              <a:t>The </a:t>
            </a:r>
            <a:r>
              <a:rPr lang="en-US" sz="2400" dirty="0" smtClean="0"/>
              <a:t>Opportunity of implementing a salary cap</a:t>
            </a:r>
            <a:r>
              <a:rPr lang="en-US" sz="2400" dirty="0" smtClean="0"/>
              <a:t> is </a:t>
            </a:r>
            <a:r>
              <a:rPr lang="en-US" sz="2400" dirty="0" smtClean="0"/>
              <a:t>the second most important factor due to </a:t>
            </a:r>
            <a:r>
              <a:rPr lang="en-US" sz="2400" dirty="0" smtClean="0"/>
              <a:t>opportunity at higher exposure and new market growth.</a:t>
            </a:r>
            <a:endParaRPr lang="en-US" sz="2400" dirty="0" smtClean="0"/>
          </a:p>
          <a:p>
            <a:endParaRPr lang="en-US" sz="2400" dirty="0"/>
          </a:p>
        </p:txBody>
      </p:sp>
      <p:pic>
        <p:nvPicPr>
          <p:cNvPr id="4" name="Picture 3"/>
          <p:cNvPicPr>
            <a:picLocks noChangeAspect="1"/>
          </p:cNvPicPr>
          <p:nvPr/>
        </p:nvPicPr>
        <p:blipFill>
          <a:blip r:embed="rId3"/>
          <a:stretch>
            <a:fillRect/>
          </a:stretch>
        </p:blipFill>
        <p:spPr>
          <a:xfrm>
            <a:off x="1913197" y="1154812"/>
            <a:ext cx="5317605" cy="298969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4" name="TextBox 3"/>
          <p:cNvSpPr txBox="1"/>
          <p:nvPr/>
        </p:nvSpPr>
        <p:spPr>
          <a:xfrm>
            <a:off x="457200" y="1600200"/>
            <a:ext cx="3352800" cy="3785652"/>
          </a:xfrm>
          <a:prstGeom prst="rect">
            <a:avLst/>
          </a:prstGeom>
          <a:noFill/>
        </p:spPr>
        <p:txBody>
          <a:bodyPr wrap="square" rtlCol="0">
            <a:spAutoFit/>
          </a:bodyPr>
          <a:lstStyle/>
          <a:p>
            <a:r>
              <a:rPr lang="en-US" sz="2000" dirty="0" smtClean="0"/>
              <a:t>: </a:t>
            </a:r>
            <a:r>
              <a:rPr lang="en-US" sz="2000" dirty="0" smtClean="0"/>
              <a:t>Mid-level salary cap</a:t>
            </a:r>
            <a:r>
              <a:rPr lang="en-US" sz="2000" dirty="0" smtClean="0"/>
              <a:t> </a:t>
            </a:r>
            <a:r>
              <a:rPr lang="en-US" sz="2000" dirty="0" smtClean="0"/>
              <a:t>Produces most benefits</a:t>
            </a:r>
          </a:p>
          <a:p>
            <a:pPr>
              <a:buFont typeface="Arial" pitchFamily="34" charset="0"/>
              <a:buChar char="•"/>
            </a:pPr>
            <a:r>
              <a:rPr lang="en-US" sz="2000" dirty="0" smtClean="0"/>
              <a:t>Players</a:t>
            </a:r>
          </a:p>
          <a:p>
            <a:pPr lvl="1">
              <a:buFont typeface="Arial" pitchFamily="34" charset="0"/>
              <a:buChar char="•"/>
            </a:pPr>
            <a:r>
              <a:rPr lang="en-US" sz="2000" dirty="0" smtClean="0"/>
              <a:t>Better chance at winning championships.</a:t>
            </a:r>
            <a:endParaRPr lang="en-US" sz="2000" dirty="0" smtClean="0"/>
          </a:p>
          <a:p>
            <a:pPr>
              <a:buFont typeface="Arial" pitchFamily="34" charset="0"/>
              <a:buChar char="•"/>
            </a:pPr>
            <a:r>
              <a:rPr lang="en-US" sz="2000" dirty="0" smtClean="0"/>
              <a:t>MLB</a:t>
            </a:r>
            <a:endParaRPr lang="en-US" sz="2000" dirty="0" smtClean="0"/>
          </a:p>
          <a:p>
            <a:pPr lvl="1">
              <a:buFont typeface="Arial" pitchFamily="34" charset="0"/>
              <a:buChar char="•"/>
            </a:pPr>
            <a:r>
              <a:rPr lang="en-US" sz="2000" dirty="0" smtClean="0"/>
              <a:t>Competitive Balance</a:t>
            </a:r>
            <a:endParaRPr lang="en-US" sz="2000" dirty="0" smtClean="0"/>
          </a:p>
          <a:p>
            <a:pPr lvl="1">
              <a:buFont typeface="Arial" pitchFamily="34" charset="0"/>
              <a:buChar char="•"/>
            </a:pPr>
            <a:r>
              <a:rPr lang="en-US" sz="2000" dirty="0" smtClean="0"/>
              <a:t>Highe</a:t>
            </a:r>
            <a:r>
              <a:rPr lang="en-US" sz="2000" dirty="0" smtClean="0"/>
              <a:t>r Revenue</a:t>
            </a:r>
            <a:endParaRPr lang="en-US" sz="2000" dirty="0" smtClean="0"/>
          </a:p>
          <a:p>
            <a:pPr>
              <a:buFont typeface="Arial" pitchFamily="34" charset="0"/>
              <a:buChar char="•"/>
            </a:pPr>
            <a:r>
              <a:rPr lang="en-US" sz="2000" dirty="0" smtClean="0"/>
              <a:t>Fans</a:t>
            </a:r>
          </a:p>
          <a:p>
            <a:pPr lvl="1">
              <a:buFont typeface="Arial" pitchFamily="34" charset="0"/>
              <a:buChar char="•"/>
            </a:pPr>
            <a:r>
              <a:rPr lang="en-US" sz="2000" dirty="0" smtClean="0"/>
              <a:t>More </a:t>
            </a:r>
            <a:r>
              <a:rPr lang="en-US" sz="2000" dirty="0" smtClean="0"/>
              <a:t>competitive balance</a:t>
            </a:r>
            <a:endParaRPr lang="en-US" sz="2000" dirty="0" smtClean="0"/>
          </a:p>
          <a:p>
            <a:pPr lvl="1">
              <a:buFont typeface="Arial" pitchFamily="34" charset="0"/>
              <a:buChar char="•"/>
            </a:pPr>
            <a:r>
              <a:rPr lang="en-US" sz="2000" dirty="0" smtClean="0"/>
              <a:t>Increased interest</a:t>
            </a:r>
            <a:endParaRPr lang="en-US" sz="2000" dirty="0"/>
          </a:p>
        </p:txBody>
      </p:sp>
      <p:pic>
        <p:nvPicPr>
          <p:cNvPr id="5" name="Picture 4"/>
          <p:cNvPicPr>
            <a:picLocks noChangeAspect="1"/>
          </p:cNvPicPr>
          <p:nvPr/>
        </p:nvPicPr>
        <p:blipFill>
          <a:blip r:embed="rId3"/>
          <a:stretch>
            <a:fillRect/>
          </a:stretch>
        </p:blipFill>
        <p:spPr>
          <a:xfrm>
            <a:off x="3581400" y="1756272"/>
            <a:ext cx="5105400" cy="33528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540</Words>
  <Application>Microsoft Office PowerPoint</Application>
  <PresentationFormat>On-screen Show (4:3)</PresentationFormat>
  <Paragraphs>109</Paragraphs>
  <Slides>17</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Should the MLB implement a salary cap? </vt:lpstr>
      <vt:lpstr>The Decision…</vt:lpstr>
      <vt:lpstr>Criteria</vt:lpstr>
      <vt:lpstr>The Hierarchy</vt:lpstr>
      <vt:lpstr>Subnets</vt:lpstr>
      <vt:lpstr>Subnets Cont’d</vt:lpstr>
      <vt:lpstr>The Alternatives</vt:lpstr>
      <vt:lpstr>The Ratings…</vt:lpstr>
      <vt:lpstr>Benefits</vt:lpstr>
      <vt:lpstr>Opportunities</vt:lpstr>
      <vt:lpstr>Costs</vt:lpstr>
      <vt:lpstr>Risks</vt:lpstr>
      <vt:lpstr>Overall Results</vt:lpstr>
      <vt:lpstr>Results Cont’d…</vt:lpstr>
      <vt:lpstr>BOCR Sensitivity</vt:lpstr>
      <vt:lpstr>BOCR Sensitivity</vt:lpstr>
      <vt:lpstr>References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Drafting the Best Future NFL Quarterback</dc:title>
  <dc:creator>staples</dc:creator>
  <cp:lastModifiedBy>Norman Mahfood</cp:lastModifiedBy>
  <cp:revision>75</cp:revision>
  <dcterms:created xsi:type="dcterms:W3CDTF">2009-10-18T16:40:24Z</dcterms:created>
  <dcterms:modified xsi:type="dcterms:W3CDTF">2016-04-19T08:03:14Z</dcterms:modified>
</cp:coreProperties>
</file>