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53" r:id="rId1"/>
  </p:sldMasterIdLst>
  <p:notesMasterIdLst>
    <p:notesMasterId r:id="rId10"/>
  </p:notesMasterIdLst>
  <p:sldIdLst>
    <p:sldId id="256" r:id="rId2"/>
    <p:sldId id="257" r:id="rId3"/>
    <p:sldId id="258" r:id="rId4"/>
    <p:sldId id="263" r:id="rId5"/>
    <p:sldId id="259" r:id="rId6"/>
    <p:sldId id="260" r:id="rId7"/>
    <p:sldId id="261" r:id="rId8"/>
    <p:sldId id="262"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p:restoredTop sz="94666"/>
  </p:normalViewPr>
  <p:slideViewPr>
    <p:cSldViewPr>
      <p:cViewPr varScale="1">
        <p:scale>
          <a:sx n="98" d="100"/>
          <a:sy n="98" d="100"/>
        </p:scale>
        <p:origin x="60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B9FBCFD9-BEEA-2849-B90B-DB6316E25A5A}" type="datetimeFigureOut">
              <a:rPr lang="en-US"/>
              <a:pPr>
                <a:defRPr/>
              </a:pPr>
              <a:t>2/21/17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02D98EE4-B3ED-D741-BDB0-CF6541ECC2A5}"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x-none" altLang="x-none"/>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EA1AEED-B213-6B40-BB46-3F04301F515E}" type="slidenum">
              <a:rPr lang="en-US" altLang="x-none"/>
              <a:pPr eaLnBrk="1" hangingPunct="1"/>
              <a:t>1</a:t>
            </a:fld>
            <a:endParaRPr lang="en-US" altLang="x-non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x-none" altLang="x-none"/>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63B3E5-BFE4-374B-AE0A-7A1E87006305}" type="slidenum">
              <a:rPr lang="en-US" altLang="x-none"/>
              <a:pPr eaLnBrk="1" hangingPunct="1"/>
              <a:t>2</a:t>
            </a:fld>
            <a:endParaRPr lang="en-US" altLang="x-non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x-none" altLang="x-none"/>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A415AA2-83ED-C548-8057-DBD926AD51F5}" type="slidenum">
              <a:rPr lang="en-US" altLang="x-none"/>
              <a:pPr eaLnBrk="1" hangingPunct="1"/>
              <a:t>3</a:t>
            </a:fld>
            <a:endParaRPr lang="en-US" altLang="x-non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x-none" altLang="x-none"/>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F078615-5D83-3245-9ED2-FCDD63B6506F}" type="slidenum">
              <a:rPr lang="en-US" altLang="x-none"/>
              <a:pPr eaLnBrk="1" hangingPunct="1"/>
              <a:t>4</a:t>
            </a:fld>
            <a:endParaRPr lang="en-US" altLang="x-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x-none" altLang="x-none"/>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122EB8D-F917-B540-8C4C-066047C0BD96}" type="slidenum">
              <a:rPr lang="en-US" altLang="x-none"/>
              <a:pPr eaLnBrk="1" hangingPunct="1"/>
              <a:t>5</a:t>
            </a:fld>
            <a:endParaRPr lang="en-US" altLang="x-non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x-none" altLang="x-none"/>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D325E7A-E8DD-A34C-B81B-9460651B7F11}" type="slidenum">
              <a:rPr lang="en-US" altLang="x-none"/>
              <a:pPr eaLnBrk="1" hangingPunct="1"/>
              <a:t>6</a:t>
            </a:fld>
            <a:endParaRPr lang="en-US" altLang="x-non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x-none" altLang="x-none"/>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7F7A9E1-24CB-264B-B0CC-25BCA7726F8C}" type="slidenum">
              <a:rPr lang="en-US" altLang="x-none"/>
              <a:pPr eaLnBrk="1" hangingPunct="1"/>
              <a:t>7</a:t>
            </a:fld>
            <a:endParaRPr lang="en-US" altLang="x-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a:spcBef>
                <a:spcPct val="0"/>
              </a:spcBef>
            </a:pPr>
            <a:endParaRPr lang="x-none" altLang="x-none"/>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222507-C4AB-FF48-9F32-E249CBB8C522}" type="slidenum">
              <a:rPr lang="en-US" altLang="x-none"/>
              <a:pPr eaLnBrk="1" hangingPunct="1"/>
              <a:t>8</a:t>
            </a:fld>
            <a:endParaRPr lang="en-US" altLang="x-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14338"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14339"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a:lvl1pPr>
          </a:lstStyle>
          <a:p>
            <a:fld id="{1DCDA031-0CA0-054A-95B1-A7A2DD0ADF42}" type="slidenum">
              <a:rPr lang="en-US" altLang="en-US"/>
              <a:pPr/>
              <a:t>‹#›</a:t>
            </a:fld>
            <a:endParaRPr lang="en-US" altLang="en-US"/>
          </a:p>
        </p:txBody>
      </p:sp>
    </p:spTree>
    <p:extLst>
      <p:ext uri="{BB962C8B-B14F-4D97-AF65-F5344CB8AC3E}">
        <p14:creationId xmlns:p14="http://schemas.microsoft.com/office/powerpoint/2010/main" val="1548960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FA0F3607-AF21-6441-B028-69556994B4D1}" type="slidenum">
              <a:rPr lang="en-US" altLang="en-US"/>
              <a:pPr/>
              <a:t>‹#›</a:t>
            </a:fld>
            <a:endParaRPr lang="en-US" altLang="en-US"/>
          </a:p>
        </p:txBody>
      </p:sp>
    </p:spTree>
    <p:extLst>
      <p:ext uri="{BB962C8B-B14F-4D97-AF65-F5344CB8AC3E}">
        <p14:creationId xmlns:p14="http://schemas.microsoft.com/office/powerpoint/2010/main" val="74367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FB851F79-C9BD-7743-AA2E-9159E1C66186}" type="slidenum">
              <a:rPr lang="en-US" altLang="en-US"/>
              <a:pPr/>
              <a:t>‹#›</a:t>
            </a:fld>
            <a:endParaRPr lang="en-US" altLang="en-US"/>
          </a:p>
        </p:txBody>
      </p:sp>
    </p:spTree>
    <p:extLst>
      <p:ext uri="{BB962C8B-B14F-4D97-AF65-F5344CB8AC3E}">
        <p14:creationId xmlns:p14="http://schemas.microsoft.com/office/powerpoint/2010/main" val="524898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41763"/>
            <a:ext cx="4038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8" name="Rectangle 6"/>
          <p:cNvSpPr>
            <a:spLocks noGrp="1" noChangeArrowheads="1"/>
          </p:cNvSpPr>
          <p:nvPr>
            <p:ph type="sldNum" sz="quarter" idx="12"/>
          </p:nvPr>
        </p:nvSpPr>
        <p:spPr>
          <a:ln/>
        </p:spPr>
        <p:txBody>
          <a:bodyPr/>
          <a:lstStyle>
            <a:lvl1pPr>
              <a:defRPr/>
            </a:lvl1pPr>
          </a:lstStyle>
          <a:p>
            <a:fld id="{CB6A8DF2-F604-D04A-B8B8-78385F70DD49}" type="slidenum">
              <a:rPr lang="en-US" altLang="en-US"/>
              <a:pPr/>
              <a:t>‹#›</a:t>
            </a:fld>
            <a:endParaRPr lang="en-US" altLang="en-US"/>
          </a:p>
        </p:txBody>
      </p:sp>
    </p:spTree>
    <p:extLst>
      <p:ext uri="{BB962C8B-B14F-4D97-AF65-F5344CB8AC3E}">
        <p14:creationId xmlns:p14="http://schemas.microsoft.com/office/powerpoint/2010/main" val="104099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7959AA1C-CE4A-254A-9661-2BE53C07B358}" type="slidenum">
              <a:rPr lang="en-US" altLang="en-US"/>
              <a:pPr/>
              <a:t>‹#›</a:t>
            </a:fld>
            <a:endParaRPr lang="en-US" altLang="en-US"/>
          </a:p>
        </p:txBody>
      </p:sp>
    </p:spTree>
    <p:extLst>
      <p:ext uri="{BB962C8B-B14F-4D97-AF65-F5344CB8AC3E}">
        <p14:creationId xmlns:p14="http://schemas.microsoft.com/office/powerpoint/2010/main" val="439357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F38F68DF-3EDF-8048-AB08-A28AAF3EB095}" type="slidenum">
              <a:rPr lang="en-US" altLang="en-US"/>
              <a:pPr/>
              <a:t>‹#›</a:t>
            </a:fld>
            <a:endParaRPr lang="en-US" altLang="en-US"/>
          </a:p>
        </p:txBody>
      </p:sp>
    </p:spTree>
    <p:extLst>
      <p:ext uri="{BB962C8B-B14F-4D97-AF65-F5344CB8AC3E}">
        <p14:creationId xmlns:p14="http://schemas.microsoft.com/office/powerpoint/2010/main" val="1237093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3EBF34F3-4809-1D4A-93FA-3AC1887324B8}" type="slidenum">
              <a:rPr lang="en-US" altLang="en-US"/>
              <a:pPr/>
              <a:t>‹#›</a:t>
            </a:fld>
            <a:endParaRPr lang="en-US" altLang="en-US"/>
          </a:p>
        </p:txBody>
      </p:sp>
    </p:spTree>
    <p:extLst>
      <p:ext uri="{BB962C8B-B14F-4D97-AF65-F5344CB8AC3E}">
        <p14:creationId xmlns:p14="http://schemas.microsoft.com/office/powerpoint/2010/main" val="2048562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9012B0EA-BAB7-A942-9FAC-2DEEF563E7D3}" type="slidenum">
              <a:rPr lang="en-US" altLang="en-US"/>
              <a:pPr/>
              <a:t>‹#›</a:t>
            </a:fld>
            <a:endParaRPr lang="en-US" altLang="en-US"/>
          </a:p>
        </p:txBody>
      </p:sp>
    </p:spTree>
    <p:extLst>
      <p:ext uri="{BB962C8B-B14F-4D97-AF65-F5344CB8AC3E}">
        <p14:creationId xmlns:p14="http://schemas.microsoft.com/office/powerpoint/2010/main" val="1725907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6634683D-5105-004C-AA3F-7594181C2D37}" type="slidenum">
              <a:rPr lang="en-US" altLang="en-US"/>
              <a:pPr/>
              <a:t>‹#›</a:t>
            </a:fld>
            <a:endParaRPr lang="en-US" altLang="en-US"/>
          </a:p>
        </p:txBody>
      </p:sp>
    </p:spTree>
    <p:extLst>
      <p:ext uri="{BB962C8B-B14F-4D97-AF65-F5344CB8AC3E}">
        <p14:creationId xmlns:p14="http://schemas.microsoft.com/office/powerpoint/2010/main" val="1257547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504FADC6-BFD5-8748-A0D2-A517F3D478DB}" type="slidenum">
              <a:rPr lang="en-US" altLang="en-US"/>
              <a:pPr/>
              <a:t>‹#›</a:t>
            </a:fld>
            <a:endParaRPr lang="en-US" altLang="en-US"/>
          </a:p>
        </p:txBody>
      </p:sp>
    </p:spTree>
    <p:extLst>
      <p:ext uri="{BB962C8B-B14F-4D97-AF65-F5344CB8AC3E}">
        <p14:creationId xmlns:p14="http://schemas.microsoft.com/office/powerpoint/2010/main" val="66140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9A3CF973-C0F1-D143-B2C2-C9537F737757}" type="slidenum">
              <a:rPr lang="en-US" altLang="en-US"/>
              <a:pPr/>
              <a:t>‹#›</a:t>
            </a:fld>
            <a:endParaRPr lang="en-US" altLang="en-US"/>
          </a:p>
        </p:txBody>
      </p:sp>
    </p:spTree>
    <p:extLst>
      <p:ext uri="{BB962C8B-B14F-4D97-AF65-F5344CB8AC3E}">
        <p14:creationId xmlns:p14="http://schemas.microsoft.com/office/powerpoint/2010/main" val="1366942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13763B01-9C1F-9248-8B91-2C89A6326506}" type="slidenum">
              <a:rPr lang="en-US" altLang="en-US"/>
              <a:pPr/>
              <a:t>‹#›</a:t>
            </a:fld>
            <a:endParaRPr lang="en-US" altLang="en-US"/>
          </a:p>
        </p:txBody>
      </p:sp>
    </p:spTree>
    <p:extLst>
      <p:ext uri="{BB962C8B-B14F-4D97-AF65-F5344CB8AC3E}">
        <p14:creationId xmlns:p14="http://schemas.microsoft.com/office/powerpoint/2010/main" val="4296176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316"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mj-lt"/>
              </a:defRPr>
            </a:lvl1pPr>
          </a:lstStyle>
          <a:p>
            <a:pPr>
              <a:defRPr/>
            </a:pPr>
            <a:endParaRPr lang="en-US" altLang="en-US"/>
          </a:p>
        </p:txBody>
      </p:sp>
      <p:sp>
        <p:nvSpPr>
          <p:cNvPr id="1331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atin typeface="+mj-lt"/>
              </a:defRPr>
            </a:lvl1pPr>
          </a:lstStyle>
          <a:p>
            <a:pPr>
              <a:defRPr/>
            </a:pPr>
            <a:endParaRPr lang="en-US" altLang="en-US"/>
          </a:p>
        </p:txBody>
      </p:sp>
      <p:sp>
        <p:nvSpPr>
          <p:cNvPr id="13318"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aramond" charset="0"/>
              </a:defRPr>
            </a:lvl1pPr>
          </a:lstStyle>
          <a:p>
            <a:fld id="{F9CF10B9-F01B-8B49-8338-60336D577AFB}" type="slidenum">
              <a:rPr lang="en-US" altLang="en-US"/>
              <a:pPr/>
              <a:t>‹#›</a:t>
            </a:fld>
            <a:endParaRPr lang="en-US" altLang="en-US"/>
          </a:p>
        </p:txBody>
      </p:sp>
      <p:sp>
        <p:nvSpPr>
          <p:cNvPr id="13319"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13320"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78"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 Id="rId3"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altLang="x-none" sz="4600" b="1">
                <a:solidFill>
                  <a:srgbClr val="000000"/>
                </a:solidFill>
                <a:latin typeface="Times New Roman" charset="0"/>
              </a:rPr>
              <a:t>Penn State Football – Finding Joe Paterno’s Successor</a:t>
            </a:r>
          </a:p>
        </p:txBody>
      </p:sp>
      <p:sp>
        <p:nvSpPr>
          <p:cNvPr id="3075" name="Rectangle 3"/>
          <p:cNvSpPr>
            <a:spLocks noGrp="1" noChangeArrowheads="1"/>
          </p:cNvSpPr>
          <p:nvPr>
            <p:ph type="subTitle" idx="1"/>
          </p:nvPr>
        </p:nvSpPr>
        <p:spPr/>
        <p:txBody>
          <a:bodyPr/>
          <a:lstStyle/>
          <a:p>
            <a:pPr eaLnBrk="1" hangingPunct="1">
              <a:buFont typeface="Wingdings" charset="2"/>
              <a:buNone/>
            </a:pPr>
            <a:r>
              <a:rPr lang="en-US" altLang="x-none" sz="2000">
                <a:latin typeface="Times New Roman" charset="0"/>
              </a:rPr>
              <a:t>Presented by: William Berish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762000" y="381000"/>
            <a:ext cx="7924800" cy="838200"/>
          </a:xfrm>
        </p:spPr>
        <p:txBody>
          <a:bodyPr/>
          <a:lstStyle/>
          <a:p>
            <a:pPr eaLnBrk="1" hangingPunct="1"/>
            <a:r>
              <a:rPr lang="en-US" altLang="x-none" sz="3200" b="1">
                <a:solidFill>
                  <a:srgbClr val="000000"/>
                </a:solidFill>
                <a:latin typeface="Times New Roman" charset="0"/>
              </a:rPr>
              <a:t>Project Summary</a:t>
            </a:r>
          </a:p>
        </p:txBody>
      </p:sp>
      <p:sp>
        <p:nvSpPr>
          <p:cNvPr id="4099" name="Rectangle 3"/>
          <p:cNvSpPr>
            <a:spLocks noGrp="1" noChangeArrowheads="1"/>
          </p:cNvSpPr>
          <p:nvPr>
            <p:ph type="body" idx="1"/>
          </p:nvPr>
        </p:nvSpPr>
        <p:spPr>
          <a:xfrm>
            <a:off x="838200" y="1219200"/>
            <a:ext cx="8001000" cy="4953000"/>
          </a:xfrm>
        </p:spPr>
        <p:txBody>
          <a:bodyPr/>
          <a:lstStyle/>
          <a:p>
            <a:pPr eaLnBrk="1" hangingPunct="1">
              <a:lnSpc>
                <a:spcPct val="80000"/>
              </a:lnSpc>
              <a:buClr>
                <a:schemeClr val="tx1"/>
              </a:buClr>
              <a:buFont typeface="Wingdings" charset="2"/>
              <a:buChar char="Ø"/>
            </a:pPr>
            <a:r>
              <a:rPr lang="en-US" altLang="x-none" sz="2200">
                <a:solidFill>
                  <a:srgbClr val="000000"/>
                </a:solidFill>
                <a:latin typeface="Times New Roman" charset="0"/>
              </a:rPr>
              <a:t>Joseph Vincent “Joe” Paterno is an institution; he is Penn State football.  Joe was named the head coach of Penn State in 1966 and has held the post since then.  During this time, he has racked up over 400 victories, a FBS record.  To put his time at Penn State in perspective, there have been nearly 900 coaching changes at other schools since Paterno was named head coach.</a:t>
            </a:r>
          </a:p>
          <a:p>
            <a:pPr eaLnBrk="1" hangingPunct="1">
              <a:lnSpc>
                <a:spcPct val="80000"/>
              </a:lnSpc>
              <a:buClr>
                <a:schemeClr val="tx1"/>
              </a:buClr>
              <a:buFont typeface="Wingdings" charset="2"/>
              <a:buChar char="Ø"/>
            </a:pPr>
            <a:r>
              <a:rPr lang="en-US" altLang="x-none" sz="2200">
                <a:solidFill>
                  <a:srgbClr val="000000"/>
                </a:solidFill>
                <a:latin typeface="Times New Roman" charset="0"/>
              </a:rPr>
              <a:t>It is unknown if Joe plans on stepping down at the end of his current contract which expires after the upcoming 2011 season.  </a:t>
            </a:r>
          </a:p>
          <a:p>
            <a:pPr eaLnBrk="1" hangingPunct="1">
              <a:lnSpc>
                <a:spcPct val="80000"/>
              </a:lnSpc>
              <a:buClr>
                <a:schemeClr val="tx1"/>
              </a:buClr>
              <a:buFont typeface="Wingdings" charset="2"/>
              <a:buChar char="Ø"/>
            </a:pPr>
            <a:r>
              <a:rPr lang="en-US" altLang="x-none" sz="2200">
                <a:solidFill>
                  <a:srgbClr val="000000"/>
                </a:solidFill>
                <a:latin typeface="Times New Roman" charset="0"/>
              </a:rPr>
              <a:t>This paper is not intended to suggest that Penn State should force coach Paterno out of coaching against his will.  That doesn’t make sense in light of his recent success having gone 58-19 over the past six seasons where he is averaging nearly ten wins per season.  Rather, the intention is to determine the best strategy for choosing Paterno’s replacement when that time comes.  Being that Paterno is 84 years-old in a profession dominated by young men, it is conceivable to think change could happen at any time.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762000" y="304800"/>
            <a:ext cx="7924800" cy="838200"/>
          </a:xfrm>
        </p:spPr>
        <p:txBody>
          <a:bodyPr/>
          <a:lstStyle/>
          <a:p>
            <a:pPr eaLnBrk="1" hangingPunct="1"/>
            <a:r>
              <a:rPr lang="en-US" altLang="x-none" sz="3200" b="1">
                <a:solidFill>
                  <a:srgbClr val="000000"/>
                </a:solidFill>
                <a:latin typeface="Times New Roman" charset="0"/>
              </a:rPr>
              <a:t>The Alternatives</a:t>
            </a:r>
          </a:p>
        </p:txBody>
      </p:sp>
      <p:sp>
        <p:nvSpPr>
          <p:cNvPr id="5123" name="Rectangle 3"/>
          <p:cNvSpPr>
            <a:spLocks noGrp="1" noChangeArrowheads="1"/>
          </p:cNvSpPr>
          <p:nvPr>
            <p:ph type="body" idx="1"/>
          </p:nvPr>
        </p:nvSpPr>
        <p:spPr>
          <a:xfrm>
            <a:off x="838200" y="1143000"/>
            <a:ext cx="7693025" cy="5029200"/>
          </a:xfrm>
        </p:spPr>
        <p:txBody>
          <a:bodyPr/>
          <a:lstStyle/>
          <a:p>
            <a:pPr eaLnBrk="1" hangingPunct="1">
              <a:lnSpc>
                <a:spcPct val="80000"/>
              </a:lnSpc>
              <a:buClr>
                <a:schemeClr val="tx1"/>
              </a:buClr>
              <a:buFont typeface="Wingdings" charset="2"/>
              <a:buChar char="Ø"/>
            </a:pPr>
            <a:r>
              <a:rPr lang="en-US" altLang="x-none" sz="2200" b="1" i="1">
                <a:latin typeface="Times New Roman" charset="0"/>
              </a:rPr>
              <a:t>Hire a proven winner from outside the program</a:t>
            </a:r>
            <a:r>
              <a:rPr lang="en-US" altLang="x-none" sz="2200" i="1">
                <a:latin typeface="Times New Roman" charset="0"/>
              </a:rPr>
              <a:t>: </a:t>
            </a:r>
            <a:r>
              <a:rPr lang="en-US" altLang="x-none" sz="2200">
                <a:latin typeface="Times New Roman" charset="0"/>
              </a:rPr>
              <a:t>Penn State is a well-known program capable of bringing in a proven winner.  A name that has started to float around recently is Urban Meyer.  Meyer is a two time national champion and holds an impressive 104-23 record in his time as head coach </a:t>
            </a:r>
          </a:p>
          <a:p>
            <a:pPr eaLnBrk="1" hangingPunct="1">
              <a:lnSpc>
                <a:spcPct val="80000"/>
              </a:lnSpc>
              <a:buClr>
                <a:schemeClr val="tx1"/>
              </a:buClr>
              <a:buFont typeface="Wingdings" charset="2"/>
              <a:buChar char="Ø"/>
            </a:pPr>
            <a:r>
              <a:rPr lang="en-US" altLang="x-none" sz="2200" b="1" i="1">
                <a:latin typeface="Times New Roman" charset="0"/>
              </a:rPr>
              <a:t>Hire a rising star from outside the program:</a:t>
            </a:r>
            <a:r>
              <a:rPr lang="en-US" altLang="x-none" sz="2200" i="1">
                <a:latin typeface="Times New Roman" charset="0"/>
              </a:rPr>
              <a:t> </a:t>
            </a:r>
            <a:r>
              <a:rPr lang="en-US" altLang="x-none" sz="2200">
                <a:latin typeface="Times New Roman" charset="0"/>
              </a:rPr>
              <a:t>Penn State may opt to hire a young coach from outside the program that continues to succeed with every new challenge.  Let’s face it, every great coach was a rising star at some point.  A myriad of names of potential coaches could be included in this category.  One name that often comes up in this category is Al Golden. </a:t>
            </a:r>
            <a:endParaRPr lang="en-US" altLang="x-none" sz="2200">
              <a:solidFill>
                <a:srgbClr val="000000"/>
              </a:solidFill>
              <a:latin typeface="Times New Roman" charset="0"/>
            </a:endParaRPr>
          </a:p>
          <a:p>
            <a:pPr eaLnBrk="1" hangingPunct="1">
              <a:lnSpc>
                <a:spcPct val="80000"/>
              </a:lnSpc>
              <a:buClr>
                <a:schemeClr val="tx1"/>
              </a:buClr>
              <a:buFont typeface="Wingdings" charset="2"/>
              <a:buChar char="Ø"/>
            </a:pPr>
            <a:r>
              <a:rPr lang="en-US" altLang="x-none" sz="2200" b="1" i="1">
                <a:latin typeface="Times New Roman" charset="0"/>
              </a:rPr>
              <a:t>Promote from within:</a:t>
            </a:r>
            <a:r>
              <a:rPr lang="en-US" altLang="x-none" sz="2200" i="1">
                <a:latin typeface="Times New Roman" charset="0"/>
              </a:rPr>
              <a:t> </a:t>
            </a:r>
            <a:r>
              <a:rPr lang="en-US" altLang="x-none" sz="2200">
                <a:latin typeface="Times New Roman" charset="0"/>
              </a:rPr>
              <a:t>Penn State could very well decide to promote an assistant coach that is already part of the program.  This would help to keep continuity for a program that has been relatively successful over the last six years.  Although there are several potential head coaches currently serving as assistant coaches at Penn State, Tom Bradley is the most likely candidate for promotion from within.</a:t>
            </a:r>
            <a:r>
              <a:rPr lang="en-US" altLang="x-none" sz="2000">
                <a:latin typeface="Times New Roman" charset="0"/>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x-none" sz="3200" b="1">
                <a:solidFill>
                  <a:schemeClr val="tx1"/>
                </a:solidFill>
                <a:latin typeface="Times New Roman" charset="0"/>
              </a:rPr>
              <a:t>BOCR Networks and Tables</a:t>
            </a:r>
          </a:p>
        </p:txBody>
      </p:sp>
      <p:pic>
        <p:nvPicPr>
          <p:cNvPr id="6147" name="Picture 3"/>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809625" y="990600"/>
            <a:ext cx="6305550" cy="5118100"/>
          </a:xfr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x-none" sz="3200" b="1">
                <a:solidFill>
                  <a:srgbClr val="000000"/>
                </a:solidFill>
                <a:latin typeface="Times New Roman" charset="0"/>
              </a:rPr>
              <a:t>Clusters in the Decision Networks Elements in the Clusters</a:t>
            </a:r>
          </a:p>
        </p:txBody>
      </p:sp>
      <p:pic>
        <p:nvPicPr>
          <p:cNvPr id="7171" name="Picture 3"/>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533400" y="1752600"/>
            <a:ext cx="8153400" cy="4002088"/>
          </a:xfr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x-none" sz="3200" b="1">
                <a:solidFill>
                  <a:srgbClr val="000000"/>
                </a:solidFill>
                <a:latin typeface="Times New Roman" charset="0"/>
              </a:rPr>
              <a:t>BOCR Weight Development:</a:t>
            </a:r>
          </a:p>
        </p:txBody>
      </p:sp>
      <p:pic>
        <p:nvPicPr>
          <p:cNvPr id="8195" name="Picture 5"/>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381000" y="1524000"/>
            <a:ext cx="8382000" cy="3367088"/>
          </a:xfr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x-none" sz="3200" b="1">
                <a:solidFill>
                  <a:srgbClr val="000000"/>
                </a:solidFill>
                <a:latin typeface="Times New Roman" charset="0"/>
              </a:rPr>
              <a:t>Strategic Criteria and Ratings Scale:</a:t>
            </a:r>
          </a:p>
        </p:txBody>
      </p:sp>
      <p:pic>
        <p:nvPicPr>
          <p:cNvPr id="9219" name="Picture 5"/>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04800" y="1219200"/>
            <a:ext cx="8686800" cy="3479800"/>
          </a:xfr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x-none" sz="3200" b="1">
                <a:solidFill>
                  <a:srgbClr val="000000"/>
                </a:solidFill>
                <a:latin typeface="Times New Roman" charset="0"/>
              </a:rPr>
              <a:t>Overall Results:</a:t>
            </a:r>
          </a:p>
        </p:txBody>
      </p:sp>
      <p:sp>
        <p:nvSpPr>
          <p:cNvPr id="10243" name="Rectangle 4"/>
          <p:cNvSpPr>
            <a:spLocks noGrp="1" noChangeArrowheads="1"/>
          </p:cNvSpPr>
          <p:nvPr>
            <p:ph sz="half" idx="1"/>
          </p:nvPr>
        </p:nvSpPr>
        <p:spPr>
          <a:xfrm>
            <a:off x="381000" y="1143000"/>
            <a:ext cx="8382000" cy="2286000"/>
          </a:xfrm>
        </p:spPr>
        <p:txBody>
          <a:bodyPr/>
          <a:lstStyle/>
          <a:p>
            <a:pPr eaLnBrk="1" hangingPunct="1">
              <a:buClr>
                <a:schemeClr val="tx1"/>
              </a:buClr>
              <a:buFont typeface="Wingdings" charset="2"/>
              <a:buChar char="Ø"/>
            </a:pPr>
            <a:r>
              <a:rPr lang="en-US" altLang="x-none" sz="2000">
                <a:latin typeface="Times New Roman" charset="0"/>
              </a:rPr>
              <a:t>As shown in Table 3, the results show that in both the short-term and in the long-term, Penn State’s athletic director would be best served to hire a proven winner to replace Coach Paterno when the time comes.  It is also interesting to note that promoting from within is found to be preferred to a hiring a rising star in the short-term, but hiring a rising star is preferred to promoting from within in the long-term.  Promoting from within stabilizes the program in the short-term.</a:t>
            </a:r>
          </a:p>
          <a:p>
            <a:pPr eaLnBrk="1" hangingPunct="1">
              <a:buClr>
                <a:schemeClr val="tx1"/>
              </a:buClr>
              <a:buFont typeface="Wingdings" charset="2"/>
              <a:buNone/>
            </a:pPr>
            <a:endParaRPr lang="en-US" altLang="x-none" sz="2000">
              <a:latin typeface="Times New Roman" charset="0"/>
            </a:endParaRPr>
          </a:p>
        </p:txBody>
      </p:sp>
      <p:pic>
        <p:nvPicPr>
          <p:cNvPr id="10244" name="Picture 7"/>
          <p:cNvPicPr>
            <a:picLocks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304800" y="3657600"/>
            <a:ext cx="8305800" cy="1671638"/>
          </a:xfrm>
          <a:noFill/>
        </p:spPr>
      </p:pic>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57</TotalTime>
  <Words>537</Words>
  <Application>Microsoft Macintosh PowerPoint</Application>
  <PresentationFormat>On-screen Show (4:3)</PresentationFormat>
  <Paragraphs>24</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Garamond</vt:lpstr>
      <vt:lpstr>Wingdings</vt:lpstr>
      <vt:lpstr>Calibri</vt:lpstr>
      <vt:lpstr>Times New Roman</vt:lpstr>
      <vt:lpstr>Edge</vt:lpstr>
      <vt:lpstr>Penn State Football – Finding Joe Paterno’s Successor</vt:lpstr>
      <vt:lpstr>Project Summary</vt:lpstr>
      <vt:lpstr>The Alternatives</vt:lpstr>
      <vt:lpstr>BOCR Networks and Tables</vt:lpstr>
      <vt:lpstr>Clusters in the Decision Networks Elements in the Clusters</vt:lpstr>
      <vt:lpstr>BOCR Weight Development:</vt:lpstr>
      <vt:lpstr>Strategic Criteria and Ratings Scale:</vt:lpstr>
      <vt:lpstr>Overall Results:</vt:lpstr>
    </vt:vector>
  </TitlesOfParts>
  <Company>Mellon Financial Corporation</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Penn State Football – Finding Joe Paterno’s Successor</dc:title>
  <dc:creator>XBBJGMJ</dc:creator>
  <cp:lastModifiedBy>E R</cp:lastModifiedBy>
  <cp:revision>9</cp:revision>
  <dcterms:created xsi:type="dcterms:W3CDTF">2011-04-22T14:30:09Z</dcterms:created>
  <dcterms:modified xsi:type="dcterms:W3CDTF">2017-02-21T18:34:50Z</dcterms:modified>
</cp:coreProperties>
</file>