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8" r:id="rId3"/>
    <p:sldId id="260" r:id="rId4"/>
    <p:sldId id="262" r:id="rId5"/>
    <p:sldId id="277" r:id="rId6"/>
    <p:sldId id="281" r:id="rId7"/>
    <p:sldId id="264" r:id="rId8"/>
    <p:sldId id="265" r:id="rId9"/>
    <p:sldId id="272" r:id="rId10"/>
    <p:sldId id="280" r:id="rId11"/>
    <p:sldId id="268" r:id="rId12"/>
    <p:sldId id="274" r:id="rId13"/>
    <p:sldId id="275" r:id="rId14"/>
    <p:sldId id="271" r:id="rId15"/>
    <p:sldId id="278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04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0DBDDE2-D749-4832-B981-C232DDD06AC2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6B2689E-7934-47DF-AF29-EAFEB243E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BDDE2-D749-4832-B981-C232DDD06AC2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B2689E-7934-47DF-AF29-EAFEB243E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BDDE2-D749-4832-B981-C232DDD06AC2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B2689E-7934-47DF-AF29-EAFEB243E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BDDE2-D749-4832-B981-C232DDD06AC2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B2689E-7934-47DF-AF29-EAFEB243EA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BDDE2-D749-4832-B981-C232DDD06AC2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B2689E-7934-47DF-AF29-EAFEB243EA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BDDE2-D749-4832-B981-C232DDD06AC2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B2689E-7934-47DF-AF29-EAFEB243EA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BDDE2-D749-4832-B981-C232DDD06AC2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B2689E-7934-47DF-AF29-EAFEB243E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BDDE2-D749-4832-B981-C232DDD06AC2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B2689E-7934-47DF-AF29-EAFEB243EA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BDDE2-D749-4832-B981-C232DDD06AC2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B2689E-7934-47DF-AF29-EAFEB243E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0DBDDE2-D749-4832-B981-C232DDD06AC2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B2689E-7934-47DF-AF29-EAFEB243E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0DBDDE2-D749-4832-B981-C232DDD06AC2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6B2689E-7934-47DF-AF29-EAFEB243EA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0DBDDE2-D749-4832-B981-C232DDD06AC2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6B2689E-7934-47DF-AF29-EAFEB243E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upload.wikimedia.org/wikipedia/commons/a/a7/Olympic_flag.sv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pload.wikimedia.org/wikipedia/commons/a/a7/Olympic_flag.sv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a/a7/Olympic_flag.svg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upload.wikimedia.org/wikipedia/commons/a/a7/Olympic_flag.sv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upload.wikimedia.org/wikipedia/commons/a/a7/Olympic_flag.sv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pload.wikimedia.org/wikipedia/commons/a/a7/Olympic_flag.sv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a/a7/Olympic_flag.svg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package" Target="../embeddings/Microsoft_Office_Word_Document4.docx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pload.wikimedia.org/wikipedia/commons/a/a7/Olympic_flag.sv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hyperlink" Target="http://upload.wikimedia.org/wikipedia/commons/a/a7/Olympic_flag.sv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hyperlink" Target="http://upload.wikimedia.org/wikipedia/commons/a/a7/Olympic_flag.sv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pload.wikimedia.org/wikipedia/commons/a/a7/Olympic_flag.sv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a/a7/Olympic_flag.svg" TargetMode="External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a/a7/Olympic_flag.svg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package" Target="../embeddings/Microsoft_Office_Word_Document3.docx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a/a7/Olympic_flag.svg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/>
              <a:t>Best Location for </a:t>
            </a: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>Olympic Games </a:t>
            </a:r>
            <a:r>
              <a:rPr lang="en-US" sz="4800" b="1" dirty="0"/>
              <a:t>2016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292435"/>
            <a:ext cx="4572000" cy="1752600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20000"/>
              </a:lnSpc>
            </a:pPr>
            <a:r>
              <a:rPr lang="pt-BR" sz="2400" b="1" dirty="0" smtClean="0">
                <a:solidFill>
                  <a:schemeClr val="tx1"/>
                </a:solidFill>
                <a:latin typeface="+mj-lt"/>
              </a:rPr>
              <a:t>Presented by</a:t>
            </a:r>
          </a:p>
          <a:p>
            <a:pPr algn="ctr">
              <a:lnSpc>
                <a:spcPct val="120000"/>
              </a:lnSpc>
            </a:pPr>
            <a:r>
              <a:rPr lang="pt-BR" sz="2400" b="1" dirty="0" smtClean="0">
                <a:solidFill>
                  <a:schemeClr val="tx1"/>
                </a:solidFill>
                <a:latin typeface="+mj-lt"/>
              </a:rPr>
              <a:t>Masamichi </a:t>
            </a:r>
            <a:r>
              <a:rPr lang="pt-BR" sz="2400" b="1" dirty="0">
                <a:solidFill>
                  <a:schemeClr val="tx1"/>
                </a:solidFill>
                <a:latin typeface="+mj-lt"/>
              </a:rPr>
              <a:t>Yoda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algn="ctr">
              <a:lnSpc>
                <a:spcPct val="120000"/>
              </a:lnSpc>
            </a:pPr>
            <a:r>
              <a:rPr lang="pt-BR" sz="2400" b="1" dirty="0">
                <a:solidFill>
                  <a:schemeClr val="tx1"/>
                </a:solidFill>
                <a:latin typeface="+mj-lt"/>
              </a:rPr>
              <a:t>Sattha Kohpisalsukwattana </a:t>
            </a:r>
            <a:br>
              <a:rPr lang="pt-BR" sz="2400" b="1" dirty="0">
                <a:solidFill>
                  <a:schemeClr val="tx1"/>
                </a:solidFill>
                <a:latin typeface="+mj-lt"/>
              </a:rPr>
            </a:br>
            <a:r>
              <a:rPr lang="pt-BR" sz="2400" b="1" dirty="0">
                <a:solidFill>
                  <a:schemeClr val="tx1"/>
                </a:solidFill>
                <a:latin typeface="+mj-lt"/>
              </a:rPr>
              <a:t>Noriaki Obata</a:t>
            </a:r>
            <a:endParaRPr lang="en-US" sz="2400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Image:Olympic flag.sv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2209800"/>
            <a:ext cx="3581400" cy="2279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Inner Subnet (Example)</a:t>
            </a:r>
            <a:br>
              <a:rPr lang="en-US" dirty="0" smtClean="0"/>
            </a:br>
            <a:r>
              <a:rPr lang="en-US" sz="4000" dirty="0" smtClean="0"/>
              <a:t>Benefits - </a:t>
            </a:r>
            <a:r>
              <a:rPr lang="en-US" sz="4000" dirty="0" smtClean="0"/>
              <a:t>Social</a:t>
            </a:r>
            <a:endParaRPr lang="en-US" sz="4000" dirty="0"/>
          </a:p>
        </p:txBody>
      </p:sp>
      <p:pic>
        <p:nvPicPr>
          <p:cNvPr id="7" name="Picture 6" descr="Image:Olympic flag.sv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77887" y="0"/>
            <a:ext cx="16661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524000"/>
            <a:ext cx="7924800" cy="4419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676400"/>
            <a:ext cx="64770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Image:Olympic flag.sv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77887" y="0"/>
            <a:ext cx="16661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Benefits(+)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Costs(-)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066800"/>
            <a:ext cx="5791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4114800"/>
            <a:ext cx="5867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Image:Olympic flag.svg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77887" y="0"/>
            <a:ext cx="16661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Opportunities(+)</a:t>
            </a:r>
            <a:endParaRPr lang="en-US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 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Risks(-)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066800"/>
            <a:ext cx="6096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4114800"/>
            <a:ext cx="6172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Image:Olympic flag.svg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77887" y="0"/>
            <a:ext cx="16661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Sensitivity </a:t>
            </a:r>
            <a:r>
              <a:rPr lang="en-US" dirty="0" smtClean="0"/>
              <a:t>Analysis</a:t>
            </a:r>
            <a:endParaRPr lang="en-US" dirty="0"/>
          </a:p>
        </p:txBody>
      </p:sp>
      <p:pic>
        <p:nvPicPr>
          <p:cNvPr id="6" name="Picture 5" descr="Image:Olympic flag.sv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77887" y="0"/>
            <a:ext cx="1666113" cy="1295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1219200"/>
            <a:ext cx="3021330" cy="435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1219200"/>
            <a:ext cx="2990850" cy="431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Sensitivity </a:t>
            </a:r>
            <a:r>
              <a:rPr lang="en-US" dirty="0" smtClean="0"/>
              <a:t>Analysis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1371600"/>
            <a:ext cx="3048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371600"/>
            <a:ext cx="297434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pic>
        <p:nvPicPr>
          <p:cNvPr id="4" name="Picture 3" descr="Image:Olympic flag.sv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77887" y="0"/>
            <a:ext cx="16661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533400" y="2041525"/>
          <a:ext cx="8259763" cy="5029200"/>
        </p:xfrm>
        <a:graphic>
          <a:graphicData uri="http://schemas.openxmlformats.org/presentationml/2006/ole">
            <p:oleObj spid="_x0000_s31746" name="Document" r:id="rId5" imgW="6542960" imgH="3987099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24199"/>
          </a:xfrm>
        </p:spPr>
        <p:txBody>
          <a:bodyPr>
            <a:normAutofit/>
          </a:bodyPr>
          <a:lstStyle/>
          <a:p>
            <a:r>
              <a:rPr lang="en-US" dirty="0" smtClean="0"/>
              <a:t>Topic</a:t>
            </a:r>
          </a:p>
          <a:p>
            <a:r>
              <a:rPr lang="en-US" dirty="0" smtClean="0"/>
              <a:t>Model</a:t>
            </a:r>
          </a:p>
          <a:p>
            <a:pPr lvl="1"/>
            <a:r>
              <a:rPr lang="en-US" dirty="0" smtClean="0"/>
              <a:t>Alternatives</a:t>
            </a:r>
          </a:p>
          <a:p>
            <a:pPr lvl="1"/>
            <a:r>
              <a:rPr lang="en-US" dirty="0" smtClean="0"/>
              <a:t>Strategic Model</a:t>
            </a:r>
          </a:p>
          <a:p>
            <a:pPr lvl="1"/>
            <a:r>
              <a:rPr lang="en-US" dirty="0" smtClean="0"/>
              <a:t>Network Analysis (BOCR)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886200"/>
            <a:ext cx="82296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Results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Sensitivity Analysis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 descr="Image:Olympic flag.sv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77887" y="0"/>
            <a:ext cx="16661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Define the Best Location for the Olympic Games in summer 2016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447800" y="2514600"/>
          <a:ext cx="7499350" cy="3916363"/>
        </p:xfrm>
        <a:graphic>
          <a:graphicData uri="http://schemas.openxmlformats.org/presentationml/2006/ole">
            <p:oleObj spid="_x0000_s1026" name="Document" r:id="rId3" imgW="5949456" imgH="3104596" progId="Word.Document.12">
              <p:embed/>
            </p:oleObj>
          </a:graphicData>
        </a:graphic>
      </p:graphicFrame>
      <p:pic>
        <p:nvPicPr>
          <p:cNvPr id="6" name="Picture 5" descr="Image:Olympic flag.svg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77887" y="0"/>
            <a:ext cx="16661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066800" y="2209800"/>
          <a:ext cx="7315200" cy="3810000"/>
        </p:xfrm>
        <a:graphic>
          <a:graphicData uri="http://schemas.openxmlformats.org/presentationml/2006/ole">
            <p:oleObj spid="_x0000_s2051" name="Document" r:id="rId3" imgW="5949456" imgH="3102797" progId="Word.Document.12">
              <p:embed/>
            </p:oleObj>
          </a:graphicData>
        </a:graphic>
      </p:graphicFrame>
      <p:pic>
        <p:nvPicPr>
          <p:cNvPr id="7" name="Picture 6" descr="Image:Olympic flag.svg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77887" y="0"/>
            <a:ext cx="16661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900" dirty="0" smtClean="0"/>
              <a:t>Model-Alternatives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3733800" cy="4038600"/>
          </a:xfrm>
        </p:spPr>
        <p:txBody>
          <a:bodyPr>
            <a:normAutofit/>
          </a:bodyPr>
          <a:lstStyle/>
          <a:p>
            <a:r>
              <a:rPr lang="it-IT" dirty="0" smtClean="0"/>
              <a:t>Strategic Criteria</a:t>
            </a:r>
          </a:p>
          <a:p>
            <a:r>
              <a:rPr lang="it-IT" dirty="0" smtClean="0"/>
              <a:t>1)  Economic</a:t>
            </a:r>
          </a:p>
          <a:p>
            <a:r>
              <a:rPr lang="it-IT" dirty="0" smtClean="0"/>
              <a:t>2)  Cultural</a:t>
            </a:r>
          </a:p>
          <a:p>
            <a:r>
              <a:rPr lang="it-IT" dirty="0" smtClean="0"/>
              <a:t>3)  Political</a:t>
            </a:r>
          </a:p>
          <a:p>
            <a:r>
              <a:rPr lang="it-IT" dirty="0" smtClean="0"/>
              <a:t>4)  Social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Model-Network Analysis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Image:Olympic flag.sv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77887" y="0"/>
            <a:ext cx="16661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Content Placeholder 3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3657600" y="1143000"/>
            <a:ext cx="5486400" cy="5715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 and Priority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4648200"/>
            <a:ext cx="7543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1447800"/>
            <a:ext cx="2895600" cy="29718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04800" y="1676400"/>
            <a:ext cx="9372600" cy="3395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Subnet Overview</a:t>
            </a:r>
            <a:endParaRPr lang="en-US" dirty="0"/>
          </a:p>
        </p:txBody>
      </p:sp>
      <p:pic>
        <p:nvPicPr>
          <p:cNvPr id="5" name="Picture 4" descr="Image:Olympic flag.sv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77887" y="0"/>
            <a:ext cx="16661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Image:Olympic flag.sv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0"/>
            <a:ext cx="1447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28600" y="916864"/>
          <a:ext cx="8616788" cy="6245936"/>
        </p:xfrm>
        <a:graphic>
          <a:graphicData uri="http://schemas.openxmlformats.org/presentationml/2006/ole">
            <p:oleObj spid="_x0000_s10244" name="Document" r:id="rId5" imgW="6093237" imgH="4415753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555830" y="1481138"/>
            <a:ext cx="8032340" cy="452596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Inner Subnet (Example)</a:t>
            </a:r>
            <a:br>
              <a:rPr lang="en-US" dirty="0" smtClean="0"/>
            </a:br>
            <a:r>
              <a:rPr lang="en-US" sz="4000" dirty="0" smtClean="0"/>
              <a:t>Benefits - Economic</a:t>
            </a:r>
            <a:endParaRPr lang="en-US" sz="4000" dirty="0"/>
          </a:p>
        </p:txBody>
      </p:sp>
      <p:pic>
        <p:nvPicPr>
          <p:cNvPr id="7" name="Picture 6" descr="Image:Olympic flag.sv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77887" y="0"/>
            <a:ext cx="16661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7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CC9900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106</TotalTime>
  <Words>79</Words>
  <Application>Microsoft Office PowerPoint</Application>
  <PresentationFormat>On-screen Show (4:3)</PresentationFormat>
  <Paragraphs>45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Concourse</vt:lpstr>
      <vt:lpstr>Document</vt:lpstr>
      <vt:lpstr>Best Location for  Olympic Games 2016 </vt:lpstr>
      <vt:lpstr>Agenda</vt:lpstr>
      <vt:lpstr>Topic</vt:lpstr>
      <vt:lpstr>Model-Alternatives </vt:lpstr>
      <vt:lpstr>Model-Network Analysis </vt:lpstr>
      <vt:lpstr>Rating and Priority</vt:lpstr>
      <vt:lpstr>Subnet Overview</vt:lpstr>
      <vt:lpstr>Slide 8</vt:lpstr>
      <vt:lpstr>Inner Subnet (Example) Benefits - Economic</vt:lpstr>
      <vt:lpstr>Inner Subnet (Example) Benefits - Social</vt:lpstr>
      <vt:lpstr>Results</vt:lpstr>
      <vt:lpstr>Slide 12</vt:lpstr>
      <vt:lpstr>Slide 13</vt:lpstr>
      <vt:lpstr>Sensitivity Analysis</vt:lpstr>
      <vt:lpstr>Sensitivity Analysis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Location for  Olympic Game 2016</dc:title>
  <dc:creator>skohpisalsukwattana</dc:creator>
  <cp:lastModifiedBy>skohpisalsukwattana</cp:lastModifiedBy>
  <cp:revision>16</cp:revision>
  <dcterms:created xsi:type="dcterms:W3CDTF">2008-04-22T18:18:21Z</dcterms:created>
  <dcterms:modified xsi:type="dcterms:W3CDTF">2008-04-22T22:53:08Z</dcterms:modified>
</cp:coreProperties>
</file>