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78" r:id="rId5"/>
    <p:sldId id="269" r:id="rId6"/>
    <p:sldId id="262" r:id="rId7"/>
    <p:sldId id="260" r:id="rId8"/>
    <p:sldId id="268" r:id="rId9"/>
    <p:sldId id="274" r:id="rId10"/>
    <p:sldId id="259" r:id="rId11"/>
    <p:sldId id="258" r:id="rId12"/>
    <p:sldId id="275" r:id="rId13"/>
    <p:sldId id="267" r:id="rId14"/>
    <p:sldId id="266" r:id="rId15"/>
    <p:sldId id="276" r:id="rId16"/>
    <p:sldId id="265" r:id="rId17"/>
    <p:sldId id="264" r:id="rId18"/>
    <p:sldId id="263" r:id="rId19"/>
    <p:sldId id="273" r:id="rId20"/>
    <p:sldId id="277" r:id="rId21"/>
    <p:sldId id="272" r:id="rId22"/>
    <p:sldId id="27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EB962-209A-4439-9EB0-E89F4A0B1813}" type="datetimeFigureOut">
              <a:rPr lang="en-US" smtClean="0"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0372-04D2-4359-B530-98615CC809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A2C5-0ED8-42C7-B64F-3F6520820B3E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0DAF7-51B7-4186-9875-58E2FB2A9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DAF7-51B7-4186-9875-58E2FB2A97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E0748C-F1BA-4172-93D3-FD1188F8789B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776596-CC50-4FE9-BC74-73FD7010D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BOCR Model for 2012 Summer Olympics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Tim Joyce</a:t>
            </a:r>
          </a:p>
          <a:p>
            <a:pPr algn="l"/>
            <a:r>
              <a:rPr lang="en-US" dirty="0" smtClean="0"/>
              <a:t>6 Oct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Opportunties</a:t>
            </a:r>
            <a:r>
              <a:rPr lang="en-US" dirty="0" smtClean="0"/>
              <a:t> Cluster Criteria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000" t="14400" r="44250" b="34800"/>
          <a:stretch>
            <a:fillRect/>
          </a:stretch>
        </p:blipFill>
        <p:spPr bwMode="auto">
          <a:xfrm>
            <a:off x="1600200" y="1601372"/>
            <a:ext cx="5255038" cy="3275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Sub Criteria for </a:t>
            </a:r>
            <a:r>
              <a:rPr lang="en-US" dirty="0" err="1" smtClean="0"/>
              <a:t>Opp</a:t>
            </a:r>
            <a:r>
              <a:rPr lang="en-US" dirty="0" smtClean="0"/>
              <a:t>-Cluster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2500" b="48000"/>
          <a:stretch>
            <a:fillRect/>
          </a:stretch>
        </p:blipFill>
        <p:spPr bwMode="auto">
          <a:xfrm>
            <a:off x="1828800" y="1143000"/>
            <a:ext cx="5715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52500" b="44400"/>
          <a:stretch>
            <a:fillRect/>
          </a:stretch>
        </p:blipFill>
        <p:spPr bwMode="auto">
          <a:xfrm>
            <a:off x="1828800" y="3810000"/>
            <a:ext cx="5791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Cluster Synthesis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4500" b="50400"/>
          <a:stretch>
            <a:fillRect/>
          </a:stretch>
        </p:blipFill>
        <p:spPr bwMode="auto">
          <a:xfrm>
            <a:off x="951230" y="1481137"/>
            <a:ext cx="5525770" cy="4226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Criteria Cluster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2500" b="45600"/>
          <a:stretch>
            <a:fillRect/>
          </a:stretch>
        </p:blipFill>
        <p:spPr bwMode="auto">
          <a:xfrm>
            <a:off x="1676400" y="1600200"/>
            <a:ext cx="5068570" cy="301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Criteria for Cost Cluster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2500" b="48000"/>
          <a:stretch>
            <a:fillRect/>
          </a:stretch>
        </p:blipFill>
        <p:spPr bwMode="auto">
          <a:xfrm>
            <a:off x="1600200" y="1219200"/>
            <a:ext cx="5715000" cy="235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r="53250" b="46800"/>
          <a:stretch>
            <a:fillRect/>
          </a:stretch>
        </p:blipFill>
        <p:spPr bwMode="auto">
          <a:xfrm>
            <a:off x="1600200" y="3733800"/>
            <a:ext cx="569976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for Cost Cluster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3750" b="50400"/>
          <a:stretch>
            <a:fillRect/>
          </a:stretch>
        </p:blipFill>
        <p:spPr bwMode="auto">
          <a:xfrm>
            <a:off x="951230" y="1481138"/>
            <a:ext cx="5373370" cy="4595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Criteria Cluster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5500" b="45600"/>
          <a:stretch>
            <a:fillRect/>
          </a:stretch>
        </p:blipFill>
        <p:spPr bwMode="auto">
          <a:xfrm>
            <a:off x="1676400" y="1371600"/>
            <a:ext cx="5257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Criteria for Risk Cluster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4000" b="48000"/>
          <a:stretch>
            <a:fillRect/>
          </a:stretch>
        </p:blipFill>
        <p:spPr bwMode="auto">
          <a:xfrm>
            <a:off x="685800" y="1219200"/>
            <a:ext cx="3451274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r="53250" b="48000"/>
          <a:stretch>
            <a:fillRect/>
          </a:stretch>
        </p:blipFill>
        <p:spPr bwMode="auto">
          <a:xfrm>
            <a:off x="4343400" y="1219200"/>
            <a:ext cx="3581400" cy="243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 r="53250" b="48000"/>
          <a:stretch>
            <a:fillRect/>
          </a:stretch>
        </p:blipFill>
        <p:spPr bwMode="auto">
          <a:xfrm>
            <a:off x="1676400" y="3733800"/>
            <a:ext cx="5867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for Risk Cluster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4500" b="49200"/>
          <a:stretch>
            <a:fillRect/>
          </a:stretch>
        </p:blipFill>
        <p:spPr bwMode="auto">
          <a:xfrm>
            <a:off x="951230" y="1481137"/>
            <a:ext cx="4992370" cy="4465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Priorities: Risk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5250" b="68400"/>
          <a:stretch>
            <a:fillRect/>
          </a:stretch>
        </p:blipFill>
        <p:spPr bwMode="auto">
          <a:xfrm>
            <a:off x="951229" y="1481138"/>
            <a:ext cx="6645013" cy="3776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Process</a:t>
            </a:r>
          </a:p>
          <a:p>
            <a:pPr lvl="1"/>
            <a:r>
              <a:rPr lang="en-US" dirty="0" smtClean="0"/>
              <a:t>104 Voters select based on some knowledge &amp; bias</a:t>
            </a:r>
          </a:p>
          <a:p>
            <a:pPr lvl="1"/>
            <a:r>
              <a:rPr lang="en-US" dirty="0" smtClean="0"/>
              <a:t>4 Rounds of voting, eliminating one each round</a:t>
            </a:r>
          </a:p>
          <a:p>
            <a:pPr lvl="1"/>
            <a:r>
              <a:rPr lang="en-US" dirty="0" smtClean="0"/>
              <a:t>Political bantering-Prime Minister Tony Blair</a:t>
            </a:r>
          </a:p>
          <a:p>
            <a:pPr lvl="1"/>
            <a:r>
              <a:rPr lang="en-US" dirty="0" smtClean="0"/>
              <a:t>Prior Host penalty &amp; Non-</a:t>
            </a:r>
            <a:r>
              <a:rPr lang="en-US" dirty="0" err="1" smtClean="0"/>
              <a:t>Capatilism</a:t>
            </a:r>
            <a:r>
              <a:rPr lang="en-US" dirty="0" smtClean="0"/>
              <a:t> penalty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Model Process</a:t>
            </a:r>
          </a:p>
          <a:p>
            <a:pPr lvl="1"/>
            <a:r>
              <a:rPr lang="en-US" dirty="0" smtClean="0"/>
              <a:t>Many Factors to include:</a:t>
            </a:r>
          </a:p>
          <a:p>
            <a:pPr lvl="2"/>
            <a:r>
              <a:rPr lang="en-US" dirty="0" smtClean="0"/>
              <a:t>Weather, Safety, Transportation, Infrastructure, Economic Status, Political System &amp; </a:t>
            </a:r>
            <a:r>
              <a:rPr lang="en-US" dirty="0" err="1" smtClean="0"/>
              <a:t>Accomodations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Consideration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Political 55% --Economics 45%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Economics 68%--Social 32%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Infrastructure 83.3%--Security 16.7%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Priorities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Ratings Model for 2012 Olympics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5500" b="76800"/>
          <a:stretch>
            <a:fillRect/>
          </a:stretch>
        </p:blipFill>
        <p:spPr bwMode="auto">
          <a:xfrm>
            <a:off x="838200" y="1905000"/>
            <a:ext cx="7614908" cy="324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Alternative 2012 City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4500" b="48000"/>
          <a:stretch>
            <a:fillRect/>
          </a:stretch>
        </p:blipFill>
        <p:spPr bwMode="auto">
          <a:xfrm>
            <a:off x="1295400" y="1295400"/>
            <a:ext cx="6400800" cy="4989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Next!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104 voters, the results: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London</a:t>
            </a:r>
            <a:r>
              <a:rPr lang="en-US" dirty="0" smtClean="0"/>
              <a:t> (selected in rd 4)</a:t>
            </a:r>
          </a:p>
          <a:p>
            <a:pPr lvl="1"/>
            <a:r>
              <a:rPr lang="en-US" dirty="0" smtClean="0"/>
              <a:t>Paris (eliminated in rd 4)</a:t>
            </a:r>
          </a:p>
          <a:p>
            <a:pPr lvl="1"/>
            <a:r>
              <a:rPr lang="en-US" dirty="0" smtClean="0"/>
              <a:t>Madrid (eliminated in rd 3)</a:t>
            </a:r>
          </a:p>
          <a:p>
            <a:pPr lvl="1"/>
            <a:r>
              <a:rPr lang="en-US" dirty="0" smtClean="0"/>
              <a:t>New York (eliminated in rd 2)</a:t>
            </a:r>
          </a:p>
          <a:p>
            <a:pPr lvl="1"/>
            <a:r>
              <a:rPr lang="en-US" dirty="0" smtClean="0"/>
              <a:t>Moscow (eliminated in rd 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Selection Results from Olympic Committee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Stadiums, Arenas, Aqua centers</a:t>
            </a:r>
          </a:p>
          <a:p>
            <a:pPr lvl="1"/>
            <a:r>
              <a:rPr lang="en-US" dirty="0" smtClean="0"/>
              <a:t>New York Strong, Moscow Weak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 bombings, street violence</a:t>
            </a:r>
          </a:p>
          <a:p>
            <a:pPr lvl="1"/>
            <a:r>
              <a:rPr lang="en-US" dirty="0" smtClean="0"/>
              <a:t>London-- New York &amp; Moscow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Hotels, restaurants, stores</a:t>
            </a:r>
          </a:p>
          <a:p>
            <a:pPr lvl="1"/>
            <a:r>
              <a:rPr lang="en-US" dirty="0" smtClean="0"/>
              <a:t>New York Strong, Moscow Weak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Transportation systems</a:t>
            </a:r>
          </a:p>
          <a:p>
            <a:pPr lvl="1"/>
            <a:r>
              <a:rPr lang="en-US" dirty="0" smtClean="0"/>
              <a:t>London, New York Strong—Paris, Madrid Weak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considered in comparisons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Overview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1000" b="12000"/>
          <a:stretch>
            <a:fillRect/>
          </a:stretch>
        </p:blipFill>
        <p:spPr bwMode="auto">
          <a:xfrm>
            <a:off x="951230" y="1481138"/>
            <a:ext cx="7202170" cy="4691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Narrowed down to 4 main criteria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Safety (30%)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Economic Status (20%)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Infrastructure (35%)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Goodwill (15%)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BOCR Criteria Cluster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Cluster Criteria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750" t="6000" r="50250" b="39600"/>
          <a:stretch>
            <a:fillRect/>
          </a:stretch>
        </p:blipFill>
        <p:spPr bwMode="auto">
          <a:xfrm>
            <a:off x="1295400" y="1371600"/>
            <a:ext cx="5608320" cy="4145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Criteria for Benefits Cluster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3250" b="46800"/>
          <a:stretch>
            <a:fillRect/>
          </a:stretch>
        </p:blipFill>
        <p:spPr bwMode="auto">
          <a:xfrm>
            <a:off x="1219200" y="1295400"/>
            <a:ext cx="5867400" cy="2557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r="53250" b="44400"/>
          <a:stretch>
            <a:fillRect/>
          </a:stretch>
        </p:blipFill>
        <p:spPr bwMode="auto">
          <a:xfrm>
            <a:off x="1219200" y="3962400"/>
            <a:ext cx="5867400" cy="2753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Cluster Synthesis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3750" b="50400"/>
          <a:stretch>
            <a:fillRect/>
          </a:stretch>
        </p:blipFill>
        <p:spPr bwMode="auto">
          <a:xfrm>
            <a:off x="951230" y="1481137"/>
            <a:ext cx="6516370" cy="4139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303</Words>
  <Application>Microsoft Office PowerPoint</Application>
  <PresentationFormat>On-screen Show (4:3)</PresentationFormat>
  <Paragraphs>92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BOCR Model for 2012 Summer Olympics</vt:lpstr>
      <vt:lpstr>Model Consideration</vt:lpstr>
      <vt:lpstr>Selection Results from Olympic Committee</vt:lpstr>
      <vt:lpstr>Data considered in comparisons</vt:lpstr>
      <vt:lpstr>Model Overview</vt:lpstr>
      <vt:lpstr>BOCR Criteria Cluster</vt:lpstr>
      <vt:lpstr>Benefits Cluster Criteria</vt:lpstr>
      <vt:lpstr>Sub Criteria for Benefits Cluster</vt:lpstr>
      <vt:lpstr>Benefits Cluster Synthesis</vt:lpstr>
      <vt:lpstr>Opportunties Cluster Criteria</vt:lpstr>
      <vt:lpstr>Sub Criteria for Opp-Cluster</vt:lpstr>
      <vt:lpstr>Opportunities Cluster Synthesis</vt:lpstr>
      <vt:lpstr>Cost Criteria Cluster</vt:lpstr>
      <vt:lpstr>Sub Criteria for Cost Cluster</vt:lpstr>
      <vt:lpstr>Synthesis for Cost Cluster</vt:lpstr>
      <vt:lpstr>Risks Criteria Cluster</vt:lpstr>
      <vt:lpstr>Sub Criteria for Risk Cluster</vt:lpstr>
      <vt:lpstr>Synthesis for Risk Cluster</vt:lpstr>
      <vt:lpstr>Example of Priorities: Risk</vt:lpstr>
      <vt:lpstr>Additional Priorities</vt:lpstr>
      <vt:lpstr>Ratings Model for 2012 Olympics</vt:lpstr>
      <vt:lpstr>Best Alternative 2012 City</vt:lpstr>
      <vt:lpstr>The End</vt:lpstr>
    </vt:vector>
  </TitlesOfParts>
  <Company>Tim Joyce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BOCR Model for 2012 Summer Olympics</dc:title>
  <dc:creator>Tim</dc:creator>
  <cp:lastModifiedBy>Tim</cp:lastModifiedBy>
  <cp:revision>17</cp:revision>
  <dcterms:created xsi:type="dcterms:W3CDTF">2008-10-05T16:49:59Z</dcterms:created>
  <dcterms:modified xsi:type="dcterms:W3CDTF">2008-10-06T19:56:20Z</dcterms:modified>
</cp:coreProperties>
</file>