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56" r:id="rId5"/>
    <p:sldId id="272" r:id="rId6"/>
    <p:sldId id="265" r:id="rId7"/>
    <p:sldId id="261" r:id="rId8"/>
    <p:sldId id="258" r:id="rId9"/>
    <p:sldId id="257" r:id="rId10"/>
    <p:sldId id="259" r:id="rId11"/>
    <p:sldId id="260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8253C-FA7A-4056-9160-B700A020EE0B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20728-FF69-45FB-8E84-CD447529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What City is the Most Viable Market for an NHL Franchise?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sz="2400" dirty="0" smtClean="0"/>
              <a:t>				Christian Evans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		Matt </a:t>
            </a:r>
            <a:r>
              <a:rPr lang="en-US" sz="2400" dirty="0" err="1" smtClean="0"/>
              <a:t>Attinger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		Oct. 17, 2011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07935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077200" cy="1143000"/>
          </a:xfrm>
        </p:spPr>
        <p:txBody>
          <a:bodyPr>
            <a:normAutofit/>
          </a:bodyPr>
          <a:lstStyle/>
          <a:p>
            <a:pPr algn="l"/>
            <a:r>
              <a:rPr lang="en-US" sz="5400" dirty="0" smtClean="0"/>
              <a:t>Costs</a:t>
            </a:r>
            <a:endParaRPr lang="en-US" sz="5400" dirty="0"/>
          </a:p>
        </p:txBody>
      </p:sp>
      <p:grpSp>
        <p:nvGrpSpPr>
          <p:cNvPr id="2" name="Group 13"/>
          <p:cNvGrpSpPr/>
          <p:nvPr/>
        </p:nvGrpSpPr>
        <p:grpSpPr>
          <a:xfrm>
            <a:off x="6172200" y="152400"/>
            <a:ext cx="2819400" cy="1600200"/>
            <a:chOff x="1828800" y="1371600"/>
            <a:chExt cx="5181600" cy="3429000"/>
          </a:xfrm>
        </p:grpSpPr>
        <p:sp>
          <p:nvSpPr>
            <p:cNvPr id="5" name="Rectangle 4"/>
            <p:cNvSpPr/>
            <p:nvPr/>
          </p:nvSpPr>
          <p:spPr>
            <a:xfrm>
              <a:off x="3200400" y="1371600"/>
              <a:ext cx="2514600" cy="1523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Costs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1828800" y="3276600"/>
              <a:ext cx="2514600" cy="152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50" dirty="0" smtClean="0">
                  <a:solidFill>
                    <a:srgbClr val="339933"/>
                  </a:solidFill>
                </a:rPr>
                <a:t>Economic</a:t>
              </a:r>
              <a:endParaRPr lang="en-US" sz="1550" dirty="0">
                <a:solidFill>
                  <a:srgbClr val="339933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4495800" y="3276600"/>
              <a:ext cx="2514600" cy="152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339933"/>
                  </a:solidFill>
                </a:rPr>
                <a:t>Social</a:t>
              </a:r>
              <a:endParaRPr lang="en-US" sz="1600" dirty="0">
                <a:solidFill>
                  <a:srgbClr val="339933"/>
                </a:solidFill>
              </a:endParaRPr>
            </a:p>
          </p:txBody>
        </p:sp>
        <p:cxnSp>
          <p:nvCxnSpPr>
            <p:cNvPr id="9" name="Straight Connector 8"/>
            <p:cNvCxnSpPr>
              <a:stCxn id="5" idx="2"/>
              <a:endCxn id="6" idx="7"/>
            </p:cNvCxnSpPr>
            <p:nvPr/>
          </p:nvCxnSpPr>
          <p:spPr>
            <a:xfrm flipH="1">
              <a:off x="3975145" y="2895600"/>
              <a:ext cx="482555" cy="60418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5" idx="2"/>
              <a:endCxn id="7" idx="1"/>
            </p:cNvCxnSpPr>
            <p:nvPr/>
          </p:nvCxnSpPr>
          <p:spPr>
            <a:xfrm>
              <a:off x="4457700" y="2895600"/>
              <a:ext cx="406355" cy="60418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72"/>
          <p:cNvGrpSpPr/>
          <p:nvPr/>
        </p:nvGrpSpPr>
        <p:grpSpPr>
          <a:xfrm>
            <a:off x="152400" y="1981200"/>
            <a:ext cx="4267200" cy="4114800"/>
            <a:chOff x="152400" y="1981200"/>
            <a:chExt cx="4267200" cy="4114800"/>
          </a:xfrm>
        </p:grpSpPr>
        <p:grpSp>
          <p:nvGrpSpPr>
            <p:cNvPr id="8" name="Group 63"/>
            <p:cNvGrpSpPr/>
            <p:nvPr/>
          </p:nvGrpSpPr>
          <p:grpSpPr>
            <a:xfrm>
              <a:off x="152400" y="1981200"/>
              <a:ext cx="4267200" cy="4114800"/>
              <a:chOff x="152400" y="1981200"/>
              <a:chExt cx="4267200" cy="4114800"/>
            </a:xfrm>
          </p:grpSpPr>
          <p:sp>
            <p:nvSpPr>
              <p:cNvPr id="63" name="Rectangle 62"/>
              <p:cNvSpPr/>
              <p:nvPr/>
            </p:nvSpPr>
            <p:spPr>
              <a:xfrm>
                <a:off x="152400" y="2590800"/>
                <a:ext cx="4267200" cy="3505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52400" y="1981200"/>
                <a:ext cx="4267200" cy="6096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>
                    <a:solidFill>
                      <a:srgbClr val="339933"/>
                    </a:solidFill>
                  </a:rPr>
                  <a:t>Economic</a:t>
                </a:r>
                <a:endParaRPr lang="en-US" sz="2800" dirty="0">
                  <a:solidFill>
                    <a:srgbClr val="339933"/>
                  </a:solidFill>
                </a:endParaRPr>
              </a:p>
            </p:txBody>
          </p:sp>
        </p:grpSp>
        <p:grpSp>
          <p:nvGrpSpPr>
            <p:cNvPr id="10" name="Group 51"/>
            <p:cNvGrpSpPr/>
            <p:nvPr/>
          </p:nvGrpSpPr>
          <p:grpSpPr>
            <a:xfrm>
              <a:off x="381000" y="2971800"/>
              <a:ext cx="3956797" cy="1921933"/>
              <a:chOff x="304800" y="2667000"/>
              <a:chExt cx="3956797" cy="1921933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143000" y="2667000"/>
                <a:ext cx="2057401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Alternatives</a:t>
                </a: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04800" y="3810000"/>
                <a:ext cx="19050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Sustainability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438400" y="3733800"/>
                <a:ext cx="1823197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Competition</a:t>
                </a:r>
              </a:p>
            </p:txBody>
          </p:sp>
        </p:grpSp>
      </p:grpSp>
      <p:grpSp>
        <p:nvGrpSpPr>
          <p:cNvPr id="12" name="Group 73"/>
          <p:cNvGrpSpPr/>
          <p:nvPr/>
        </p:nvGrpSpPr>
        <p:grpSpPr>
          <a:xfrm>
            <a:off x="4495800" y="1981200"/>
            <a:ext cx="4495800" cy="4114800"/>
            <a:chOff x="4495800" y="1981200"/>
            <a:chExt cx="4495800" cy="4114800"/>
          </a:xfrm>
        </p:grpSpPr>
        <p:grpSp>
          <p:nvGrpSpPr>
            <p:cNvPr id="13" name="Group 64"/>
            <p:cNvGrpSpPr/>
            <p:nvPr/>
          </p:nvGrpSpPr>
          <p:grpSpPr>
            <a:xfrm>
              <a:off x="4495800" y="1981200"/>
              <a:ext cx="4495800" cy="4114800"/>
              <a:chOff x="152400" y="1981200"/>
              <a:chExt cx="4267200" cy="41148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52400" y="2590800"/>
                <a:ext cx="4267200" cy="3505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52400" y="1981200"/>
                <a:ext cx="4267200" cy="6096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>
                    <a:solidFill>
                      <a:srgbClr val="339933"/>
                    </a:solidFill>
                  </a:rPr>
                  <a:t>Social</a:t>
                </a:r>
              </a:p>
            </p:txBody>
          </p:sp>
        </p:grpSp>
        <p:grpSp>
          <p:nvGrpSpPr>
            <p:cNvPr id="14" name="Group 52"/>
            <p:cNvGrpSpPr/>
            <p:nvPr/>
          </p:nvGrpSpPr>
          <p:grpSpPr>
            <a:xfrm>
              <a:off x="4648200" y="2971800"/>
              <a:ext cx="3880597" cy="1769533"/>
              <a:chOff x="152400" y="2590800"/>
              <a:chExt cx="3880597" cy="1769533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1143000" y="2590800"/>
                <a:ext cx="2057401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Alternatives</a:t>
                </a: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52400" y="3581400"/>
                <a:ext cx="19812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Citizens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590800" y="3581400"/>
                <a:ext cx="1442197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Tourists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</p:grpSp>
      </p:grpSp>
      <p:cxnSp>
        <p:nvCxnSpPr>
          <p:cNvPr id="35" name="Straight Arrow Connector 34"/>
          <p:cNvCxnSpPr/>
          <p:nvPr/>
        </p:nvCxnSpPr>
        <p:spPr>
          <a:xfrm flipH="1">
            <a:off x="5638800" y="3505200"/>
            <a:ext cx="990599" cy="457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56" idx="0"/>
            <a:endCxn id="54" idx="2"/>
          </p:cNvCxnSpPr>
          <p:nvPr/>
        </p:nvCxnSpPr>
        <p:spPr>
          <a:xfrm flipH="1" flipV="1">
            <a:off x="6667501" y="3505200"/>
            <a:ext cx="1140198" cy="457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22" idx="0"/>
          </p:cNvCxnSpPr>
          <p:nvPr/>
        </p:nvCxnSpPr>
        <p:spPr>
          <a:xfrm>
            <a:off x="2209800" y="3505200"/>
            <a:ext cx="1216399" cy="5334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0" idx="2"/>
            <a:endCxn id="21" idx="0"/>
          </p:cNvCxnSpPr>
          <p:nvPr/>
        </p:nvCxnSpPr>
        <p:spPr>
          <a:xfrm flipH="1">
            <a:off x="1333500" y="3505200"/>
            <a:ext cx="914401" cy="6096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077200" cy="1143000"/>
          </a:xfrm>
        </p:spPr>
        <p:txBody>
          <a:bodyPr>
            <a:normAutofit/>
          </a:bodyPr>
          <a:lstStyle/>
          <a:p>
            <a:pPr algn="l"/>
            <a:r>
              <a:rPr lang="en-US" sz="5400" dirty="0" smtClean="0"/>
              <a:t>Risks</a:t>
            </a:r>
            <a:endParaRPr lang="en-US" sz="5400" dirty="0"/>
          </a:p>
        </p:txBody>
      </p:sp>
      <p:grpSp>
        <p:nvGrpSpPr>
          <p:cNvPr id="2" name="Group 13"/>
          <p:cNvGrpSpPr/>
          <p:nvPr/>
        </p:nvGrpSpPr>
        <p:grpSpPr>
          <a:xfrm>
            <a:off x="6172200" y="152400"/>
            <a:ext cx="2819400" cy="1600200"/>
            <a:chOff x="1828800" y="1371600"/>
            <a:chExt cx="5181600" cy="3429000"/>
          </a:xfrm>
        </p:grpSpPr>
        <p:sp>
          <p:nvSpPr>
            <p:cNvPr id="5" name="Rectangle 4"/>
            <p:cNvSpPr/>
            <p:nvPr/>
          </p:nvSpPr>
          <p:spPr>
            <a:xfrm>
              <a:off x="3200400" y="1371600"/>
              <a:ext cx="2514600" cy="1523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Risks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1828800" y="3276600"/>
              <a:ext cx="2514600" cy="152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50" dirty="0" smtClean="0">
                  <a:solidFill>
                    <a:srgbClr val="339933"/>
                  </a:solidFill>
                </a:rPr>
                <a:t>Economic</a:t>
              </a:r>
              <a:endParaRPr lang="en-US" sz="1550" dirty="0">
                <a:solidFill>
                  <a:srgbClr val="339933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4495800" y="3276600"/>
              <a:ext cx="2514600" cy="152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339933"/>
                  </a:solidFill>
                </a:rPr>
                <a:t>Social</a:t>
              </a:r>
              <a:endParaRPr lang="en-US" sz="1600" dirty="0">
                <a:solidFill>
                  <a:srgbClr val="339933"/>
                </a:solidFill>
              </a:endParaRPr>
            </a:p>
          </p:txBody>
        </p:sp>
        <p:cxnSp>
          <p:nvCxnSpPr>
            <p:cNvPr id="9" name="Straight Connector 8"/>
            <p:cNvCxnSpPr>
              <a:stCxn id="5" idx="2"/>
              <a:endCxn id="6" idx="7"/>
            </p:cNvCxnSpPr>
            <p:nvPr/>
          </p:nvCxnSpPr>
          <p:spPr>
            <a:xfrm flipH="1">
              <a:off x="3975145" y="2895600"/>
              <a:ext cx="482555" cy="60418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5" idx="2"/>
              <a:endCxn id="7" idx="1"/>
            </p:cNvCxnSpPr>
            <p:nvPr/>
          </p:nvCxnSpPr>
          <p:spPr>
            <a:xfrm>
              <a:off x="4457700" y="2895600"/>
              <a:ext cx="406355" cy="60418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72"/>
          <p:cNvGrpSpPr/>
          <p:nvPr/>
        </p:nvGrpSpPr>
        <p:grpSpPr>
          <a:xfrm>
            <a:off x="152400" y="1981200"/>
            <a:ext cx="4267200" cy="4114800"/>
            <a:chOff x="152400" y="1981200"/>
            <a:chExt cx="4267200" cy="4114800"/>
          </a:xfrm>
        </p:grpSpPr>
        <p:grpSp>
          <p:nvGrpSpPr>
            <p:cNvPr id="8" name="Group 63"/>
            <p:cNvGrpSpPr/>
            <p:nvPr/>
          </p:nvGrpSpPr>
          <p:grpSpPr>
            <a:xfrm>
              <a:off x="152400" y="1981200"/>
              <a:ext cx="4267200" cy="4114800"/>
              <a:chOff x="152400" y="1981200"/>
              <a:chExt cx="4267200" cy="4114800"/>
            </a:xfrm>
          </p:grpSpPr>
          <p:sp>
            <p:nvSpPr>
              <p:cNvPr id="63" name="Rectangle 62"/>
              <p:cNvSpPr/>
              <p:nvPr/>
            </p:nvSpPr>
            <p:spPr>
              <a:xfrm>
                <a:off x="152400" y="2590800"/>
                <a:ext cx="4267200" cy="3505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52400" y="1981200"/>
                <a:ext cx="4267200" cy="6096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>
                    <a:solidFill>
                      <a:srgbClr val="339933"/>
                    </a:solidFill>
                  </a:rPr>
                  <a:t>Economic</a:t>
                </a:r>
                <a:endParaRPr lang="en-US" sz="2800" dirty="0">
                  <a:solidFill>
                    <a:srgbClr val="339933"/>
                  </a:solidFill>
                </a:endParaRPr>
              </a:p>
            </p:txBody>
          </p:sp>
        </p:grpSp>
        <p:grpSp>
          <p:nvGrpSpPr>
            <p:cNvPr id="10" name="Group 51"/>
            <p:cNvGrpSpPr/>
            <p:nvPr/>
          </p:nvGrpSpPr>
          <p:grpSpPr>
            <a:xfrm>
              <a:off x="228600" y="2971800"/>
              <a:ext cx="4109197" cy="1845733"/>
              <a:chOff x="152400" y="2667000"/>
              <a:chExt cx="4109197" cy="1845733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143000" y="2667000"/>
                <a:ext cx="2057401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Alternatives</a:t>
                </a: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52400" y="3581400"/>
                <a:ext cx="19050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Infrastructure - Facilities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209800" y="3733800"/>
                <a:ext cx="2051797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Transportation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</p:grpSp>
      </p:grpSp>
      <p:grpSp>
        <p:nvGrpSpPr>
          <p:cNvPr id="12" name="Group 73"/>
          <p:cNvGrpSpPr/>
          <p:nvPr/>
        </p:nvGrpSpPr>
        <p:grpSpPr>
          <a:xfrm>
            <a:off x="4495800" y="1981200"/>
            <a:ext cx="4495800" cy="4114800"/>
            <a:chOff x="4495800" y="1981200"/>
            <a:chExt cx="4495800" cy="4114800"/>
          </a:xfrm>
        </p:grpSpPr>
        <p:grpSp>
          <p:nvGrpSpPr>
            <p:cNvPr id="13" name="Group 64"/>
            <p:cNvGrpSpPr/>
            <p:nvPr/>
          </p:nvGrpSpPr>
          <p:grpSpPr>
            <a:xfrm>
              <a:off x="4495800" y="1981200"/>
              <a:ext cx="4495800" cy="4114800"/>
              <a:chOff x="152400" y="1981200"/>
              <a:chExt cx="4267200" cy="41148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52400" y="2590800"/>
                <a:ext cx="4267200" cy="3505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52400" y="1981200"/>
                <a:ext cx="4267200" cy="6096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>
                    <a:solidFill>
                      <a:srgbClr val="339933"/>
                    </a:solidFill>
                  </a:rPr>
                  <a:t>Social</a:t>
                </a:r>
              </a:p>
            </p:txBody>
          </p:sp>
        </p:grpSp>
        <p:grpSp>
          <p:nvGrpSpPr>
            <p:cNvPr id="14" name="Group 52"/>
            <p:cNvGrpSpPr/>
            <p:nvPr/>
          </p:nvGrpSpPr>
          <p:grpSpPr>
            <a:xfrm>
              <a:off x="4648200" y="2971800"/>
              <a:ext cx="3956797" cy="1769533"/>
              <a:chOff x="152400" y="2590800"/>
              <a:chExt cx="3956797" cy="1769533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1143000" y="2590800"/>
                <a:ext cx="2057401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Alternatives</a:t>
                </a: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52400" y="3581400"/>
                <a:ext cx="19812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Security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514600" y="3581400"/>
                <a:ext cx="1594597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Other Allegiances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</p:grpSp>
      </p:grpSp>
      <p:cxnSp>
        <p:nvCxnSpPr>
          <p:cNvPr id="35" name="Straight Arrow Connector 34"/>
          <p:cNvCxnSpPr>
            <a:endCxn id="21" idx="0"/>
          </p:cNvCxnSpPr>
          <p:nvPr/>
        </p:nvCxnSpPr>
        <p:spPr>
          <a:xfrm flipH="1">
            <a:off x="1181100" y="3505200"/>
            <a:ext cx="1066802" cy="3810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0" idx="2"/>
            <a:endCxn id="22" idx="0"/>
          </p:cNvCxnSpPr>
          <p:nvPr/>
        </p:nvCxnSpPr>
        <p:spPr>
          <a:xfrm>
            <a:off x="2247901" y="3505200"/>
            <a:ext cx="1063998" cy="5334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54" idx="2"/>
            <a:endCxn id="55" idx="0"/>
          </p:cNvCxnSpPr>
          <p:nvPr/>
        </p:nvCxnSpPr>
        <p:spPr>
          <a:xfrm flipH="1">
            <a:off x="5638800" y="3505200"/>
            <a:ext cx="1028701" cy="457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56" idx="0"/>
          </p:cNvCxnSpPr>
          <p:nvPr/>
        </p:nvCxnSpPr>
        <p:spPr>
          <a:xfrm>
            <a:off x="6629402" y="3505200"/>
            <a:ext cx="1178297" cy="457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Best Alternative: TORONTO!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00200"/>
            <a:ext cx="49625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3640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28950" y="1447800"/>
            <a:ext cx="3086100" cy="4430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397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51175" y="1376362"/>
            <a:ext cx="304165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788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6090" y="1366837"/>
            <a:ext cx="313182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11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62275" y="1295400"/>
            <a:ext cx="321945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364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1371600"/>
            <a:ext cx="47625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3675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Problem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Following in the footsteps of the Atlanta Thrashers (Winnipeg Jets), it is likely that several more NHL teams will relocate </a:t>
            </a:r>
          </a:p>
          <a:p>
            <a:r>
              <a:rPr lang="en-US" dirty="0"/>
              <a:t>The NHL is expected to expand the league to 32 teams within the next few years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59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of this project is to determine which city will soon have an NHL franchise: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	</a:t>
            </a:r>
            <a:r>
              <a:rPr lang="en-US" dirty="0" smtClean="0"/>
              <a:t>Kansas City</a:t>
            </a:r>
            <a:endParaRPr lang="en-US" dirty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 Toronto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 Quebec City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 Seattle</a:t>
            </a:r>
          </a:p>
        </p:txBody>
      </p:sp>
    </p:spTree>
    <p:extLst>
      <p:ext uri="{BB962C8B-B14F-4D97-AF65-F5344CB8AC3E}">
        <p14:creationId xmlns:p14="http://schemas.microsoft.com/office/powerpoint/2010/main" val="1110921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485900" y="762000"/>
            <a:ext cx="5562600" cy="5257800"/>
            <a:chOff x="1524000" y="762000"/>
            <a:chExt cx="5562600" cy="5257800"/>
          </a:xfrm>
        </p:grpSpPr>
        <p:sp>
          <p:nvSpPr>
            <p:cNvPr id="4" name="Rectangle 3"/>
            <p:cNvSpPr/>
            <p:nvPr/>
          </p:nvSpPr>
          <p:spPr>
            <a:xfrm>
              <a:off x="2209800" y="762000"/>
              <a:ext cx="4191000" cy="10668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What City is the most viable market for an NHL Franchise?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24000" y="2667000"/>
              <a:ext cx="5562600" cy="3352800"/>
            </a:xfrm>
            <a:prstGeom prst="rect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676400" y="4419600"/>
              <a:ext cx="2514600" cy="1524000"/>
            </a:xfrm>
            <a:prstGeom prst="rect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Costs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676400" y="2743200"/>
              <a:ext cx="2514600" cy="1524000"/>
            </a:xfrm>
            <a:prstGeom prst="rect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Benefits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419600" y="2743200"/>
              <a:ext cx="2514600" cy="1524000"/>
            </a:xfrm>
            <a:prstGeom prst="rect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Opportunities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419600" y="4419600"/>
              <a:ext cx="2514600" cy="1524000"/>
            </a:xfrm>
            <a:prstGeom prst="rect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Risk</a:t>
              </a:r>
              <a:endParaRPr lang="en-US" dirty="0"/>
            </a:p>
          </p:txBody>
        </p:sp>
        <p:cxnSp>
          <p:nvCxnSpPr>
            <p:cNvPr id="13" name="Straight Arrow Connector 12"/>
            <p:cNvCxnSpPr>
              <a:stCxn id="4" idx="2"/>
              <a:endCxn id="6" idx="0"/>
            </p:cNvCxnSpPr>
            <p:nvPr/>
          </p:nvCxnSpPr>
          <p:spPr>
            <a:xfrm>
              <a:off x="4305300" y="1828800"/>
              <a:ext cx="0" cy="838200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"/>
          <p:cNvGrpSpPr/>
          <p:nvPr/>
        </p:nvGrpSpPr>
        <p:grpSpPr>
          <a:xfrm>
            <a:off x="1143000" y="533400"/>
            <a:ext cx="6477000" cy="2590800"/>
            <a:chOff x="1143000" y="152400"/>
            <a:chExt cx="6477000" cy="2590800"/>
          </a:xfrm>
        </p:grpSpPr>
        <p:sp>
          <p:nvSpPr>
            <p:cNvPr id="3" name="Rectangle 2"/>
            <p:cNvSpPr/>
            <p:nvPr/>
          </p:nvSpPr>
          <p:spPr>
            <a:xfrm>
              <a:off x="1143000" y="152400"/>
              <a:ext cx="6477000" cy="5334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What City is the most viable market for an NHL Franchise?</a:t>
              </a:r>
              <a:endParaRPr lang="en-US" dirty="0"/>
            </a:p>
          </p:txBody>
        </p:sp>
        <p:cxnSp>
          <p:nvCxnSpPr>
            <p:cNvPr id="9" name="Straight Arrow Connector 8"/>
            <p:cNvCxnSpPr>
              <a:stCxn id="3" idx="2"/>
              <a:endCxn id="33" idx="0"/>
            </p:cNvCxnSpPr>
            <p:nvPr/>
          </p:nvCxnSpPr>
          <p:spPr>
            <a:xfrm>
              <a:off x="4381500" y="685800"/>
              <a:ext cx="0" cy="205740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1" name="Rectangle 70"/>
          <p:cNvSpPr/>
          <p:nvPr/>
        </p:nvSpPr>
        <p:spPr>
          <a:xfrm>
            <a:off x="1371600" y="1676400"/>
            <a:ext cx="6001661" cy="8382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419600" y="1828800"/>
            <a:ext cx="1447800" cy="56029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Market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1447800" y="1828800"/>
            <a:ext cx="1371600" cy="56029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Infrastructure</a:t>
            </a:r>
            <a:endParaRPr lang="en-US" sz="1600" dirty="0"/>
          </a:p>
        </p:txBody>
      </p:sp>
      <p:sp>
        <p:nvSpPr>
          <p:cNvPr id="74" name="Rectangle 73"/>
          <p:cNvSpPr/>
          <p:nvPr/>
        </p:nvSpPr>
        <p:spPr>
          <a:xfrm>
            <a:off x="2895600" y="1828800"/>
            <a:ext cx="1447800" cy="56029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City Characteristics</a:t>
            </a:r>
            <a:endParaRPr lang="en-US" sz="1600" dirty="0"/>
          </a:p>
        </p:txBody>
      </p:sp>
      <p:sp>
        <p:nvSpPr>
          <p:cNvPr id="75" name="Rectangle 74"/>
          <p:cNvSpPr/>
          <p:nvPr/>
        </p:nvSpPr>
        <p:spPr>
          <a:xfrm>
            <a:off x="5943600" y="1828800"/>
            <a:ext cx="1371600" cy="56029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Economic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1600200" y="3124200"/>
            <a:ext cx="5562600" cy="33528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752600" y="4876800"/>
            <a:ext cx="2514600" cy="1524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752600" y="3200400"/>
            <a:ext cx="2514600" cy="1524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4495800" y="3200400"/>
            <a:ext cx="2514600" cy="1524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495800" y="4876800"/>
            <a:ext cx="2514600" cy="1524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Risk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the Strategic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Economic Criteria is the Most Important!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228" y="2362199"/>
            <a:ext cx="6800772" cy="2218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840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914400" y="533400"/>
            <a:ext cx="7162800" cy="5791200"/>
            <a:chOff x="914400" y="152400"/>
            <a:chExt cx="7162800" cy="5791200"/>
          </a:xfrm>
        </p:grpSpPr>
        <p:grpSp>
          <p:nvGrpSpPr>
            <p:cNvPr id="2" name="Group 1"/>
            <p:cNvGrpSpPr/>
            <p:nvPr/>
          </p:nvGrpSpPr>
          <p:grpSpPr>
            <a:xfrm>
              <a:off x="1143000" y="152400"/>
              <a:ext cx="6477000" cy="3124200"/>
              <a:chOff x="1143000" y="152400"/>
              <a:chExt cx="6477000" cy="312420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1143000" y="152400"/>
                <a:ext cx="6477000" cy="5334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What City is the most viable market for an NHL Franchise?</a:t>
                </a:r>
                <a:endParaRPr lang="en-US" dirty="0"/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1371600" y="2438400"/>
                <a:ext cx="6001661" cy="838200"/>
              </a:xfrm>
              <a:prstGeom prst="rect">
                <a:avLst/>
              </a:prstGeom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4419600" y="2590800"/>
                <a:ext cx="1371600" cy="560294"/>
              </a:xfrm>
              <a:prstGeom prst="rect">
                <a:avLst/>
              </a:prstGeom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Costs</a:t>
                </a:r>
                <a:endParaRPr lang="en-US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1447800" y="2590800"/>
                <a:ext cx="1295400" cy="560294"/>
              </a:xfrm>
              <a:prstGeom prst="rect">
                <a:avLst/>
              </a:prstGeom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Benefits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2895600" y="2590800"/>
                <a:ext cx="1371600" cy="560294"/>
              </a:xfrm>
              <a:prstGeom prst="rect">
                <a:avLst/>
              </a:prstGeom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/>
                  <a:t>Opportunities</a:t>
                </a:r>
                <a:endParaRPr lang="en-US" sz="1600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5943600" y="2590800"/>
                <a:ext cx="1371600" cy="560294"/>
              </a:xfrm>
              <a:prstGeom prst="rect">
                <a:avLst/>
              </a:prstGeom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Risk</a:t>
                </a:r>
                <a:endParaRPr lang="en-US" dirty="0"/>
              </a:p>
            </p:txBody>
          </p:sp>
          <p:cxnSp>
            <p:nvCxnSpPr>
              <p:cNvPr id="9" name="Straight Arrow Connector 8"/>
              <p:cNvCxnSpPr>
                <a:stCxn id="3" idx="2"/>
                <a:endCxn id="4" idx="0"/>
              </p:cNvCxnSpPr>
              <p:nvPr/>
            </p:nvCxnSpPr>
            <p:spPr>
              <a:xfrm flipH="1">
                <a:off x="4372431" y="685800"/>
                <a:ext cx="9069" cy="1752600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Oval 25"/>
            <p:cNvSpPr/>
            <p:nvPr/>
          </p:nvSpPr>
          <p:spPr>
            <a:xfrm>
              <a:off x="1371600" y="3886200"/>
              <a:ext cx="2438400" cy="9398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339933"/>
                  </a:solidFill>
                </a:rPr>
                <a:t>Economic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4800600" y="3886200"/>
              <a:ext cx="2438400" cy="9398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339933"/>
                  </a:solidFill>
                </a:rPr>
                <a:t>Social</a:t>
              </a:r>
              <a:endParaRPr lang="en-US" sz="2400" b="1" dirty="0">
                <a:solidFill>
                  <a:srgbClr val="339933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14400" y="5410200"/>
              <a:ext cx="7162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Kansas City, Toronto, Quebec City, &amp; Toronto (Alternatives)</a:t>
              </a:r>
            </a:p>
          </p:txBody>
        </p:sp>
        <p:cxnSp>
          <p:nvCxnSpPr>
            <p:cNvPr id="39" name="Straight Arrow Connector 38"/>
            <p:cNvCxnSpPr>
              <a:stCxn id="4" idx="2"/>
              <a:endCxn id="26" idx="0"/>
            </p:cNvCxnSpPr>
            <p:nvPr/>
          </p:nvCxnSpPr>
          <p:spPr>
            <a:xfrm flipH="1">
              <a:off x="2590800" y="3276600"/>
              <a:ext cx="1781631" cy="609600"/>
            </a:xfrm>
            <a:prstGeom prst="straightConnector1">
              <a:avLst/>
            </a:prstGeom>
            <a:ln w="158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4" idx="2"/>
              <a:endCxn id="27" idx="0"/>
            </p:cNvCxnSpPr>
            <p:nvPr/>
          </p:nvCxnSpPr>
          <p:spPr>
            <a:xfrm>
              <a:off x="4372431" y="3276600"/>
              <a:ext cx="1647369" cy="609600"/>
            </a:xfrm>
            <a:prstGeom prst="straightConnector1">
              <a:avLst/>
            </a:prstGeom>
            <a:ln w="158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26" idx="4"/>
              <a:endCxn id="29" idx="0"/>
            </p:cNvCxnSpPr>
            <p:nvPr/>
          </p:nvCxnSpPr>
          <p:spPr>
            <a:xfrm>
              <a:off x="2590800" y="4826000"/>
              <a:ext cx="1905000" cy="584200"/>
            </a:xfrm>
            <a:prstGeom prst="straightConnector1">
              <a:avLst/>
            </a:prstGeom>
            <a:ln w="158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27" idx="4"/>
              <a:endCxn id="29" idx="0"/>
            </p:cNvCxnSpPr>
            <p:nvPr/>
          </p:nvCxnSpPr>
          <p:spPr>
            <a:xfrm flipH="1">
              <a:off x="4495800" y="4826000"/>
              <a:ext cx="1524000" cy="584200"/>
            </a:xfrm>
            <a:prstGeom prst="straightConnector1">
              <a:avLst/>
            </a:prstGeom>
            <a:ln w="158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1" name="Rectangle 70"/>
          <p:cNvSpPr/>
          <p:nvPr/>
        </p:nvSpPr>
        <p:spPr>
          <a:xfrm>
            <a:off x="1371600" y="1447800"/>
            <a:ext cx="6001661" cy="8382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419600" y="1600200"/>
            <a:ext cx="1447800" cy="56029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Market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1447800" y="1600200"/>
            <a:ext cx="1371600" cy="56029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Infrastructure</a:t>
            </a:r>
            <a:endParaRPr lang="en-US" sz="1600" dirty="0"/>
          </a:p>
        </p:txBody>
      </p:sp>
      <p:sp>
        <p:nvSpPr>
          <p:cNvPr id="74" name="Rectangle 73"/>
          <p:cNvSpPr/>
          <p:nvPr/>
        </p:nvSpPr>
        <p:spPr>
          <a:xfrm>
            <a:off x="2895600" y="1600200"/>
            <a:ext cx="1447800" cy="56029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City Characteristics</a:t>
            </a:r>
            <a:endParaRPr lang="en-US" sz="1600" dirty="0"/>
          </a:p>
        </p:txBody>
      </p:sp>
      <p:sp>
        <p:nvSpPr>
          <p:cNvPr id="75" name="Rectangle 74"/>
          <p:cNvSpPr/>
          <p:nvPr/>
        </p:nvSpPr>
        <p:spPr>
          <a:xfrm>
            <a:off x="5943600" y="1600200"/>
            <a:ext cx="1371600" cy="56029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Economic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077200" cy="1143000"/>
          </a:xfrm>
        </p:spPr>
        <p:txBody>
          <a:bodyPr>
            <a:normAutofit/>
          </a:bodyPr>
          <a:lstStyle/>
          <a:p>
            <a:pPr algn="l"/>
            <a:r>
              <a:rPr lang="en-US" sz="5400" dirty="0" smtClean="0"/>
              <a:t>Benefits</a:t>
            </a:r>
            <a:endParaRPr lang="en-US" sz="5400" dirty="0"/>
          </a:p>
        </p:txBody>
      </p:sp>
      <p:grpSp>
        <p:nvGrpSpPr>
          <p:cNvPr id="2" name="Group 13"/>
          <p:cNvGrpSpPr/>
          <p:nvPr/>
        </p:nvGrpSpPr>
        <p:grpSpPr>
          <a:xfrm>
            <a:off x="6172200" y="152400"/>
            <a:ext cx="2819400" cy="1600200"/>
            <a:chOff x="1828800" y="1371600"/>
            <a:chExt cx="5181600" cy="3429000"/>
          </a:xfrm>
        </p:grpSpPr>
        <p:sp>
          <p:nvSpPr>
            <p:cNvPr id="5" name="Rectangle 4"/>
            <p:cNvSpPr/>
            <p:nvPr/>
          </p:nvSpPr>
          <p:spPr>
            <a:xfrm>
              <a:off x="3200400" y="1371600"/>
              <a:ext cx="2514600" cy="1523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Benefits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1828800" y="3276600"/>
              <a:ext cx="2514600" cy="152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50" dirty="0" smtClean="0">
                  <a:solidFill>
                    <a:srgbClr val="339933"/>
                  </a:solidFill>
                </a:rPr>
                <a:t>Economic</a:t>
              </a:r>
              <a:endParaRPr lang="en-US" sz="1550" dirty="0">
                <a:solidFill>
                  <a:srgbClr val="339933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4495800" y="3276600"/>
              <a:ext cx="2514600" cy="152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339933"/>
                  </a:solidFill>
                </a:rPr>
                <a:t>Social</a:t>
              </a:r>
              <a:endParaRPr lang="en-US" sz="1600" dirty="0">
                <a:solidFill>
                  <a:srgbClr val="339933"/>
                </a:solidFill>
              </a:endParaRPr>
            </a:p>
          </p:txBody>
        </p:sp>
        <p:cxnSp>
          <p:nvCxnSpPr>
            <p:cNvPr id="9" name="Straight Connector 8"/>
            <p:cNvCxnSpPr>
              <a:stCxn id="5" idx="2"/>
              <a:endCxn id="6" idx="7"/>
            </p:cNvCxnSpPr>
            <p:nvPr/>
          </p:nvCxnSpPr>
          <p:spPr>
            <a:xfrm flipH="1">
              <a:off x="3975145" y="2895600"/>
              <a:ext cx="482555" cy="60418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5" idx="2"/>
              <a:endCxn id="7" idx="1"/>
            </p:cNvCxnSpPr>
            <p:nvPr/>
          </p:nvCxnSpPr>
          <p:spPr>
            <a:xfrm>
              <a:off x="4457700" y="2895600"/>
              <a:ext cx="406355" cy="60418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72"/>
          <p:cNvGrpSpPr/>
          <p:nvPr/>
        </p:nvGrpSpPr>
        <p:grpSpPr>
          <a:xfrm>
            <a:off x="152400" y="1981200"/>
            <a:ext cx="4267200" cy="4114800"/>
            <a:chOff x="152400" y="1981200"/>
            <a:chExt cx="4267200" cy="4114800"/>
          </a:xfrm>
        </p:grpSpPr>
        <p:grpSp>
          <p:nvGrpSpPr>
            <p:cNvPr id="8" name="Group 63"/>
            <p:cNvGrpSpPr/>
            <p:nvPr/>
          </p:nvGrpSpPr>
          <p:grpSpPr>
            <a:xfrm>
              <a:off x="152400" y="1981200"/>
              <a:ext cx="4267200" cy="4114800"/>
              <a:chOff x="152400" y="1981200"/>
              <a:chExt cx="4267200" cy="4114800"/>
            </a:xfrm>
          </p:grpSpPr>
          <p:sp>
            <p:nvSpPr>
              <p:cNvPr id="63" name="Rectangle 62"/>
              <p:cNvSpPr/>
              <p:nvPr/>
            </p:nvSpPr>
            <p:spPr>
              <a:xfrm>
                <a:off x="152400" y="2590800"/>
                <a:ext cx="4267200" cy="3505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52400" y="1981200"/>
                <a:ext cx="4267200" cy="6096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>
                    <a:solidFill>
                      <a:srgbClr val="339933"/>
                    </a:solidFill>
                  </a:rPr>
                  <a:t>Economic</a:t>
                </a:r>
                <a:endParaRPr lang="en-US" sz="2800" dirty="0">
                  <a:solidFill>
                    <a:srgbClr val="339933"/>
                  </a:solidFill>
                </a:endParaRPr>
              </a:p>
            </p:txBody>
          </p:sp>
        </p:grpSp>
        <p:grpSp>
          <p:nvGrpSpPr>
            <p:cNvPr id="10" name="Group 51"/>
            <p:cNvGrpSpPr/>
            <p:nvPr/>
          </p:nvGrpSpPr>
          <p:grpSpPr>
            <a:xfrm>
              <a:off x="228600" y="2971800"/>
              <a:ext cx="4109197" cy="2531533"/>
              <a:chOff x="152400" y="2667000"/>
              <a:chExt cx="4109197" cy="2531533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143000" y="2667000"/>
                <a:ext cx="2057401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Alternatives</a:t>
                </a: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52400" y="3581400"/>
                <a:ext cx="19050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Infrastructure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819400" y="3733800"/>
                <a:ext cx="1442197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Corporate Presence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371600" y="4419600"/>
                <a:ext cx="16764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Population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</p:grpSp>
      </p:grpSp>
      <p:grpSp>
        <p:nvGrpSpPr>
          <p:cNvPr id="12" name="Group 73"/>
          <p:cNvGrpSpPr/>
          <p:nvPr/>
        </p:nvGrpSpPr>
        <p:grpSpPr>
          <a:xfrm>
            <a:off x="4495800" y="1981200"/>
            <a:ext cx="4495800" cy="4114800"/>
            <a:chOff x="4495800" y="1981200"/>
            <a:chExt cx="4495800" cy="4114800"/>
          </a:xfrm>
        </p:grpSpPr>
        <p:grpSp>
          <p:nvGrpSpPr>
            <p:cNvPr id="13" name="Group 64"/>
            <p:cNvGrpSpPr/>
            <p:nvPr/>
          </p:nvGrpSpPr>
          <p:grpSpPr>
            <a:xfrm>
              <a:off x="4495800" y="1981200"/>
              <a:ext cx="4495800" cy="4114800"/>
              <a:chOff x="152400" y="1981200"/>
              <a:chExt cx="4267200" cy="41148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52400" y="2590800"/>
                <a:ext cx="4267200" cy="3505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52400" y="1981200"/>
                <a:ext cx="4267200" cy="6096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>
                    <a:solidFill>
                      <a:srgbClr val="339933"/>
                    </a:solidFill>
                  </a:rPr>
                  <a:t>Social</a:t>
                </a:r>
              </a:p>
            </p:txBody>
          </p:sp>
        </p:grpSp>
        <p:grpSp>
          <p:nvGrpSpPr>
            <p:cNvPr id="14" name="Group 52"/>
            <p:cNvGrpSpPr/>
            <p:nvPr/>
          </p:nvGrpSpPr>
          <p:grpSpPr>
            <a:xfrm>
              <a:off x="4648200" y="2971800"/>
              <a:ext cx="3956797" cy="1769533"/>
              <a:chOff x="152400" y="2590800"/>
              <a:chExt cx="3956797" cy="1769533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1143000" y="2590800"/>
                <a:ext cx="2057401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Alternatives</a:t>
                </a: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52400" y="3581400"/>
                <a:ext cx="19812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City Characteristics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667000" y="3581400"/>
                <a:ext cx="1442197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Hockey Interest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</p:grpSp>
      </p:grpSp>
      <p:cxnSp>
        <p:nvCxnSpPr>
          <p:cNvPr id="32" name="Straight Arrow Connector 31"/>
          <p:cNvCxnSpPr>
            <a:stCxn id="20" idx="2"/>
            <a:endCxn id="21" idx="0"/>
          </p:cNvCxnSpPr>
          <p:nvPr/>
        </p:nvCxnSpPr>
        <p:spPr>
          <a:xfrm flipH="1">
            <a:off x="1181100" y="3505200"/>
            <a:ext cx="1066801" cy="3810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0" idx="2"/>
            <a:endCxn id="37" idx="0"/>
          </p:cNvCxnSpPr>
          <p:nvPr/>
        </p:nvCxnSpPr>
        <p:spPr>
          <a:xfrm>
            <a:off x="2247901" y="3505200"/>
            <a:ext cx="38099" cy="1219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2" idx="0"/>
            <a:endCxn id="20" idx="2"/>
          </p:cNvCxnSpPr>
          <p:nvPr/>
        </p:nvCxnSpPr>
        <p:spPr>
          <a:xfrm flipH="1" flipV="1">
            <a:off x="2247901" y="3505200"/>
            <a:ext cx="1368798" cy="5334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6" idx="0"/>
          </p:cNvCxnSpPr>
          <p:nvPr/>
        </p:nvCxnSpPr>
        <p:spPr>
          <a:xfrm flipH="1" flipV="1">
            <a:off x="6629401" y="3505200"/>
            <a:ext cx="1254498" cy="457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5638801" y="3505200"/>
            <a:ext cx="990599" cy="457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077200" cy="1143000"/>
          </a:xfrm>
        </p:spPr>
        <p:txBody>
          <a:bodyPr>
            <a:normAutofit/>
          </a:bodyPr>
          <a:lstStyle/>
          <a:p>
            <a:pPr algn="l"/>
            <a:r>
              <a:rPr lang="en-US" sz="5400" dirty="0" smtClean="0"/>
              <a:t>Opportunities</a:t>
            </a:r>
            <a:endParaRPr lang="en-US" sz="54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6172200" y="152400"/>
            <a:ext cx="2819400" cy="1600200"/>
            <a:chOff x="1828800" y="1371600"/>
            <a:chExt cx="5181600" cy="3429000"/>
          </a:xfrm>
        </p:grpSpPr>
        <p:sp>
          <p:nvSpPr>
            <p:cNvPr id="5" name="Rectangle 4"/>
            <p:cNvSpPr/>
            <p:nvPr/>
          </p:nvSpPr>
          <p:spPr>
            <a:xfrm>
              <a:off x="2248930" y="1371600"/>
              <a:ext cx="4201297" cy="1524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Opportunities</a:t>
              </a:r>
              <a:endParaRPr lang="en-US" sz="2800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1828800" y="3276600"/>
              <a:ext cx="2514600" cy="152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50" dirty="0" smtClean="0">
                  <a:solidFill>
                    <a:srgbClr val="339933"/>
                  </a:solidFill>
                </a:rPr>
                <a:t>Economic</a:t>
              </a:r>
              <a:endParaRPr lang="en-US" sz="1550" dirty="0">
                <a:solidFill>
                  <a:srgbClr val="339933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4495800" y="3276600"/>
              <a:ext cx="2514600" cy="152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339933"/>
                  </a:solidFill>
                </a:rPr>
                <a:t>Social</a:t>
              </a:r>
              <a:endParaRPr lang="en-US" sz="1600" dirty="0">
                <a:solidFill>
                  <a:srgbClr val="339933"/>
                </a:solidFill>
              </a:endParaRPr>
            </a:p>
          </p:txBody>
        </p:sp>
        <p:cxnSp>
          <p:nvCxnSpPr>
            <p:cNvPr id="9" name="Straight Connector 8"/>
            <p:cNvCxnSpPr>
              <a:stCxn id="5" idx="2"/>
              <a:endCxn id="6" idx="7"/>
            </p:cNvCxnSpPr>
            <p:nvPr/>
          </p:nvCxnSpPr>
          <p:spPr>
            <a:xfrm flipH="1">
              <a:off x="3975145" y="2895600"/>
              <a:ext cx="374434" cy="60418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5" idx="2"/>
              <a:endCxn id="7" idx="1"/>
            </p:cNvCxnSpPr>
            <p:nvPr/>
          </p:nvCxnSpPr>
          <p:spPr>
            <a:xfrm>
              <a:off x="4349578" y="2895600"/>
              <a:ext cx="514477" cy="60418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152400" y="1981200"/>
            <a:ext cx="4267200" cy="4114800"/>
            <a:chOff x="152400" y="1981200"/>
            <a:chExt cx="4267200" cy="4114800"/>
          </a:xfrm>
        </p:grpSpPr>
        <p:grpSp>
          <p:nvGrpSpPr>
            <p:cNvPr id="64" name="Group 63"/>
            <p:cNvGrpSpPr/>
            <p:nvPr/>
          </p:nvGrpSpPr>
          <p:grpSpPr>
            <a:xfrm>
              <a:off x="152400" y="1981200"/>
              <a:ext cx="4267200" cy="4114800"/>
              <a:chOff x="152400" y="1981200"/>
              <a:chExt cx="4267200" cy="4114800"/>
            </a:xfrm>
          </p:grpSpPr>
          <p:sp>
            <p:nvSpPr>
              <p:cNvPr id="63" name="Rectangle 62"/>
              <p:cNvSpPr/>
              <p:nvPr/>
            </p:nvSpPr>
            <p:spPr>
              <a:xfrm>
                <a:off x="152400" y="2590800"/>
                <a:ext cx="4267200" cy="3505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52400" y="1981200"/>
                <a:ext cx="4267200" cy="6096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>
                    <a:solidFill>
                      <a:srgbClr val="339933"/>
                    </a:solidFill>
                  </a:rPr>
                  <a:t>Economic</a:t>
                </a:r>
                <a:endParaRPr lang="en-US" sz="2800" dirty="0">
                  <a:solidFill>
                    <a:srgbClr val="339933"/>
                  </a:solidFill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28600" y="2971800"/>
              <a:ext cx="4109197" cy="2531533"/>
              <a:chOff x="152400" y="2667000"/>
              <a:chExt cx="4109197" cy="2531533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143000" y="2667000"/>
                <a:ext cx="2057401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Alternatives</a:t>
                </a: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52400" y="3581400"/>
                <a:ext cx="19050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Infrastructure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743200" y="3733800"/>
                <a:ext cx="1518397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Market Advantage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371600" y="4419600"/>
                <a:ext cx="16764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Market Size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</p:grpSp>
      </p:grpSp>
      <p:grpSp>
        <p:nvGrpSpPr>
          <p:cNvPr id="74" name="Group 73"/>
          <p:cNvGrpSpPr/>
          <p:nvPr/>
        </p:nvGrpSpPr>
        <p:grpSpPr>
          <a:xfrm>
            <a:off x="4495800" y="1981200"/>
            <a:ext cx="4495800" cy="4114800"/>
            <a:chOff x="4495800" y="1981200"/>
            <a:chExt cx="4495800" cy="4114800"/>
          </a:xfrm>
        </p:grpSpPr>
        <p:grpSp>
          <p:nvGrpSpPr>
            <p:cNvPr id="65" name="Group 64"/>
            <p:cNvGrpSpPr/>
            <p:nvPr/>
          </p:nvGrpSpPr>
          <p:grpSpPr>
            <a:xfrm>
              <a:off x="4495800" y="1981200"/>
              <a:ext cx="4495800" cy="4114800"/>
              <a:chOff x="152400" y="1981200"/>
              <a:chExt cx="4267200" cy="41148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52400" y="2590800"/>
                <a:ext cx="4267200" cy="3505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52400" y="1981200"/>
                <a:ext cx="4267200" cy="6096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>
                    <a:solidFill>
                      <a:srgbClr val="339933"/>
                    </a:solidFill>
                  </a:rPr>
                  <a:t>Social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4648200" y="2971800"/>
              <a:ext cx="3956797" cy="1769533"/>
              <a:chOff x="152400" y="2590800"/>
              <a:chExt cx="3956797" cy="1769533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1143000" y="2590800"/>
                <a:ext cx="2057401" cy="533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Alternatives</a:t>
                </a: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52400" y="3581400"/>
                <a:ext cx="1981200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Sports Identity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667000" y="3581400"/>
                <a:ext cx="1442197" cy="77893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rgbClr val="339933"/>
                    </a:solidFill>
                  </a:rPr>
                  <a:t>Weather</a:t>
                </a:r>
                <a:endParaRPr lang="en-US" sz="1600" dirty="0">
                  <a:solidFill>
                    <a:srgbClr val="339933"/>
                  </a:solidFill>
                </a:endParaRPr>
              </a:p>
            </p:txBody>
          </p:sp>
        </p:grpSp>
      </p:grpSp>
      <p:cxnSp>
        <p:nvCxnSpPr>
          <p:cNvPr id="80" name="Straight Arrow Connector 79"/>
          <p:cNvCxnSpPr>
            <a:endCxn id="21" idx="0"/>
          </p:cNvCxnSpPr>
          <p:nvPr/>
        </p:nvCxnSpPr>
        <p:spPr>
          <a:xfrm flipH="1">
            <a:off x="1181100" y="3505200"/>
            <a:ext cx="1066802" cy="3810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</p:cNvCxnSpPr>
          <p:nvPr/>
        </p:nvCxnSpPr>
        <p:spPr>
          <a:xfrm>
            <a:off x="2247901" y="3505200"/>
            <a:ext cx="76198" cy="1219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 flipV="1">
            <a:off x="2247901" y="3505200"/>
            <a:ext cx="1368798" cy="5334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4" idx="2"/>
            <a:endCxn id="55" idx="0"/>
          </p:cNvCxnSpPr>
          <p:nvPr/>
        </p:nvCxnSpPr>
        <p:spPr>
          <a:xfrm flipH="1">
            <a:off x="5638800" y="3505200"/>
            <a:ext cx="1028701" cy="457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6" idx="0"/>
            <a:endCxn id="54" idx="2"/>
          </p:cNvCxnSpPr>
          <p:nvPr/>
        </p:nvCxnSpPr>
        <p:spPr>
          <a:xfrm flipH="1" flipV="1">
            <a:off x="6667501" y="3505200"/>
            <a:ext cx="1216398" cy="45720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227</Words>
  <Application>Microsoft Office PowerPoint</Application>
  <PresentationFormat>On-screen Show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Decision Making Project</vt:lpstr>
      <vt:lpstr>The Problem</vt:lpstr>
      <vt:lpstr>Goal</vt:lpstr>
      <vt:lpstr>PowerPoint Presentation</vt:lpstr>
      <vt:lpstr>PowerPoint Presentation</vt:lpstr>
      <vt:lpstr>Rating the Strategic Criteria</vt:lpstr>
      <vt:lpstr>PowerPoint Presentation</vt:lpstr>
      <vt:lpstr>Benefits</vt:lpstr>
      <vt:lpstr>Opportunities</vt:lpstr>
      <vt:lpstr>Costs</vt:lpstr>
      <vt:lpstr>Risks</vt:lpstr>
      <vt:lpstr>The Best Alternative: TORONTO!</vt:lpstr>
      <vt:lpstr>Sensitivity Analysis</vt:lpstr>
      <vt:lpstr>PowerPoint Presentation</vt:lpstr>
      <vt:lpstr>PowerPoint Presentation</vt:lpstr>
      <vt:lpstr>PowerPoint Presentation</vt:lpstr>
      <vt:lpstr>Questions?</vt:lpstr>
    </vt:vector>
  </TitlesOfParts>
  <Company>Westinghouse Electric Corp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attingma</dc:creator>
  <cp:lastModifiedBy>Christian T Evans</cp:lastModifiedBy>
  <cp:revision>20</cp:revision>
  <dcterms:created xsi:type="dcterms:W3CDTF">2011-10-15T16:19:26Z</dcterms:created>
  <dcterms:modified xsi:type="dcterms:W3CDTF">2011-10-17T20:54:32Z</dcterms:modified>
</cp:coreProperties>
</file>