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5/17/2020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B092C-A366-45EC-AF83-329D26D2D13A}"/>
              </a:ext>
            </a:extLst>
          </p:cNvPr>
          <p:cNvSpPr>
            <a:spLocks noGrp="1"/>
          </p:cNvSpPr>
          <p:nvPr>
            <p:ph type="ctrTitle"/>
          </p:nvPr>
        </p:nvSpPr>
        <p:spPr/>
        <p:txBody>
          <a:bodyPr/>
          <a:lstStyle/>
          <a:p>
            <a:r>
              <a:rPr lang="en-US" b="1" u="sng" dirty="0"/>
              <a:t>The Franklin Regional Lacrosse Club</a:t>
            </a:r>
            <a:endParaRPr lang="en-US" dirty="0"/>
          </a:p>
        </p:txBody>
      </p:sp>
      <p:sp>
        <p:nvSpPr>
          <p:cNvPr id="3" name="Subtitle 2">
            <a:extLst>
              <a:ext uri="{FF2B5EF4-FFF2-40B4-BE49-F238E27FC236}">
                <a16:creationId xmlns:a16="http://schemas.microsoft.com/office/drawing/2014/main" id="{3A60AB26-D539-48A1-B380-5D5096E831A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40911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FA13C-D0BE-45E5-8DC5-BA92F223FA68}"/>
              </a:ext>
            </a:extLst>
          </p:cNvPr>
          <p:cNvSpPr>
            <a:spLocks noGrp="1"/>
          </p:cNvSpPr>
          <p:nvPr>
            <p:ph type="title"/>
          </p:nvPr>
        </p:nvSpPr>
        <p:spPr/>
        <p:txBody>
          <a:bodyPr/>
          <a:lstStyle/>
          <a:p>
            <a:r>
              <a:rPr lang="en-US" dirty="0"/>
              <a:t>Issue and Analysis</a:t>
            </a:r>
          </a:p>
        </p:txBody>
      </p:sp>
      <p:sp>
        <p:nvSpPr>
          <p:cNvPr id="3" name="Content Placeholder 2">
            <a:extLst>
              <a:ext uri="{FF2B5EF4-FFF2-40B4-BE49-F238E27FC236}">
                <a16:creationId xmlns:a16="http://schemas.microsoft.com/office/drawing/2014/main" id="{1780682F-9A4A-41F0-A7D3-003488859252}"/>
              </a:ext>
            </a:extLst>
          </p:cNvPr>
          <p:cNvSpPr>
            <a:spLocks noGrp="1"/>
          </p:cNvSpPr>
          <p:nvPr>
            <p:ph idx="1"/>
          </p:nvPr>
        </p:nvSpPr>
        <p:spPr>
          <a:xfrm>
            <a:off x="677334" y="1480009"/>
            <a:ext cx="10040942" cy="4939646"/>
          </a:xfrm>
        </p:spPr>
        <p:txBody>
          <a:bodyPr>
            <a:normAutofit/>
          </a:bodyPr>
          <a:lstStyle/>
          <a:p>
            <a:r>
              <a:rPr lang="en-US" b="1" dirty="0"/>
              <a:t>ISSUE</a:t>
            </a:r>
            <a:endParaRPr lang="en-US" dirty="0"/>
          </a:p>
          <a:p>
            <a:r>
              <a:rPr lang="en-US" dirty="0"/>
              <a:t>	Should the Franklin Regional Lacrosse Club keep its current organizational structure, de-centralize, or separate completely?</a:t>
            </a:r>
          </a:p>
          <a:p>
            <a:r>
              <a:rPr lang="en-US" b="1" dirty="0"/>
              <a:t>ANALYSIS </a:t>
            </a:r>
            <a:endParaRPr lang="en-US" dirty="0"/>
          </a:p>
          <a:p>
            <a:r>
              <a:rPr lang="en-US" dirty="0"/>
              <a:t>	A BOCR model was used in calculating the best outcome. The alternatives used for the model were  1)Status Quo; 2)De-Centralize; and 3)Separate Entities. The significance of these alternatives was explained above. The control criteria used to evaluate this model were: 1)Operating Efficiency; 2)Player Development; and 3)Long Term Sustainability. These are the main criteria that the Board of Directors is basing their decisions off of. Player development is crucial to these choices. To accompany this, the operating and managing efficiency of the club needs to determined with long term sustainability in mind. </a:t>
            </a:r>
          </a:p>
        </p:txBody>
      </p:sp>
    </p:spTree>
    <p:extLst>
      <p:ext uri="{BB962C8B-B14F-4D97-AF65-F5344CB8AC3E}">
        <p14:creationId xmlns:p14="http://schemas.microsoft.com/office/powerpoint/2010/main" val="2827963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A12B6-F185-482C-B135-FB20A7BAAAEA}"/>
              </a:ext>
            </a:extLst>
          </p:cNvPr>
          <p:cNvSpPr>
            <a:spLocks noGrp="1"/>
          </p:cNvSpPr>
          <p:nvPr>
            <p:ph type="title"/>
          </p:nvPr>
        </p:nvSpPr>
        <p:spPr/>
        <p:txBody>
          <a:bodyPr/>
          <a:lstStyle/>
          <a:p>
            <a:r>
              <a:rPr lang="en-US" dirty="0"/>
              <a:t>Model</a:t>
            </a:r>
          </a:p>
        </p:txBody>
      </p:sp>
      <p:pic>
        <p:nvPicPr>
          <p:cNvPr id="6" name="Content Placeholder 5">
            <a:extLst>
              <a:ext uri="{FF2B5EF4-FFF2-40B4-BE49-F238E27FC236}">
                <a16:creationId xmlns:a16="http://schemas.microsoft.com/office/drawing/2014/main" id="{584D0A02-B840-4EF9-9D9C-F166BD5A9261}"/>
              </a:ext>
            </a:extLst>
          </p:cNvPr>
          <p:cNvPicPr>
            <a:picLocks noGrp="1" noChangeAspect="1"/>
          </p:cNvPicPr>
          <p:nvPr>
            <p:ph idx="1"/>
          </p:nvPr>
        </p:nvPicPr>
        <p:blipFill rotWithShape="1">
          <a:blip r:embed="rId2"/>
          <a:srcRect b="4912"/>
          <a:stretch/>
        </p:blipFill>
        <p:spPr>
          <a:xfrm>
            <a:off x="1200313" y="1440799"/>
            <a:ext cx="8988406" cy="4807601"/>
          </a:xfrm>
          <a:prstGeom prst="rect">
            <a:avLst/>
          </a:prstGeom>
        </p:spPr>
      </p:pic>
    </p:spTree>
    <p:extLst>
      <p:ext uri="{BB962C8B-B14F-4D97-AF65-F5344CB8AC3E}">
        <p14:creationId xmlns:p14="http://schemas.microsoft.com/office/powerpoint/2010/main" val="4142923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D4D22-6078-4715-A603-54BB6419A93E}"/>
              </a:ext>
            </a:extLst>
          </p:cNvPr>
          <p:cNvSpPr>
            <a:spLocks noGrp="1"/>
          </p:cNvSpPr>
          <p:nvPr>
            <p:ph type="title"/>
          </p:nvPr>
        </p:nvSpPr>
        <p:spPr/>
        <p:txBody>
          <a:bodyPr/>
          <a:lstStyle/>
          <a:p>
            <a:r>
              <a:rPr lang="en-US" dirty="0"/>
              <a:t>Results</a:t>
            </a:r>
          </a:p>
        </p:txBody>
      </p:sp>
      <p:sp>
        <p:nvSpPr>
          <p:cNvPr id="3" name="Content Placeholder 2">
            <a:extLst>
              <a:ext uri="{FF2B5EF4-FFF2-40B4-BE49-F238E27FC236}">
                <a16:creationId xmlns:a16="http://schemas.microsoft.com/office/drawing/2014/main" id="{F7029C68-69A2-4C1D-8956-23251099BB22}"/>
              </a:ext>
            </a:extLst>
          </p:cNvPr>
          <p:cNvSpPr>
            <a:spLocks noGrp="1"/>
          </p:cNvSpPr>
          <p:nvPr>
            <p:ph idx="1"/>
          </p:nvPr>
        </p:nvSpPr>
        <p:spPr/>
        <p:txBody>
          <a:bodyPr/>
          <a:lstStyle/>
          <a:p>
            <a:endParaRPr lang="en-US"/>
          </a:p>
        </p:txBody>
      </p:sp>
      <p:sp>
        <p:nvSpPr>
          <p:cNvPr id="6" name="Rectangle 5">
            <a:extLst>
              <a:ext uri="{FF2B5EF4-FFF2-40B4-BE49-F238E27FC236}">
                <a16:creationId xmlns:a16="http://schemas.microsoft.com/office/drawing/2014/main" id="{91C60C2C-DD8D-4A7D-81C5-628E825044D3}"/>
              </a:ext>
            </a:extLst>
          </p:cNvPr>
          <p:cNvSpPr/>
          <p:nvPr/>
        </p:nvSpPr>
        <p:spPr>
          <a:xfrm>
            <a:off x="7076516" y="1270000"/>
            <a:ext cx="2339422" cy="369332"/>
          </a:xfrm>
          <a:prstGeom prst="rect">
            <a:avLst/>
          </a:prstGeom>
        </p:spPr>
        <p:txBody>
          <a:bodyPr wrap="none">
            <a:spAutoFit/>
          </a:bodyPr>
          <a:lstStyle/>
          <a:p>
            <a:pPr algn="ctr"/>
            <a:r>
              <a:rPr lang="en-US" b="1" dirty="0">
                <a:latin typeface="Times New Roman" panose="02020603050405020304" pitchFamily="18" charset="0"/>
                <a:ea typeface="Calibri" panose="020F0502020204030204" pitchFamily="34" charset="0"/>
                <a:cs typeface="Times New Roman" panose="02020603050405020304" pitchFamily="18" charset="0"/>
              </a:rPr>
              <a:t>Additive (Long Term)</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9BFE48CC-D3EC-44CC-979A-5C9EFD50ED06}"/>
              </a:ext>
            </a:extLst>
          </p:cNvPr>
          <p:cNvSpPr/>
          <p:nvPr/>
        </p:nvSpPr>
        <p:spPr>
          <a:xfrm>
            <a:off x="663204" y="1267868"/>
            <a:ext cx="2916503" cy="369332"/>
          </a:xfrm>
          <a:prstGeom prst="rect">
            <a:avLst/>
          </a:prstGeom>
        </p:spPr>
        <p:txBody>
          <a:bodyPr wrap="none">
            <a:spAutoFit/>
          </a:bodyPr>
          <a:lstStyle/>
          <a:p>
            <a:pPr algn="ctr"/>
            <a:r>
              <a:rPr lang="en-US" b="1" dirty="0">
                <a:latin typeface="Times New Roman" panose="02020603050405020304" pitchFamily="18" charset="0"/>
                <a:ea typeface="Calibri" panose="020F0502020204030204" pitchFamily="34" charset="0"/>
                <a:cs typeface="Times New Roman" panose="02020603050405020304" pitchFamily="18" charset="0"/>
              </a:rPr>
              <a:t>Multiplicative (Short Term)</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472CE1F5-A8DB-4F8D-BAB7-325C4230BFDF}"/>
              </a:ext>
            </a:extLst>
          </p:cNvPr>
          <p:cNvPicPr/>
          <p:nvPr/>
        </p:nvPicPr>
        <p:blipFill>
          <a:blip r:embed="rId2" cstate="print"/>
          <a:srcRect/>
          <a:stretch>
            <a:fillRect/>
          </a:stretch>
        </p:blipFill>
        <p:spPr bwMode="auto">
          <a:xfrm>
            <a:off x="677334" y="2160589"/>
            <a:ext cx="5223845" cy="2373704"/>
          </a:xfrm>
          <a:prstGeom prst="rect">
            <a:avLst/>
          </a:prstGeom>
          <a:noFill/>
          <a:ln w="9525">
            <a:noFill/>
            <a:miter lim="800000"/>
            <a:headEnd/>
            <a:tailEnd/>
          </a:ln>
        </p:spPr>
      </p:pic>
      <p:pic>
        <p:nvPicPr>
          <p:cNvPr id="9" name="Picture 8">
            <a:extLst>
              <a:ext uri="{FF2B5EF4-FFF2-40B4-BE49-F238E27FC236}">
                <a16:creationId xmlns:a16="http://schemas.microsoft.com/office/drawing/2014/main" id="{88395DED-C878-4019-A5D4-8516EA7F09A1}"/>
              </a:ext>
            </a:extLst>
          </p:cNvPr>
          <p:cNvPicPr/>
          <p:nvPr/>
        </p:nvPicPr>
        <p:blipFill>
          <a:blip r:embed="rId3" cstate="print"/>
          <a:srcRect/>
          <a:stretch>
            <a:fillRect/>
          </a:stretch>
        </p:blipFill>
        <p:spPr bwMode="auto">
          <a:xfrm>
            <a:off x="6241728" y="2142635"/>
            <a:ext cx="5136425" cy="2391658"/>
          </a:xfrm>
          <a:prstGeom prst="rect">
            <a:avLst/>
          </a:prstGeom>
          <a:noFill/>
          <a:ln w="9525">
            <a:noFill/>
            <a:miter lim="800000"/>
            <a:headEnd/>
            <a:tailEnd/>
          </a:ln>
        </p:spPr>
      </p:pic>
    </p:spTree>
    <p:extLst>
      <p:ext uri="{BB962C8B-B14F-4D97-AF65-F5344CB8AC3E}">
        <p14:creationId xmlns:p14="http://schemas.microsoft.com/office/powerpoint/2010/main" val="21791208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TotalTime>
  <Words>21</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Times New Roman</vt:lpstr>
      <vt:lpstr>Trebuchet MS</vt:lpstr>
      <vt:lpstr>Wingdings 3</vt:lpstr>
      <vt:lpstr>Facet</vt:lpstr>
      <vt:lpstr>The Franklin Regional Lacrosse Club</vt:lpstr>
      <vt:lpstr>Issue and Analysis</vt:lpstr>
      <vt:lpstr>Model</vt:lpstr>
      <vt:lpstr>Results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Super Conference – ACC Expansion Options</dc:title>
  <dc:creator>Lirong Wei</dc:creator>
  <cp:lastModifiedBy>Lirong Wei</cp:lastModifiedBy>
  <cp:revision>2</cp:revision>
  <dcterms:created xsi:type="dcterms:W3CDTF">2020-05-17T12:40:55Z</dcterms:created>
  <dcterms:modified xsi:type="dcterms:W3CDTF">2020-05-17T12:55:28Z</dcterms:modified>
</cp:coreProperties>
</file>