
<file path=[Content_Types].xml><?xml version="1.0" encoding="utf-8"?>
<Types xmlns="http://schemas.openxmlformats.org/package/2006/content-types">
  <Default Extension="jpg" ContentType="image/jpeg"/>
  <Default Extension="xml" ContentType="application/xml"/>
  <Default Extension="jpeg" ContentType="image/jpeg"/>
  <Default Extension="wdp" ContentType="image/vnd.ms-photo"/>
  <Default Extension="png" ContentType="image/pn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94" r:id="rId1"/>
    <p:sldMasterId id="2147483906" r:id="rId2"/>
  </p:sldMasterIdLst>
  <p:sldIdLst>
    <p:sldId id="257" r:id="rId3"/>
    <p:sldId id="258" r:id="rId4"/>
    <p:sldId id="272" r:id="rId5"/>
    <p:sldId id="259" r:id="rId6"/>
    <p:sldId id="260" r:id="rId7"/>
    <p:sldId id="262" r:id="rId8"/>
    <p:sldId id="263" r:id="rId9"/>
    <p:sldId id="264" r:id="rId10"/>
    <p:sldId id="274" r:id="rId11"/>
    <p:sldId id="265" r:id="rId12"/>
    <p:sldId id="275" r:id="rId13"/>
    <p:sldId id="271" r:id="rId14"/>
    <p:sldId id="266" r:id="rId15"/>
    <p:sldId id="267" r:id="rId16"/>
    <p:sldId id="268" r:id="rId17"/>
    <p:sldId id="269" r:id="rId18"/>
    <p:sldId id="270" r:id="rId19"/>
    <p:sldId id="273"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7" d="100"/>
          <a:sy n="77" d="100"/>
        </p:scale>
        <p:origin x="-150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7" Type="http://schemas.openxmlformats.org/officeDocument/2006/relationships/slide" Target="slides/slide5.xml"/><Relationship Id="rId1" Type="http://schemas.openxmlformats.org/officeDocument/2006/relationships/slideMaster" Target="slideMasters/slideMaster1.xml"/><Relationship Id="rId24" Type="http://schemas.openxmlformats.org/officeDocument/2006/relationships/theme" Target="theme/theme1.xml"/><Relationship Id="rId25" Type="http://schemas.openxmlformats.org/officeDocument/2006/relationships/tableStyles" Target="tableStyles.xml"/><Relationship Id="rId8" Type="http://schemas.openxmlformats.org/officeDocument/2006/relationships/slide" Target="slides/slide6.xml"/><Relationship Id="rId13" Type="http://schemas.openxmlformats.org/officeDocument/2006/relationships/slide" Target="slides/slide11.xml"/><Relationship Id="rId10" Type="http://schemas.openxmlformats.org/officeDocument/2006/relationships/slide" Target="slides/slide8.xml"/><Relationship Id="rId12" Type="http://schemas.openxmlformats.org/officeDocument/2006/relationships/slide" Target="slides/slide10.xml"/><Relationship Id="rId17" Type="http://schemas.openxmlformats.org/officeDocument/2006/relationships/slide" Target="slides/slide15.xml"/><Relationship Id="rId9" Type="http://schemas.openxmlformats.org/officeDocument/2006/relationships/slide" Target="slides/slide7.xml"/><Relationship Id="rId18" Type="http://schemas.openxmlformats.org/officeDocument/2006/relationships/slide" Target="slides/slide16.xml"/><Relationship Id="rId3" Type="http://schemas.openxmlformats.org/officeDocument/2006/relationships/slide" Target="slides/slide1.xml"/><Relationship Id="rId14" Type="http://schemas.openxmlformats.org/officeDocument/2006/relationships/slide" Target="slides/slide12.xml"/><Relationship Id="rId23" Type="http://schemas.openxmlformats.org/officeDocument/2006/relationships/viewProps" Target="viewProps.xml"/><Relationship Id="rId4" Type="http://schemas.openxmlformats.org/officeDocument/2006/relationships/slide" Target="slides/slide2.xml"/><Relationship Id="rId11" Type="http://schemas.openxmlformats.org/officeDocument/2006/relationships/slide" Target="slides/slide9.xml"/><Relationship Id="rId6" Type="http://schemas.openxmlformats.org/officeDocument/2006/relationships/slide" Target="slides/slide4.xml"/><Relationship Id="rId16" Type="http://schemas.openxmlformats.org/officeDocument/2006/relationships/slide" Target="slides/slide14.xml"/><Relationship Id="rId5" Type="http://schemas.openxmlformats.org/officeDocument/2006/relationships/slide" Target="slides/slide3.xml"/><Relationship Id="rId15" Type="http://schemas.openxmlformats.org/officeDocument/2006/relationships/slide" Target="slides/slide13.xml"/><Relationship Id="rId19" Type="http://schemas.openxmlformats.org/officeDocument/2006/relationships/slide" Target="slides/slide17.xml"/><Relationship Id="rId20" Type="http://schemas.openxmlformats.org/officeDocument/2006/relationships/slide" Target="slides/slide18.xml"/><Relationship Id="rId22" Type="http://schemas.openxmlformats.org/officeDocument/2006/relationships/presProps" Target="presProps.xml"/><Relationship Id="rId21" Type="http://schemas.openxmlformats.org/officeDocument/2006/relationships/printerSettings" Target="printerSettings/printerSettings1.bin"/><Relationship Id="rId2" Type="http://schemas.openxmlformats.org/officeDocument/2006/relationships/slideMaster" Target="slideMasters/slideMaster2.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74A5DA-F4A7-7942-ABAF-776561E21B50}" type="doc">
      <dgm:prSet loTypeId="urn:microsoft.com/office/officeart/2005/8/layout/vList2" loCatId="" qsTypeId="urn:microsoft.com/office/officeart/2005/8/quickstyle/simple3" qsCatId="simple" csTypeId="urn:microsoft.com/office/officeart/2005/8/colors/accent6_2" csCatId="accent6" phldr="1"/>
      <dgm:spPr/>
      <dgm:t>
        <a:bodyPr/>
        <a:lstStyle/>
        <a:p>
          <a:endParaRPr lang="en-US"/>
        </a:p>
      </dgm:t>
    </dgm:pt>
    <dgm:pt modelId="{BE1155F6-7609-5341-A436-2B3C7B453D56}">
      <dgm:prSet phldrT="[Text]"/>
      <dgm:spPr/>
      <dgm:t>
        <a:bodyPr/>
        <a:lstStyle/>
        <a:p>
          <a:r>
            <a:rPr lang="en-US" dirty="0" smtClean="0"/>
            <a:t>Submit Bid</a:t>
          </a:r>
          <a:endParaRPr lang="en-US" dirty="0"/>
        </a:p>
      </dgm:t>
    </dgm:pt>
    <dgm:pt modelId="{BBC73A14-4196-834C-8CB9-EA89961CB427}" type="parTrans" cxnId="{DC2C4EF6-2319-7F42-BE07-306C5E3254AB}">
      <dgm:prSet/>
      <dgm:spPr/>
      <dgm:t>
        <a:bodyPr/>
        <a:lstStyle/>
        <a:p>
          <a:endParaRPr lang="en-US"/>
        </a:p>
      </dgm:t>
    </dgm:pt>
    <dgm:pt modelId="{72BE444F-0514-CC4C-8829-BC9D6EA80156}" type="sibTrans" cxnId="{DC2C4EF6-2319-7F42-BE07-306C5E3254AB}">
      <dgm:prSet/>
      <dgm:spPr/>
      <dgm:t>
        <a:bodyPr/>
        <a:lstStyle/>
        <a:p>
          <a:endParaRPr lang="en-US"/>
        </a:p>
      </dgm:t>
    </dgm:pt>
    <dgm:pt modelId="{5FC308C7-DA44-4747-988F-A871D302D337}">
      <dgm:prSet phldrT="[Text]"/>
      <dgm:spPr/>
      <dgm:t>
        <a:bodyPr/>
        <a:lstStyle/>
        <a:p>
          <a:r>
            <a:rPr lang="en-US" dirty="0" smtClean="0"/>
            <a:t>Do Not Submit Bid</a:t>
          </a:r>
          <a:endParaRPr lang="en-US" dirty="0"/>
        </a:p>
      </dgm:t>
    </dgm:pt>
    <dgm:pt modelId="{5BBC43E2-89FE-4346-91B1-644D9E4F92D1}" type="parTrans" cxnId="{2E3B6E3B-EFB2-2E41-AFCF-3ADABAB8A2DD}">
      <dgm:prSet/>
      <dgm:spPr/>
      <dgm:t>
        <a:bodyPr/>
        <a:lstStyle/>
        <a:p>
          <a:endParaRPr lang="en-US"/>
        </a:p>
      </dgm:t>
    </dgm:pt>
    <dgm:pt modelId="{0558E417-1D53-674E-B899-6D844E736E1C}" type="sibTrans" cxnId="{2E3B6E3B-EFB2-2E41-AFCF-3ADABAB8A2DD}">
      <dgm:prSet/>
      <dgm:spPr/>
      <dgm:t>
        <a:bodyPr/>
        <a:lstStyle/>
        <a:p>
          <a:endParaRPr lang="en-US"/>
        </a:p>
      </dgm:t>
    </dgm:pt>
    <dgm:pt modelId="{809D6F51-728E-134C-828A-AC0345412D0F}" type="pres">
      <dgm:prSet presAssocID="{C474A5DA-F4A7-7942-ABAF-776561E21B50}" presName="linear" presStyleCnt="0">
        <dgm:presLayoutVars>
          <dgm:animLvl val="lvl"/>
          <dgm:resizeHandles val="exact"/>
        </dgm:presLayoutVars>
      </dgm:prSet>
      <dgm:spPr/>
      <dgm:t>
        <a:bodyPr/>
        <a:lstStyle/>
        <a:p>
          <a:endParaRPr lang="en-US"/>
        </a:p>
      </dgm:t>
    </dgm:pt>
    <dgm:pt modelId="{AAD7CE8C-16C1-734F-B704-2EC692ABD8D5}" type="pres">
      <dgm:prSet presAssocID="{BE1155F6-7609-5341-A436-2B3C7B453D56}" presName="parentText" presStyleLbl="node1" presStyleIdx="0" presStyleCnt="2">
        <dgm:presLayoutVars>
          <dgm:chMax val="0"/>
          <dgm:bulletEnabled val="1"/>
        </dgm:presLayoutVars>
      </dgm:prSet>
      <dgm:spPr/>
      <dgm:t>
        <a:bodyPr/>
        <a:lstStyle/>
        <a:p>
          <a:endParaRPr lang="en-US"/>
        </a:p>
      </dgm:t>
    </dgm:pt>
    <dgm:pt modelId="{8E5B9A16-80DE-7342-B528-A6E207CDA9BD}" type="pres">
      <dgm:prSet presAssocID="{72BE444F-0514-CC4C-8829-BC9D6EA80156}" presName="spacer" presStyleCnt="0"/>
      <dgm:spPr/>
    </dgm:pt>
    <dgm:pt modelId="{01E501FB-9DA0-2F43-8D84-404C07F0DDD0}" type="pres">
      <dgm:prSet presAssocID="{5FC308C7-DA44-4747-988F-A871D302D337}" presName="parentText" presStyleLbl="node1" presStyleIdx="1" presStyleCnt="2">
        <dgm:presLayoutVars>
          <dgm:chMax val="0"/>
          <dgm:bulletEnabled val="1"/>
        </dgm:presLayoutVars>
      </dgm:prSet>
      <dgm:spPr/>
      <dgm:t>
        <a:bodyPr/>
        <a:lstStyle/>
        <a:p>
          <a:endParaRPr lang="en-US"/>
        </a:p>
      </dgm:t>
    </dgm:pt>
  </dgm:ptLst>
  <dgm:cxnLst>
    <dgm:cxn modelId="{D91D3E6D-CC6E-8B40-99C1-BDEFE1F483B7}" type="presOf" srcId="{BE1155F6-7609-5341-A436-2B3C7B453D56}" destId="{AAD7CE8C-16C1-734F-B704-2EC692ABD8D5}" srcOrd="0" destOrd="0" presId="urn:microsoft.com/office/officeart/2005/8/layout/vList2"/>
    <dgm:cxn modelId="{26AE0B0D-AE5D-0346-9FBF-3F94FC3AE613}" type="presOf" srcId="{5FC308C7-DA44-4747-988F-A871D302D337}" destId="{01E501FB-9DA0-2F43-8D84-404C07F0DDD0}" srcOrd="0" destOrd="0" presId="urn:microsoft.com/office/officeart/2005/8/layout/vList2"/>
    <dgm:cxn modelId="{2E3B6E3B-EFB2-2E41-AFCF-3ADABAB8A2DD}" srcId="{C474A5DA-F4A7-7942-ABAF-776561E21B50}" destId="{5FC308C7-DA44-4747-988F-A871D302D337}" srcOrd="1" destOrd="0" parTransId="{5BBC43E2-89FE-4346-91B1-644D9E4F92D1}" sibTransId="{0558E417-1D53-674E-B899-6D844E736E1C}"/>
    <dgm:cxn modelId="{6A8F6458-58B4-D64B-959C-F02ABD4E603C}" type="presOf" srcId="{C474A5DA-F4A7-7942-ABAF-776561E21B50}" destId="{809D6F51-728E-134C-828A-AC0345412D0F}" srcOrd="0" destOrd="0" presId="urn:microsoft.com/office/officeart/2005/8/layout/vList2"/>
    <dgm:cxn modelId="{DC2C4EF6-2319-7F42-BE07-306C5E3254AB}" srcId="{C474A5DA-F4A7-7942-ABAF-776561E21B50}" destId="{BE1155F6-7609-5341-A436-2B3C7B453D56}" srcOrd="0" destOrd="0" parTransId="{BBC73A14-4196-834C-8CB9-EA89961CB427}" sibTransId="{72BE444F-0514-CC4C-8829-BC9D6EA80156}"/>
    <dgm:cxn modelId="{0187D6B7-CCF3-C847-A747-B0F94EE59B31}" type="presParOf" srcId="{809D6F51-728E-134C-828A-AC0345412D0F}" destId="{AAD7CE8C-16C1-734F-B704-2EC692ABD8D5}" srcOrd="0" destOrd="0" presId="urn:microsoft.com/office/officeart/2005/8/layout/vList2"/>
    <dgm:cxn modelId="{51C82D49-8D82-9847-80F6-34E89FEA55A7}" type="presParOf" srcId="{809D6F51-728E-134C-828A-AC0345412D0F}" destId="{8E5B9A16-80DE-7342-B528-A6E207CDA9BD}" srcOrd="1" destOrd="0" presId="urn:microsoft.com/office/officeart/2005/8/layout/vList2"/>
    <dgm:cxn modelId="{83961A59-3E17-D945-8ABE-0F7926B7308C}" type="presParOf" srcId="{809D6F51-728E-134C-828A-AC0345412D0F}" destId="{01E501FB-9DA0-2F43-8D84-404C07F0DDD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D7CE8C-16C1-734F-B704-2EC692ABD8D5}">
      <dsp:nvSpPr>
        <dsp:cNvPr id="0" name=""/>
        <dsp:cNvSpPr/>
      </dsp:nvSpPr>
      <dsp:spPr>
        <a:xfrm>
          <a:off x="0" y="313718"/>
          <a:ext cx="6400800" cy="1343160"/>
        </a:xfrm>
        <a:prstGeom prst="roundRect">
          <a:avLst/>
        </a:prstGeom>
        <a:gradFill rotWithShape="0">
          <a:gsLst>
            <a:gs pos="28000">
              <a:schemeClr val="accent6">
                <a:hueOff val="0"/>
                <a:satOff val="0"/>
                <a:lumOff val="0"/>
                <a:alphaOff val="0"/>
                <a:tint val="18000"/>
                <a:satMod val="120000"/>
                <a:lumMod val="88000"/>
              </a:schemeClr>
            </a:gs>
            <a:gs pos="100000">
              <a:schemeClr val="accent6">
                <a:hueOff val="0"/>
                <a:satOff val="0"/>
                <a:lumOff val="0"/>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3360" tIns="213360" rIns="213360" bIns="213360" numCol="1" spcCol="1270" anchor="ctr" anchorCtr="0">
          <a:noAutofit/>
        </a:bodyPr>
        <a:lstStyle/>
        <a:p>
          <a:pPr lvl="0" algn="l" defTabSz="2489200">
            <a:lnSpc>
              <a:spcPct val="90000"/>
            </a:lnSpc>
            <a:spcBef>
              <a:spcPct val="0"/>
            </a:spcBef>
            <a:spcAft>
              <a:spcPct val="35000"/>
            </a:spcAft>
          </a:pPr>
          <a:r>
            <a:rPr lang="en-US" sz="5600" kern="1200" dirty="0" smtClean="0"/>
            <a:t>Submit Bid</a:t>
          </a:r>
          <a:endParaRPr lang="en-US" sz="5600" kern="1200" dirty="0"/>
        </a:p>
      </dsp:txBody>
      <dsp:txXfrm>
        <a:off x="65568" y="379286"/>
        <a:ext cx="6269664" cy="1212024"/>
      </dsp:txXfrm>
    </dsp:sp>
    <dsp:sp modelId="{01E501FB-9DA0-2F43-8D84-404C07F0DDD0}">
      <dsp:nvSpPr>
        <dsp:cNvPr id="0" name=""/>
        <dsp:cNvSpPr/>
      </dsp:nvSpPr>
      <dsp:spPr>
        <a:xfrm>
          <a:off x="0" y="1818158"/>
          <a:ext cx="6400800" cy="1343160"/>
        </a:xfrm>
        <a:prstGeom prst="roundRect">
          <a:avLst/>
        </a:prstGeom>
        <a:gradFill rotWithShape="0">
          <a:gsLst>
            <a:gs pos="28000">
              <a:schemeClr val="accent6">
                <a:hueOff val="0"/>
                <a:satOff val="0"/>
                <a:lumOff val="0"/>
                <a:alphaOff val="0"/>
                <a:tint val="18000"/>
                <a:satMod val="120000"/>
                <a:lumMod val="88000"/>
              </a:schemeClr>
            </a:gs>
            <a:gs pos="100000">
              <a:schemeClr val="accent6">
                <a:hueOff val="0"/>
                <a:satOff val="0"/>
                <a:lumOff val="0"/>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3360" tIns="213360" rIns="213360" bIns="213360" numCol="1" spcCol="1270" anchor="ctr" anchorCtr="0">
          <a:noAutofit/>
        </a:bodyPr>
        <a:lstStyle/>
        <a:p>
          <a:pPr lvl="0" algn="l" defTabSz="2489200">
            <a:lnSpc>
              <a:spcPct val="90000"/>
            </a:lnSpc>
            <a:spcBef>
              <a:spcPct val="0"/>
            </a:spcBef>
            <a:spcAft>
              <a:spcPct val="35000"/>
            </a:spcAft>
          </a:pPr>
          <a:r>
            <a:rPr lang="en-US" sz="5600" kern="1200" dirty="0" smtClean="0"/>
            <a:t>Do Not Submit Bid</a:t>
          </a:r>
          <a:endParaRPr lang="en-US" sz="5600" kern="1200" dirty="0"/>
        </a:p>
      </dsp:txBody>
      <dsp:txXfrm>
        <a:off x="65568" y="1883726"/>
        <a:ext cx="6269664" cy="121202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443566-A8DA-9A4F-9754-2E4DA5C2577B}" type="datetimeFigureOut">
              <a:rPr lang="en-US" smtClean="0"/>
              <a:t>4/23/13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6F1C21-FB7A-8048-87BB-503E064D7E6B}" type="slidenum">
              <a:rPr lang="en-US" smtClean="0"/>
              <a:t>‹#›</a:t>
            </a:fld>
            <a:endParaRPr lang="en-US"/>
          </a:p>
        </p:txBody>
      </p:sp>
    </p:spTree>
    <p:extLst>
      <p:ext uri="{BB962C8B-B14F-4D97-AF65-F5344CB8AC3E}">
        <p14:creationId xmlns:p14="http://schemas.microsoft.com/office/powerpoint/2010/main" val="512058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443566-A8DA-9A4F-9754-2E4DA5C2577B}" type="datetimeFigureOut">
              <a:rPr lang="en-US" smtClean="0"/>
              <a:t>4/23/13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A722D-8701-B447-8355-7109C3D24290}" type="slidenum">
              <a:rPr lang="en-US" smtClean="0"/>
              <a:t>‹#›</a:t>
            </a:fld>
            <a:endParaRPr lang="en-US"/>
          </a:p>
        </p:txBody>
      </p:sp>
    </p:spTree>
    <p:extLst>
      <p:ext uri="{BB962C8B-B14F-4D97-AF65-F5344CB8AC3E}">
        <p14:creationId xmlns:p14="http://schemas.microsoft.com/office/powerpoint/2010/main" val="1672398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443566-A8DA-9A4F-9754-2E4DA5C2577B}" type="datetimeFigureOut">
              <a:rPr lang="en-US" smtClean="0"/>
              <a:t>4/23/13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A722D-8701-B447-8355-7109C3D24290}" type="slidenum">
              <a:rPr lang="en-US" smtClean="0"/>
              <a:t>‹#›</a:t>
            </a:fld>
            <a:endParaRPr lang="en-US"/>
          </a:p>
        </p:txBody>
      </p:sp>
    </p:spTree>
    <p:extLst>
      <p:ext uri="{BB962C8B-B14F-4D97-AF65-F5344CB8AC3E}">
        <p14:creationId xmlns:p14="http://schemas.microsoft.com/office/powerpoint/2010/main" val="1361537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B443566-A8DA-9A4F-9754-2E4DA5C2577B}" type="datetimeFigureOut">
              <a:rPr lang="en-US" smtClean="0"/>
              <a:t>4/23/13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6F1C21-FB7A-8048-87BB-503E064D7E6B}"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B443566-A8DA-9A4F-9754-2E4DA5C2577B}" type="datetimeFigureOut">
              <a:rPr lang="en-US" smtClean="0"/>
              <a:t>4/23/13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A722D-8701-B447-8355-7109C3D24290}"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443566-A8DA-9A4F-9754-2E4DA5C2577B}" type="datetimeFigureOut">
              <a:rPr lang="en-US" smtClean="0"/>
              <a:t>4/23/13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A722D-8701-B447-8355-7109C3D24290}"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B443566-A8DA-9A4F-9754-2E4DA5C2577B}" type="datetimeFigureOut">
              <a:rPr lang="en-US" smtClean="0"/>
              <a:t>4/23/13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8A722D-8701-B447-8355-7109C3D24290}"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B443566-A8DA-9A4F-9754-2E4DA5C2577B}" type="datetimeFigureOut">
              <a:rPr lang="en-US" smtClean="0"/>
              <a:t>4/23/13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8A722D-8701-B447-8355-7109C3D24290}"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B443566-A8DA-9A4F-9754-2E4DA5C2577B}" type="datetimeFigureOut">
              <a:rPr lang="en-US" smtClean="0"/>
              <a:t>4/23/13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8A722D-8701-B447-8355-7109C3D24290}"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443566-A8DA-9A4F-9754-2E4DA5C2577B}" type="datetimeFigureOut">
              <a:rPr lang="en-US" smtClean="0"/>
              <a:t>4/23/13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8A722D-8701-B447-8355-7109C3D24290}"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443566-A8DA-9A4F-9754-2E4DA5C2577B}" type="datetimeFigureOut">
              <a:rPr lang="en-US" smtClean="0"/>
              <a:t>4/23/13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6F1C21-FB7A-8048-87BB-503E064D7E6B}"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443566-A8DA-9A4F-9754-2E4DA5C2577B}" type="datetimeFigureOut">
              <a:rPr lang="en-US" smtClean="0"/>
              <a:t>4/23/13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A722D-8701-B447-8355-7109C3D24290}" type="slidenum">
              <a:rPr lang="en-US" smtClean="0"/>
              <a:t>‹#›</a:t>
            </a:fld>
            <a:endParaRPr lang="en-US"/>
          </a:p>
        </p:txBody>
      </p:sp>
    </p:spTree>
    <p:extLst>
      <p:ext uri="{BB962C8B-B14F-4D97-AF65-F5344CB8AC3E}">
        <p14:creationId xmlns:p14="http://schemas.microsoft.com/office/powerpoint/2010/main" val="34933785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443566-A8DA-9A4F-9754-2E4DA5C2577B}" type="datetimeFigureOut">
              <a:rPr lang="en-US" smtClean="0"/>
              <a:t>4/23/13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8A722D-8701-B447-8355-7109C3D24290}"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443566-A8DA-9A4F-9754-2E4DA5C2577B}" type="datetimeFigureOut">
              <a:rPr lang="en-US" smtClean="0"/>
              <a:t>4/23/13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A722D-8701-B447-8355-7109C3D24290}"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443566-A8DA-9A4F-9754-2E4DA5C2577B}" type="datetimeFigureOut">
              <a:rPr lang="en-US" smtClean="0"/>
              <a:t>4/23/13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A722D-8701-B447-8355-7109C3D24290}"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443566-A8DA-9A4F-9754-2E4DA5C2577B}" type="datetimeFigureOut">
              <a:rPr lang="en-US" smtClean="0"/>
              <a:t>4/23/13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A722D-8701-B447-8355-7109C3D24290}" type="slidenum">
              <a:rPr lang="en-US" smtClean="0"/>
              <a:t>‹#›</a:t>
            </a:fld>
            <a:endParaRPr lang="en-US"/>
          </a:p>
        </p:txBody>
      </p:sp>
    </p:spTree>
    <p:extLst>
      <p:ext uri="{BB962C8B-B14F-4D97-AF65-F5344CB8AC3E}">
        <p14:creationId xmlns:p14="http://schemas.microsoft.com/office/powerpoint/2010/main" val="1232249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443566-A8DA-9A4F-9754-2E4DA5C2577B}" type="datetimeFigureOut">
              <a:rPr lang="en-US" smtClean="0"/>
              <a:t>4/23/13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8A722D-8701-B447-8355-7109C3D24290}" type="slidenum">
              <a:rPr lang="en-US" smtClean="0"/>
              <a:t>‹#›</a:t>
            </a:fld>
            <a:endParaRPr lang="en-US"/>
          </a:p>
        </p:txBody>
      </p:sp>
    </p:spTree>
    <p:extLst>
      <p:ext uri="{BB962C8B-B14F-4D97-AF65-F5344CB8AC3E}">
        <p14:creationId xmlns:p14="http://schemas.microsoft.com/office/powerpoint/2010/main" val="19891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443566-A8DA-9A4F-9754-2E4DA5C2577B}" type="datetimeFigureOut">
              <a:rPr lang="en-US" smtClean="0"/>
              <a:t>4/23/13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8A722D-8701-B447-8355-7109C3D24290}" type="slidenum">
              <a:rPr lang="en-US" smtClean="0"/>
              <a:t>‹#›</a:t>
            </a:fld>
            <a:endParaRPr lang="en-US"/>
          </a:p>
        </p:txBody>
      </p:sp>
    </p:spTree>
    <p:extLst>
      <p:ext uri="{BB962C8B-B14F-4D97-AF65-F5344CB8AC3E}">
        <p14:creationId xmlns:p14="http://schemas.microsoft.com/office/powerpoint/2010/main" val="2004940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443566-A8DA-9A4F-9754-2E4DA5C2577B}" type="datetimeFigureOut">
              <a:rPr lang="en-US" smtClean="0"/>
              <a:t>4/23/13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8A722D-8701-B447-8355-7109C3D24290}" type="slidenum">
              <a:rPr lang="en-US" smtClean="0"/>
              <a:t>‹#›</a:t>
            </a:fld>
            <a:endParaRPr lang="en-US"/>
          </a:p>
        </p:txBody>
      </p:sp>
    </p:spTree>
    <p:extLst>
      <p:ext uri="{BB962C8B-B14F-4D97-AF65-F5344CB8AC3E}">
        <p14:creationId xmlns:p14="http://schemas.microsoft.com/office/powerpoint/2010/main" val="121411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443566-A8DA-9A4F-9754-2E4DA5C2577B}" type="datetimeFigureOut">
              <a:rPr lang="en-US" smtClean="0"/>
              <a:t>4/23/13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8A722D-8701-B447-8355-7109C3D24290}" type="slidenum">
              <a:rPr lang="en-US" smtClean="0"/>
              <a:t>‹#›</a:t>
            </a:fld>
            <a:endParaRPr lang="en-US"/>
          </a:p>
        </p:txBody>
      </p:sp>
    </p:spTree>
    <p:extLst>
      <p:ext uri="{BB962C8B-B14F-4D97-AF65-F5344CB8AC3E}">
        <p14:creationId xmlns:p14="http://schemas.microsoft.com/office/powerpoint/2010/main" val="1287221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443566-A8DA-9A4F-9754-2E4DA5C2577B}" type="datetimeFigureOut">
              <a:rPr lang="en-US" smtClean="0"/>
              <a:t>4/23/13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6F1C21-FB7A-8048-87BB-503E064D7E6B}" type="slidenum">
              <a:rPr lang="en-US" smtClean="0"/>
              <a:t>‹#›</a:t>
            </a:fld>
            <a:endParaRPr lang="en-US"/>
          </a:p>
        </p:txBody>
      </p:sp>
    </p:spTree>
    <p:extLst>
      <p:ext uri="{BB962C8B-B14F-4D97-AF65-F5344CB8AC3E}">
        <p14:creationId xmlns:p14="http://schemas.microsoft.com/office/powerpoint/2010/main" val="1368876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443566-A8DA-9A4F-9754-2E4DA5C2577B}" type="datetimeFigureOut">
              <a:rPr lang="en-US" smtClean="0"/>
              <a:t>4/23/13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8A722D-8701-B447-8355-7109C3D24290}" type="slidenum">
              <a:rPr lang="en-US" smtClean="0"/>
              <a:t>‹#›</a:t>
            </a:fld>
            <a:endParaRPr lang="en-US"/>
          </a:p>
        </p:txBody>
      </p:sp>
    </p:spTree>
    <p:extLst>
      <p:ext uri="{BB962C8B-B14F-4D97-AF65-F5344CB8AC3E}">
        <p14:creationId xmlns:p14="http://schemas.microsoft.com/office/powerpoint/2010/main" val="1826743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4" Type="http://schemas.openxmlformats.org/officeDocument/2006/relationships/slideLayout" Target="../slideLayouts/slideLayout15.xml"/><Relationship Id="rId10" Type="http://schemas.openxmlformats.org/officeDocument/2006/relationships/slideLayout" Target="../slideLayouts/slideLayout21.xml"/><Relationship Id="rId5" Type="http://schemas.openxmlformats.org/officeDocument/2006/relationships/slideLayout" Target="../slideLayouts/slideLayout16.xml"/><Relationship Id="rId7" Type="http://schemas.openxmlformats.org/officeDocument/2006/relationships/slideLayout" Target="../slideLayouts/slideLayout18.xml"/><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9" Type="http://schemas.openxmlformats.org/officeDocument/2006/relationships/slideLayout" Target="../slideLayouts/slideLayout20.xml"/><Relationship Id="rId3" Type="http://schemas.openxmlformats.org/officeDocument/2006/relationships/slideLayout" Target="../slideLayouts/slideLayout14.xml"/><Relationship Id="rId6"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443566-A8DA-9A4F-9754-2E4DA5C2577B}" type="datetimeFigureOut">
              <a:rPr lang="en-US" smtClean="0"/>
              <a:t>4/23/13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8A722D-8701-B447-8355-7109C3D24290}" type="slidenum">
              <a:rPr lang="en-US" smtClean="0"/>
              <a:t>‹#›</a:t>
            </a:fld>
            <a:endParaRPr lang="en-US"/>
          </a:p>
        </p:txBody>
      </p:sp>
    </p:spTree>
    <p:extLst>
      <p:ext uri="{BB962C8B-B14F-4D97-AF65-F5344CB8AC3E}">
        <p14:creationId xmlns:p14="http://schemas.microsoft.com/office/powerpoint/2010/main" val="854883803"/>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AB443566-A8DA-9A4F-9754-2E4DA5C2577B}" type="datetimeFigureOut">
              <a:rPr lang="en-US" smtClean="0"/>
              <a:t>4/23/13</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758A722D-8701-B447-8355-7109C3D2429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Lst>
  <p:timing>
    <p:tnLst>
      <p:par>
        <p:cTn xmlns:p14="http://schemas.microsoft.com/office/powerpoint/2010/mai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microsoft.com/office/2007/relationships/hdphoto" Target="../media/hdphoto1.wdp"/><Relationship Id="rId1" Type="http://schemas.openxmlformats.org/officeDocument/2006/relationships/slideLayout" Target="../slideLayouts/slideLayout6.xml"/><Relationship Id="rId2" Type="http://schemas.openxmlformats.org/officeDocument/2006/relationships/image" Target="../media/image1.jp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4" Type="http://schemas.openxmlformats.org/officeDocument/2006/relationships/image" Target="../media/image3.png"/><Relationship Id="rId1" Type="http://schemas.openxmlformats.org/officeDocument/2006/relationships/slideLayout" Target="../slideLayouts/slideLayout13.xml"/><Relationship Id="rId2" Type="http://schemas.openxmlformats.org/officeDocument/2006/relationships/image" Target="../media/image15.png"/><Relationship Id="rId3" Type="http://schemas.openxmlformats.org/officeDocument/2006/relationships/image" Target="../media/image16.png"/><Relationship Id="rId5"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3" Type="http://schemas.openxmlformats.org/officeDocument/2006/relationships/image" Target="../media/image18.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3" Type="http://schemas.openxmlformats.org/officeDocument/2006/relationships/image" Target="../media/image20.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3" Type="http://schemas.microsoft.com/office/2007/relationships/hdphoto" Target="../media/hdphoto2.wdp"/><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4" Type="http://schemas.microsoft.com/office/2007/relationships/hdphoto" Target="../media/hdphoto1.wdp"/><Relationship Id="rId1" Type="http://schemas.openxmlformats.org/officeDocument/2006/relationships/slideLayout" Target="../slideLayouts/slideLayout17.xml"/><Relationship Id="rId2" Type="http://schemas.openxmlformats.org/officeDocument/2006/relationships/image" Target="../media/image1.jpg"/><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3" Type="http://schemas.microsoft.com/office/2007/relationships/hdphoto" Target="../media/hdphoto1.wdp"/><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6" Type="http://schemas.microsoft.com/office/2007/relationships/diagramDrawing" Target="../diagrams/drawing1.xml"/><Relationship Id="rId4" Type="http://schemas.openxmlformats.org/officeDocument/2006/relationships/diagramQuickStyle" Target="../diagrams/quickStyle1.xml"/><Relationship Id="rId1" Type="http://schemas.openxmlformats.org/officeDocument/2006/relationships/slideLayout" Target="../slideLayouts/slideLayout13.xml"/><Relationship Id="rId2" Type="http://schemas.openxmlformats.org/officeDocument/2006/relationships/diagramData" Target="../diagrams/data1.xml"/><Relationship Id="rId3" Type="http://schemas.openxmlformats.org/officeDocument/2006/relationships/diagramLayout" Target="../diagrams/layout1.xml"/><Relationship Id="rId5"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3" Type="http://schemas.openxmlformats.org/officeDocument/2006/relationships/image" Target="../media/image6.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3" Type="http://schemas.openxmlformats.org/officeDocument/2006/relationships/image" Target="../media/image8.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685800" y="156340"/>
            <a:ext cx="8153400" cy="1905000"/>
          </a:xfrm>
        </p:spPr>
        <p:txBody>
          <a:bodyPr>
            <a:normAutofit fontScale="90000"/>
          </a:bodyPr>
          <a:lstStyle/>
          <a:p>
            <a:r>
              <a:rPr lang="en-US" b="1" dirty="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rPr>
              <a:t>Should Pittsburgh Submit a Bid</a:t>
            </a:r>
            <a:br>
              <a:rPr lang="en-US" b="1" dirty="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rPr>
            </a:br>
            <a:r>
              <a:rPr lang="en-US" b="1" dirty="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rPr>
              <a:t>to Host the 2024 Summer Olympics?</a:t>
            </a:r>
            <a:r>
              <a:rPr lang="en-US" dirty="0"/>
              <a:t/>
            </a:r>
            <a:br>
              <a:rPr lang="en-US" dirty="0"/>
            </a:br>
            <a:endParaRPr lang="en-US" dirty="0"/>
          </a:p>
        </p:txBody>
      </p:sp>
      <p:sp>
        <p:nvSpPr>
          <p:cNvPr id="4" name="Slide Number Placeholder 3"/>
          <p:cNvSpPr>
            <a:spLocks noGrp="1"/>
          </p:cNvSpPr>
          <p:nvPr>
            <p:ph type="sldNum" sz="quarter" idx="12"/>
          </p:nvPr>
        </p:nvSpPr>
        <p:spPr/>
        <p:txBody>
          <a:bodyPr/>
          <a:lstStyle/>
          <a:p>
            <a:pPr>
              <a:defRPr/>
            </a:pPr>
            <a:fld id="{89498957-6278-904E-B557-4269E9FD949B}" type="slidenum">
              <a:rPr lang="en-US" smtClean="0"/>
              <a:pPr>
                <a:defRPr/>
              </a:pPr>
              <a:t>1</a:t>
            </a:fld>
            <a:endParaRPr lang="en-US"/>
          </a:p>
        </p:txBody>
      </p:sp>
      <p:pic>
        <p:nvPicPr>
          <p:cNvPr id="5" name="Content Placeholder 4" descr="olympics-unveil-social-media-hub-to-connect-athletes-and-fans-732a95f105.jpg"/>
          <p:cNvPicPr>
            <a:picLocks noGrp="1" noChangeAspect="1"/>
          </p:cNvPicPr>
          <p:nvPr>
            <p:ph idx="4294967295"/>
          </p:nvPr>
        </p:nvPicPr>
        <p:blipFill>
          <a:blip r:embed="rId3">
            <a:extLst>
              <a:ext uri="{BEBA8EAE-BF5A-486C-A8C5-ECC9F3942E4B}">
                <a14:imgProps xmlns:a14="http://schemas.microsoft.com/office/drawing/2010/main">
                  <a14:imgLayer r:embed="rId4">
                    <a14:imgEffect>
                      <a14:backgroundRemoval t="12326" b="87674" l="10000" r="90000"/>
                    </a14:imgEffect>
                  </a14:imgLayer>
                </a14:imgProps>
              </a:ext>
              <a:ext uri="{28A0092B-C50C-407E-A947-70E740481C1C}">
                <a14:useLocalDpi xmlns:a14="http://schemas.microsoft.com/office/drawing/2010/main" val="0"/>
              </a:ext>
            </a:extLst>
          </a:blip>
          <a:srcRect t="2908" b="2908"/>
          <a:stretch>
            <a:fillRect/>
          </a:stretch>
        </p:blipFill>
        <p:spPr>
          <a:xfrm rot="20904771">
            <a:off x="0" y="3470275"/>
            <a:ext cx="6705600" cy="3551238"/>
          </a:xfrm>
        </p:spPr>
      </p:pic>
      <p:sp>
        <p:nvSpPr>
          <p:cNvPr id="2" name="TextBox 1"/>
          <p:cNvSpPr txBox="1"/>
          <p:nvPr/>
        </p:nvSpPr>
        <p:spPr>
          <a:xfrm>
            <a:off x="6034491" y="5866121"/>
            <a:ext cx="2804709" cy="584776"/>
          </a:xfrm>
          <a:prstGeom prst="rect">
            <a:avLst/>
          </a:prstGeom>
          <a:noFill/>
        </p:spPr>
        <p:txBody>
          <a:bodyPr wrap="square" rtlCol="0">
            <a:spAutoFit/>
          </a:bodyPr>
          <a:lstStyle/>
          <a:p>
            <a:r>
              <a:rPr lang="en-US" sz="3200" b="1" dirty="0" smtClean="0">
                <a:solidFill>
                  <a:schemeClr val="bg1"/>
                </a:solidFill>
              </a:rPr>
              <a:t>Erica Jurkowski</a:t>
            </a:r>
            <a:endParaRPr lang="en-US" sz="3200" b="1" dirty="0">
              <a:solidFill>
                <a:schemeClr val="bg1"/>
              </a:solidFill>
            </a:endParaRPr>
          </a:p>
        </p:txBody>
      </p:sp>
    </p:spTree>
    <p:extLst>
      <p:ext uri="{BB962C8B-B14F-4D97-AF65-F5344CB8AC3E}">
        <p14:creationId xmlns:p14="http://schemas.microsoft.com/office/powerpoint/2010/main" val="213255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3691" y="5345402"/>
            <a:ext cx="6512511" cy="1143000"/>
          </a:xfrm>
        </p:spPr>
        <p:txBody>
          <a:bodyPr>
            <a:normAutofit fontScale="90000"/>
          </a:bodyPr>
          <a:lstStyle/>
          <a:p>
            <a:r>
              <a:rPr lang="en-US" b="1" dirty="0"/>
              <a:t>Decision Subnet for </a:t>
            </a:r>
            <a:r>
              <a:rPr lang="en-US" b="1" dirty="0" smtClean="0"/>
              <a:t/>
            </a:r>
            <a:br>
              <a:rPr lang="en-US" b="1" dirty="0" smtClean="0"/>
            </a:br>
            <a:r>
              <a:rPr lang="en-US" b="1" dirty="0" smtClean="0"/>
              <a:t>Costs </a:t>
            </a:r>
            <a:r>
              <a:rPr lang="en-US" b="1" dirty="0"/>
              <a:t>Before Games</a:t>
            </a:r>
            <a:r>
              <a:rPr lang="en-US" dirty="0" smtClean="0">
                <a:effectLst/>
              </a:rPr>
              <a:t> </a:t>
            </a:r>
            <a:endParaRPr lang="en-US" dirty="0"/>
          </a:p>
        </p:txBody>
      </p:sp>
      <p:pic>
        <p:nvPicPr>
          <p:cNvPr id="4" name="Content Placeholder 3" descr="Macintosh HD:Users:Erica:Desktop:Picture 13.png"/>
          <p:cNvPicPr>
            <a:picLocks noGrp="1"/>
          </p:cNvPicPr>
          <p:nvPr>
            <p:ph sz="quarter" idx="13"/>
          </p:nvPr>
        </p:nvPicPr>
        <p:blipFill rotWithShape="1">
          <a:blip r:embed="rId2">
            <a:extLst>
              <a:ext uri="{28A0092B-C50C-407E-A947-70E740481C1C}">
                <a14:useLocalDpi xmlns:a14="http://schemas.microsoft.com/office/drawing/2010/main" val="0"/>
              </a:ext>
            </a:extLst>
          </a:blip>
          <a:srcRect t="4952" r="7565" b="9276"/>
          <a:stretch/>
        </p:blipFill>
        <p:spPr bwMode="auto">
          <a:xfrm>
            <a:off x="989654" y="478370"/>
            <a:ext cx="6020401" cy="475156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82690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8749" y="5186120"/>
            <a:ext cx="6512511" cy="1143000"/>
          </a:xfrm>
        </p:spPr>
        <p:txBody>
          <a:bodyPr/>
          <a:lstStyle/>
          <a:p>
            <a:r>
              <a:rPr lang="en-US" sz="4000" dirty="0" smtClean="0"/>
              <a:t>Decision Subnet for </a:t>
            </a:r>
            <a:br>
              <a:rPr lang="en-US" sz="4000" dirty="0" smtClean="0"/>
            </a:br>
            <a:r>
              <a:rPr lang="en-US" sz="4000" dirty="0" smtClean="0"/>
              <a:t>Risks During Games</a:t>
            </a:r>
            <a:endParaRPr lang="en-US" sz="4000" dirty="0"/>
          </a:p>
        </p:txBody>
      </p:sp>
      <p:pic>
        <p:nvPicPr>
          <p:cNvPr id="4" name="Content Placeholder 3" descr="Macintosh HD:Users:Erica:Desktop:Picture 17.png"/>
          <p:cNvPicPr>
            <a:picLocks noGrp="1"/>
          </p:cNvPicPr>
          <p:nvPr>
            <p:ph sz="quarter" idx="13"/>
          </p:nvPr>
        </p:nvPicPr>
        <p:blipFill rotWithShape="1">
          <a:blip r:embed="rId2">
            <a:extLst>
              <a:ext uri="{28A0092B-C50C-407E-A947-70E740481C1C}">
                <a14:useLocalDpi xmlns:a14="http://schemas.microsoft.com/office/drawing/2010/main" val="0"/>
              </a:ext>
            </a:extLst>
          </a:blip>
          <a:srcRect t="9390" r="9112" b="9293"/>
          <a:stretch/>
        </p:blipFill>
        <p:spPr bwMode="auto">
          <a:xfrm>
            <a:off x="1307943" y="197945"/>
            <a:ext cx="5817574" cy="494366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49279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414" y="291134"/>
            <a:ext cx="8494539" cy="1143000"/>
          </a:xfrm>
        </p:spPr>
        <p:txBody>
          <a:bodyPr>
            <a:normAutofit fontScale="90000"/>
          </a:bodyPr>
          <a:lstStyle/>
          <a:p>
            <a:r>
              <a:rPr lang="en-US" dirty="0" smtClean="0"/>
              <a:t>Results of Pairwise Comparisons</a:t>
            </a:r>
            <a:endParaRPr lang="en-US" dirty="0"/>
          </a:p>
        </p:txBody>
      </p:sp>
      <p:pic>
        <p:nvPicPr>
          <p:cNvPr id="4" name="Content Placeholder 3" descr="Picture 38.png"/>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t="167" b="1705"/>
          <a:stretch/>
        </p:blipFill>
        <p:spPr>
          <a:xfrm>
            <a:off x="1793289" y="1318666"/>
            <a:ext cx="5711650" cy="5279530"/>
          </a:xfrm>
        </p:spPr>
      </p:pic>
    </p:spTree>
    <p:extLst>
      <p:ext uri="{BB962C8B-B14F-4D97-AF65-F5344CB8AC3E}">
        <p14:creationId xmlns:p14="http://schemas.microsoft.com/office/powerpoint/2010/main" val="2824984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0415" y="744024"/>
            <a:ext cx="6512511" cy="1143000"/>
          </a:xfrm>
        </p:spPr>
        <p:txBody>
          <a:bodyPr/>
          <a:lstStyle/>
          <a:p>
            <a:r>
              <a:rPr lang="en-US" dirty="0" smtClean="0"/>
              <a:t>Ratings</a:t>
            </a:r>
            <a:endParaRPr lang="en-US" dirty="0"/>
          </a:p>
        </p:txBody>
      </p:sp>
      <p:pic>
        <p:nvPicPr>
          <p:cNvPr id="4" name="Content Placeholder 3" descr="Macintosh HD:Users:Erica:Desktop:Picture 23.png"/>
          <p:cNvPicPr>
            <a:picLocks noGrp="1"/>
          </p:cNvPicPr>
          <p:nvPr>
            <p:ph sz="quarter" idx="13"/>
          </p:nvPr>
        </p:nvPicPr>
        <p:blipFill rotWithShape="1">
          <a:blip r:embed="rId2">
            <a:extLst>
              <a:ext uri="{28A0092B-C50C-407E-A947-70E740481C1C}">
                <a14:useLocalDpi xmlns:a14="http://schemas.microsoft.com/office/drawing/2010/main" val="0"/>
              </a:ext>
            </a:extLst>
          </a:blip>
          <a:srcRect l="-35" t="12753" r="3021" b="9616"/>
          <a:stretch/>
        </p:blipFill>
        <p:spPr bwMode="auto">
          <a:xfrm>
            <a:off x="418540" y="2523809"/>
            <a:ext cx="8449696" cy="234235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82354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9721"/>
            <a:ext cx="3256255" cy="1143000"/>
          </a:xfrm>
        </p:spPr>
        <p:txBody>
          <a:bodyPr/>
          <a:lstStyle/>
          <a:p>
            <a:r>
              <a:rPr lang="en-US" dirty="0" smtClean="0"/>
              <a:t>Results</a:t>
            </a:r>
            <a:endParaRPr lang="en-US" dirty="0"/>
          </a:p>
        </p:txBody>
      </p:sp>
      <p:pic>
        <p:nvPicPr>
          <p:cNvPr id="4" name="Content Placeholder 3" descr="Macintosh HD:Users:Erica:Desktop:Picture 24.png"/>
          <p:cNvPicPr>
            <a:picLocks noGrp="1"/>
          </p:cNvPicPr>
          <p:nvPr>
            <p:ph sz="quarter" idx="13"/>
          </p:nvPr>
        </p:nvPicPr>
        <p:blipFill rotWithShape="1">
          <a:blip r:embed="rId2">
            <a:extLst>
              <a:ext uri="{28A0092B-C50C-407E-A947-70E740481C1C}">
                <a14:useLocalDpi xmlns:a14="http://schemas.microsoft.com/office/drawing/2010/main" val="0"/>
              </a:ext>
            </a:extLst>
          </a:blip>
          <a:srcRect l="337" t="58574" r="1106" b="4981"/>
          <a:stretch/>
        </p:blipFill>
        <p:spPr bwMode="auto">
          <a:xfrm>
            <a:off x="1006149" y="2226892"/>
            <a:ext cx="7488390" cy="1451602"/>
          </a:xfrm>
          <a:prstGeom prst="rect">
            <a:avLst/>
          </a:prstGeom>
          <a:noFill/>
          <a:ln>
            <a:noFill/>
          </a:ln>
          <a:extLst>
            <a:ext uri="{53640926-AAD7-44d8-BBD7-CCE9431645EC}">
              <a14:shadowObscured xmlns:a14="http://schemas.microsoft.com/office/drawing/2010/main"/>
            </a:ext>
          </a:extLst>
        </p:spPr>
      </p:pic>
      <p:pic>
        <p:nvPicPr>
          <p:cNvPr id="5" name="Picture 4" descr="Macintosh HD:Users:Erica:Desktop:Picture 25.png"/>
          <p:cNvPicPr/>
          <p:nvPr/>
        </p:nvPicPr>
        <p:blipFill rotWithShape="1">
          <a:blip r:embed="rId3">
            <a:extLst>
              <a:ext uri="{28A0092B-C50C-407E-A947-70E740481C1C}">
                <a14:useLocalDpi xmlns:a14="http://schemas.microsoft.com/office/drawing/2010/main" val="0"/>
              </a:ext>
            </a:extLst>
          </a:blip>
          <a:srcRect l="447" t="57633" r="2308" b="4281"/>
          <a:stretch/>
        </p:blipFill>
        <p:spPr bwMode="auto">
          <a:xfrm>
            <a:off x="1006149" y="4684720"/>
            <a:ext cx="7488390" cy="1453706"/>
          </a:xfrm>
          <a:prstGeom prst="rect">
            <a:avLst/>
          </a:prstGeom>
          <a:noFill/>
          <a:ln>
            <a:noFill/>
          </a:ln>
          <a:extLst>
            <a:ext uri="{53640926-AAD7-44d8-BBD7-CCE9431645EC}">
              <a14:shadowObscured xmlns:a14="http://schemas.microsoft.com/office/drawing/2010/main"/>
            </a:ext>
          </a:extLst>
        </p:spPr>
      </p:pic>
      <p:sp>
        <p:nvSpPr>
          <p:cNvPr id="6" name="TextBox 5"/>
          <p:cNvSpPr txBox="1"/>
          <p:nvPr/>
        </p:nvSpPr>
        <p:spPr>
          <a:xfrm>
            <a:off x="1006149" y="1501298"/>
            <a:ext cx="3876149" cy="461665"/>
          </a:xfrm>
          <a:prstGeom prst="rect">
            <a:avLst/>
          </a:prstGeom>
          <a:noFill/>
        </p:spPr>
        <p:txBody>
          <a:bodyPr wrap="square" rtlCol="0">
            <a:spAutoFit/>
          </a:bodyPr>
          <a:lstStyle/>
          <a:p>
            <a:r>
              <a:rPr lang="en-US" sz="2400" dirty="0" smtClean="0"/>
              <a:t>Multiplicative (Short-term)</a:t>
            </a:r>
            <a:endParaRPr lang="en-US" sz="2400" dirty="0"/>
          </a:p>
        </p:txBody>
      </p:sp>
      <p:sp>
        <p:nvSpPr>
          <p:cNvPr id="7" name="TextBox 6"/>
          <p:cNvSpPr txBox="1"/>
          <p:nvPr/>
        </p:nvSpPr>
        <p:spPr>
          <a:xfrm>
            <a:off x="1006149" y="4024900"/>
            <a:ext cx="4189540" cy="461665"/>
          </a:xfrm>
          <a:prstGeom prst="rect">
            <a:avLst/>
          </a:prstGeom>
          <a:noFill/>
        </p:spPr>
        <p:txBody>
          <a:bodyPr wrap="square" rtlCol="0">
            <a:spAutoFit/>
          </a:bodyPr>
          <a:lstStyle/>
          <a:p>
            <a:r>
              <a:rPr lang="en-US" sz="2400" dirty="0" smtClean="0"/>
              <a:t>Additive Negative (Long-term)</a:t>
            </a:r>
            <a:endParaRPr lang="en-US" sz="2400" dirty="0"/>
          </a:p>
        </p:txBody>
      </p:sp>
      <p:pic>
        <p:nvPicPr>
          <p:cNvPr id="8" name="Picture 7" descr="olympics-unveil-social-media-hub-to-connect-athletes-and-fans-732a95f105.jpg"/>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843159" y="-374632"/>
            <a:ext cx="5663713" cy="3183603"/>
          </a:xfrm>
          <a:prstGeom prst="rect">
            <a:avLst/>
          </a:prstGeom>
        </p:spPr>
      </p:pic>
    </p:spTree>
    <p:extLst>
      <p:ext uri="{BB962C8B-B14F-4D97-AF65-F5344CB8AC3E}">
        <p14:creationId xmlns:p14="http://schemas.microsoft.com/office/powerpoint/2010/main" val="156404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7989" y="281285"/>
            <a:ext cx="7032736" cy="1764155"/>
          </a:xfrm>
        </p:spPr>
        <p:txBody>
          <a:bodyPr>
            <a:normAutofit fontScale="90000"/>
          </a:bodyPr>
          <a:lstStyle/>
          <a:p>
            <a:r>
              <a:rPr lang="en-US" dirty="0" smtClean="0"/>
              <a:t>Sensitivity Analysis </a:t>
            </a:r>
            <a:br>
              <a:rPr lang="en-US" dirty="0" smtClean="0"/>
            </a:br>
            <a:r>
              <a:rPr lang="en-US" dirty="0" smtClean="0"/>
              <a:t>(Benefits &amp; Opportunities)</a:t>
            </a:r>
            <a:endParaRPr lang="en-US" dirty="0"/>
          </a:p>
        </p:txBody>
      </p:sp>
      <p:pic>
        <p:nvPicPr>
          <p:cNvPr id="6" name="Picture 5" descr="Picture 3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310" y="1732028"/>
            <a:ext cx="3715909" cy="4321258"/>
          </a:xfrm>
          <a:prstGeom prst="rect">
            <a:avLst/>
          </a:prstGeom>
        </p:spPr>
      </p:pic>
      <p:pic>
        <p:nvPicPr>
          <p:cNvPr id="7" name="Picture 6" descr="Picture 3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5831" y="1732028"/>
            <a:ext cx="3886971" cy="4453221"/>
          </a:xfrm>
          <a:prstGeom prst="rect">
            <a:avLst/>
          </a:prstGeom>
        </p:spPr>
      </p:pic>
    </p:spTree>
    <p:extLst>
      <p:ext uri="{BB962C8B-B14F-4D97-AF65-F5344CB8AC3E}">
        <p14:creationId xmlns:p14="http://schemas.microsoft.com/office/powerpoint/2010/main" val="4200536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4726" y="5064979"/>
            <a:ext cx="6512511" cy="1143000"/>
          </a:xfrm>
        </p:spPr>
        <p:txBody>
          <a:bodyPr>
            <a:normAutofit fontScale="90000"/>
          </a:bodyPr>
          <a:lstStyle/>
          <a:p>
            <a:r>
              <a:rPr lang="en-US" dirty="0" smtClean="0"/>
              <a:t>Sensitivity Analysis</a:t>
            </a:r>
            <a:br>
              <a:rPr lang="en-US" dirty="0" smtClean="0"/>
            </a:br>
            <a:r>
              <a:rPr lang="en-US" dirty="0" smtClean="0"/>
              <a:t>Costs &amp; Risks</a:t>
            </a:r>
            <a:endParaRPr lang="en-US" dirty="0"/>
          </a:p>
        </p:txBody>
      </p:sp>
      <p:pic>
        <p:nvPicPr>
          <p:cNvPr id="3" name="Picture 2" descr="Picture 3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518351"/>
            <a:ext cx="3810172" cy="4216717"/>
          </a:xfrm>
          <a:prstGeom prst="rect">
            <a:avLst/>
          </a:prstGeom>
        </p:spPr>
      </p:pic>
      <p:pic>
        <p:nvPicPr>
          <p:cNvPr id="4" name="Picture 3" descr="Picture 3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4367" y="518351"/>
            <a:ext cx="4002433" cy="4368992"/>
          </a:xfrm>
          <a:prstGeom prst="rect">
            <a:avLst/>
          </a:prstGeom>
        </p:spPr>
      </p:pic>
    </p:spTree>
    <p:extLst>
      <p:ext uri="{BB962C8B-B14F-4D97-AF65-F5344CB8AC3E}">
        <p14:creationId xmlns:p14="http://schemas.microsoft.com/office/powerpoint/2010/main" val="4004734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9123" y="5196942"/>
            <a:ext cx="6512511" cy="1143000"/>
          </a:xfrm>
        </p:spPr>
        <p:txBody>
          <a:bodyPr/>
          <a:lstStyle/>
          <a:p>
            <a:r>
              <a:rPr lang="en-US" dirty="0" smtClean="0"/>
              <a:t>Summary</a:t>
            </a:r>
            <a:endParaRPr lang="en-US" dirty="0"/>
          </a:p>
        </p:txBody>
      </p:sp>
      <p:sp>
        <p:nvSpPr>
          <p:cNvPr id="3" name="Content Placeholder 2"/>
          <p:cNvSpPr>
            <a:spLocks noGrp="1"/>
          </p:cNvSpPr>
          <p:nvPr>
            <p:ph sz="quarter" idx="13"/>
          </p:nvPr>
        </p:nvSpPr>
        <p:spPr>
          <a:xfrm>
            <a:off x="978057" y="1227247"/>
            <a:ext cx="7298634" cy="3969695"/>
          </a:xfrm>
        </p:spPr>
        <p:txBody>
          <a:bodyPr>
            <a:normAutofit/>
          </a:bodyPr>
          <a:lstStyle/>
          <a:p>
            <a:r>
              <a:rPr lang="en-US" sz="3200" dirty="0" smtClean="0"/>
              <a:t>“While </a:t>
            </a:r>
            <a:r>
              <a:rPr lang="en-US" sz="3200" dirty="0"/>
              <a:t>the games require a formidable commitment, they also provide an unparalleled opportunity for a city to evolve and </a:t>
            </a:r>
            <a:r>
              <a:rPr lang="en-US" sz="3200" dirty="0" smtClean="0"/>
              <a:t>grow.”</a:t>
            </a:r>
          </a:p>
          <a:p>
            <a:pPr marL="365760" lvl="1" indent="0">
              <a:buNone/>
            </a:pPr>
            <a:r>
              <a:rPr lang="en-US" sz="2800" dirty="0"/>
              <a:t>-</a:t>
            </a:r>
            <a:r>
              <a:rPr lang="en-US" sz="2800" dirty="0" smtClean="0"/>
              <a:t>Olympic </a:t>
            </a:r>
            <a:r>
              <a:rPr lang="en-US" sz="2800" dirty="0"/>
              <a:t>Committee CEO Scott Blackmun </a:t>
            </a:r>
            <a:endParaRPr lang="en-US" sz="2800" dirty="0"/>
          </a:p>
          <a:p>
            <a:endParaRPr lang="en-US" sz="3200" dirty="0"/>
          </a:p>
        </p:txBody>
      </p:sp>
      <p:pic>
        <p:nvPicPr>
          <p:cNvPr id="4" name="Picture 3" descr="olympics-unveil-social-media-hub-to-connect-athletes-and-fans-732a95f105.jpg"/>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78334" y="3923366"/>
            <a:ext cx="5663713" cy="3183603"/>
          </a:xfrm>
          <a:prstGeom prst="rect">
            <a:avLst/>
          </a:prstGeom>
        </p:spPr>
      </p:pic>
    </p:spTree>
    <p:extLst>
      <p:ext uri="{BB962C8B-B14F-4D97-AF65-F5344CB8AC3E}">
        <p14:creationId xmlns:p14="http://schemas.microsoft.com/office/powerpoint/2010/main" val="1409750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ttsburgh-pennsylvani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3289" y="1511743"/>
            <a:ext cx="5270500" cy="42164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Title 3"/>
          <p:cNvSpPr>
            <a:spLocks noGrp="1"/>
          </p:cNvSpPr>
          <p:nvPr>
            <p:ph type="title"/>
          </p:nvPr>
        </p:nvSpPr>
        <p:spPr>
          <a:xfrm>
            <a:off x="478334" y="616176"/>
            <a:ext cx="7992409" cy="1143000"/>
          </a:xfrm>
        </p:spPr>
        <p:txBody>
          <a:bodyPr/>
          <a:lstStyle/>
          <a:p>
            <a:pPr marL="0" indent="0">
              <a:buNone/>
            </a:pPr>
            <a:r>
              <a:rPr lang="en-US" dirty="0" smtClean="0"/>
              <a:t>GO FOR GOLD, </a:t>
            </a:r>
            <a:r>
              <a:rPr lang="en-US" dirty="0" smtClean="0"/>
              <a:t>PITTSBURGH!</a:t>
            </a:r>
            <a:endParaRPr lang="en-US" dirty="0"/>
          </a:p>
        </p:txBody>
      </p:sp>
      <p:pic>
        <p:nvPicPr>
          <p:cNvPr id="6" name="Picture 5" descr="olympics-unveil-social-media-hub-to-connect-athletes-and-fans-732a95f105.jpg"/>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20742733">
            <a:off x="1709129" y="4143103"/>
            <a:ext cx="3254256" cy="1829235"/>
          </a:xfrm>
          <a:prstGeom prst="rect">
            <a:avLst/>
          </a:prstGeom>
        </p:spPr>
      </p:pic>
    </p:spTree>
    <p:extLst>
      <p:ext uri="{BB962C8B-B14F-4D97-AF65-F5344CB8AC3E}">
        <p14:creationId xmlns:p14="http://schemas.microsoft.com/office/powerpoint/2010/main" val="872276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390" y="594701"/>
            <a:ext cx="4182237" cy="889893"/>
          </a:xfrm>
        </p:spPr>
        <p:txBody>
          <a:bodyPr/>
          <a:lstStyle/>
          <a:p>
            <a:r>
              <a:rPr lang="en-US" dirty="0" smtClean="0"/>
              <a:t>Introduction</a:t>
            </a:r>
            <a:endParaRPr lang="en-US" dirty="0"/>
          </a:p>
        </p:txBody>
      </p:sp>
      <p:sp>
        <p:nvSpPr>
          <p:cNvPr id="3" name="Content Placeholder 2"/>
          <p:cNvSpPr>
            <a:spLocks noGrp="1"/>
          </p:cNvSpPr>
          <p:nvPr>
            <p:ph sz="quarter" idx="13"/>
          </p:nvPr>
        </p:nvSpPr>
        <p:spPr>
          <a:xfrm>
            <a:off x="1192483" y="2468880"/>
            <a:ext cx="6400800" cy="3474720"/>
          </a:xfrm>
        </p:spPr>
        <p:txBody>
          <a:bodyPr/>
          <a:lstStyle/>
          <a:p>
            <a:r>
              <a:rPr lang="en-US" dirty="0" smtClean="0"/>
              <a:t>Pittsburgh </a:t>
            </a:r>
            <a:r>
              <a:rPr lang="en-US" dirty="0"/>
              <a:t>among 35 U.S. cities to receive letters this February from the USOC to gauge interest in hosting the </a:t>
            </a:r>
            <a:r>
              <a:rPr lang="en-US" dirty="0" smtClean="0"/>
              <a:t>games</a:t>
            </a:r>
          </a:p>
          <a:p>
            <a:endParaRPr lang="en-US" dirty="0"/>
          </a:p>
          <a:p>
            <a:r>
              <a:rPr lang="en-US" dirty="0"/>
              <a:t>Olympic City needs 45,000 hotel rooms, a village for 16,500 athletes and officials, an international </a:t>
            </a:r>
            <a:r>
              <a:rPr lang="en-US" dirty="0" smtClean="0"/>
              <a:t>airport, a </a:t>
            </a:r>
            <a:r>
              <a:rPr lang="en-US" dirty="0"/>
              <a:t>workforce of up to </a:t>
            </a:r>
            <a:r>
              <a:rPr lang="en-US" dirty="0" smtClean="0"/>
              <a:t>200,000, </a:t>
            </a:r>
            <a:r>
              <a:rPr lang="en-US" dirty="0" smtClean="0"/>
              <a:t>and </a:t>
            </a:r>
            <a:r>
              <a:rPr lang="en-US" dirty="0" smtClean="0"/>
              <a:t>$3 billion</a:t>
            </a:r>
            <a:endParaRPr lang="en-US" dirty="0"/>
          </a:p>
        </p:txBody>
      </p:sp>
      <p:pic>
        <p:nvPicPr>
          <p:cNvPr id="4" name="Picture 3" descr="olympics-unveil-social-media-hub-to-connect-athletes-and-fans-732a95f105.jpg"/>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123561" y="-374632"/>
            <a:ext cx="5663713" cy="3183603"/>
          </a:xfrm>
          <a:prstGeom prst="rect">
            <a:avLst/>
          </a:prstGeom>
        </p:spPr>
      </p:pic>
    </p:spTree>
    <p:extLst>
      <p:ext uri="{BB962C8B-B14F-4D97-AF65-F5344CB8AC3E}">
        <p14:creationId xmlns:p14="http://schemas.microsoft.com/office/powerpoint/2010/main" val="3794199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471" y="4750701"/>
            <a:ext cx="4264710" cy="1638728"/>
          </a:xfrm>
        </p:spPr>
        <p:txBody>
          <a:bodyPr/>
          <a:lstStyle/>
          <a:p>
            <a:r>
              <a:rPr lang="en-US" sz="4400" dirty="0" smtClean="0"/>
              <a:t>What People </a:t>
            </a:r>
            <a:br>
              <a:rPr lang="en-US" sz="4400" dirty="0" smtClean="0"/>
            </a:br>
            <a:r>
              <a:rPr lang="en-US" sz="4400" dirty="0" smtClean="0"/>
              <a:t>are Saying</a:t>
            </a:r>
            <a:endParaRPr lang="en-US" sz="4400" dirty="0"/>
          </a:p>
        </p:txBody>
      </p:sp>
      <p:sp>
        <p:nvSpPr>
          <p:cNvPr id="3" name="Content Placeholder 2"/>
          <p:cNvSpPr>
            <a:spLocks noGrp="1"/>
          </p:cNvSpPr>
          <p:nvPr>
            <p:ph sz="quarter" idx="13"/>
          </p:nvPr>
        </p:nvSpPr>
        <p:spPr>
          <a:xfrm>
            <a:off x="5019147" y="951679"/>
            <a:ext cx="3748494" cy="3876439"/>
          </a:xfrm>
        </p:spPr>
        <p:txBody>
          <a:bodyPr>
            <a:normAutofit lnSpcReduction="10000"/>
          </a:bodyPr>
          <a:lstStyle/>
          <a:p>
            <a:r>
              <a:rPr lang="en-US" dirty="0" smtClean="0"/>
              <a:t>“</a:t>
            </a:r>
            <a:r>
              <a:rPr lang="en-US" dirty="0"/>
              <a:t>Pittsburgh doesn’t like to admit that certain things are beyond its grasp, but the Olympics might be too big. Let’s remember this is a city that had a crisis when a Pirates game, a concert and the Arts Festival all happened on the same Saturday.</a:t>
            </a:r>
            <a:r>
              <a:rPr lang="en-US" dirty="0" smtClean="0"/>
              <a:t>”</a:t>
            </a:r>
          </a:p>
          <a:p>
            <a:pPr marL="45720" indent="0" algn="r">
              <a:buNone/>
            </a:pPr>
            <a:r>
              <a:rPr lang="en-US" dirty="0" smtClean="0"/>
              <a:t>	-John </a:t>
            </a:r>
            <a:r>
              <a:rPr lang="en-US" dirty="0" err="1" smtClean="0"/>
              <a:t>Mehno</a:t>
            </a:r>
            <a:endParaRPr lang="en-US" dirty="0"/>
          </a:p>
          <a:p>
            <a:endParaRPr lang="en-US" dirty="0"/>
          </a:p>
        </p:txBody>
      </p:sp>
      <p:sp>
        <p:nvSpPr>
          <p:cNvPr id="4" name="Content Placeholder 3"/>
          <p:cNvSpPr>
            <a:spLocks noGrp="1"/>
          </p:cNvSpPr>
          <p:nvPr>
            <p:ph sz="quarter" idx="14"/>
          </p:nvPr>
        </p:nvSpPr>
        <p:spPr>
          <a:xfrm>
            <a:off x="412356" y="572282"/>
            <a:ext cx="4491331" cy="5817147"/>
          </a:xfrm>
        </p:spPr>
        <p:txBody>
          <a:bodyPr>
            <a:normAutofit fontScale="92500" lnSpcReduction="10000"/>
          </a:bodyPr>
          <a:lstStyle/>
          <a:p>
            <a:r>
              <a:rPr lang="en-US" sz="2400" dirty="0"/>
              <a:t>“As our City grows and evolves, we welcome opportunities to tell our comeback story to the world. It wasn’t long ago that we hosted a safe and successful G20 Summit, and now, we may have the opportunity to bid for the 2024 Olympics…Pittsburgh should feel very proud and honored to have come this far. Certainly there would be extraordinary obstacles and challenges to meet in putting a bid together, and we will reach out to community members to gauge their interest.” </a:t>
            </a:r>
          </a:p>
          <a:p>
            <a:pPr marL="45720" indent="0" algn="r">
              <a:buNone/>
            </a:pPr>
            <a:r>
              <a:rPr lang="en-US" sz="2400" dirty="0" smtClean="0"/>
              <a:t>	</a:t>
            </a:r>
            <a:r>
              <a:rPr lang="en-US" dirty="0" smtClean="0"/>
              <a:t>-</a:t>
            </a:r>
            <a:r>
              <a:rPr lang="en-US" dirty="0"/>
              <a:t>Mayor </a:t>
            </a:r>
            <a:r>
              <a:rPr lang="en-US" dirty="0" err="1"/>
              <a:t>Ravenstahl</a:t>
            </a:r>
            <a:r>
              <a:rPr lang="en-US" dirty="0"/>
              <a:t> </a:t>
            </a:r>
          </a:p>
        </p:txBody>
      </p:sp>
    </p:spTree>
    <p:extLst>
      <p:ext uri="{BB962C8B-B14F-4D97-AF65-F5344CB8AC3E}">
        <p14:creationId xmlns:p14="http://schemas.microsoft.com/office/powerpoint/2010/main" val="738253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4726" y="5213438"/>
            <a:ext cx="6512511" cy="1143000"/>
          </a:xfrm>
        </p:spPr>
        <p:txBody>
          <a:bodyPr/>
          <a:lstStyle/>
          <a:p>
            <a:r>
              <a:rPr lang="en-US" dirty="0" smtClean="0"/>
              <a:t>Alternatives</a:t>
            </a:r>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3795140633"/>
              </p:ext>
            </p:extLst>
          </p:nvPr>
        </p:nvGraphicFramePr>
        <p:xfrm>
          <a:off x="1143000" y="1391658"/>
          <a:ext cx="6400800" cy="3475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8252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333" y="262953"/>
            <a:ext cx="5518272" cy="1143000"/>
          </a:xfrm>
        </p:spPr>
        <p:txBody>
          <a:bodyPr/>
          <a:lstStyle/>
          <a:p>
            <a:r>
              <a:rPr lang="en-US" dirty="0" smtClean="0"/>
              <a:t>Model Overview</a:t>
            </a:r>
            <a:endParaRPr lang="en-US" dirty="0"/>
          </a:p>
        </p:txBody>
      </p:sp>
      <p:pic>
        <p:nvPicPr>
          <p:cNvPr id="4" name="Content Placeholder 3" descr="Picture 22.png"/>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l="1964" t="9310" r="2938" b="9394"/>
          <a:stretch/>
        </p:blipFill>
        <p:spPr>
          <a:xfrm>
            <a:off x="1830863" y="1405953"/>
            <a:ext cx="5921434" cy="4717709"/>
          </a:xfrm>
        </p:spPr>
      </p:pic>
    </p:spTree>
    <p:extLst>
      <p:ext uri="{BB962C8B-B14F-4D97-AF65-F5344CB8AC3E}">
        <p14:creationId xmlns:p14="http://schemas.microsoft.com/office/powerpoint/2010/main" val="4096200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621" y="4751565"/>
            <a:ext cx="7217179" cy="1516722"/>
          </a:xfrm>
        </p:spPr>
        <p:txBody>
          <a:bodyPr>
            <a:normAutofit fontScale="90000"/>
          </a:bodyPr>
          <a:lstStyle/>
          <a:p>
            <a:r>
              <a:rPr lang="en-US" dirty="0" smtClean="0"/>
              <a:t>Benefits &amp; Opportunities </a:t>
            </a:r>
            <a:br>
              <a:rPr lang="en-US" dirty="0" smtClean="0"/>
            </a:br>
            <a:r>
              <a:rPr lang="en-US" dirty="0" smtClean="0"/>
              <a:t>Control Criteria Subnets</a:t>
            </a:r>
            <a:endParaRPr lang="en-US" dirty="0"/>
          </a:p>
        </p:txBody>
      </p:sp>
      <p:pic>
        <p:nvPicPr>
          <p:cNvPr id="5" name="Content Placeholder 4" descr="Picture 3.png"/>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l="2252" t="10931" r="11254" b="9980"/>
          <a:stretch/>
        </p:blipFill>
        <p:spPr>
          <a:xfrm>
            <a:off x="263908" y="792646"/>
            <a:ext cx="4008103" cy="3579522"/>
          </a:xfrm>
        </p:spPr>
      </p:pic>
      <p:pic>
        <p:nvPicPr>
          <p:cNvPr id="6" name="Content Placeholder 5" descr="Picture 4.png"/>
          <p:cNvPicPr>
            <a:picLocks noGrp="1" noChangeAspect="1"/>
          </p:cNvPicPr>
          <p:nvPr>
            <p:ph sz="quarter" idx="14"/>
          </p:nvPr>
        </p:nvPicPr>
        <p:blipFill rotWithShape="1">
          <a:blip r:embed="rId3">
            <a:extLst>
              <a:ext uri="{28A0092B-C50C-407E-A947-70E740481C1C}">
                <a14:useLocalDpi xmlns:a14="http://schemas.microsoft.com/office/drawing/2010/main" val="0"/>
              </a:ext>
            </a:extLst>
          </a:blip>
          <a:srcRect l="1588" t="13846" r="4837" b="14353"/>
          <a:stretch/>
        </p:blipFill>
        <p:spPr>
          <a:xfrm>
            <a:off x="4502930" y="908115"/>
            <a:ext cx="4183870" cy="3249612"/>
          </a:xfrm>
        </p:spPr>
      </p:pic>
    </p:spTree>
    <p:extLst>
      <p:ext uri="{BB962C8B-B14F-4D97-AF65-F5344CB8AC3E}">
        <p14:creationId xmlns:p14="http://schemas.microsoft.com/office/powerpoint/2010/main" val="3014241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5808" y="4900023"/>
            <a:ext cx="7134708" cy="1434245"/>
          </a:xfrm>
        </p:spPr>
        <p:txBody>
          <a:bodyPr>
            <a:normAutofit fontScale="90000"/>
          </a:bodyPr>
          <a:lstStyle/>
          <a:p>
            <a:r>
              <a:rPr lang="en-US" dirty="0" smtClean="0"/>
              <a:t>Costs &amp; Risks</a:t>
            </a:r>
            <a:br>
              <a:rPr lang="en-US" dirty="0" smtClean="0"/>
            </a:br>
            <a:r>
              <a:rPr lang="en-US" dirty="0" smtClean="0"/>
              <a:t>Control Criteria Subnets</a:t>
            </a:r>
            <a:endParaRPr lang="en-US" dirty="0"/>
          </a:p>
        </p:txBody>
      </p:sp>
      <p:pic>
        <p:nvPicPr>
          <p:cNvPr id="5" name="Content Placeholder 4" descr="Picture 5.png"/>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l="4088" t="12024" r="8051" b="12895"/>
          <a:stretch/>
        </p:blipFill>
        <p:spPr>
          <a:xfrm>
            <a:off x="325246" y="1271016"/>
            <a:ext cx="3864294" cy="3398071"/>
          </a:xfrm>
        </p:spPr>
      </p:pic>
      <p:pic>
        <p:nvPicPr>
          <p:cNvPr id="6" name="Content Placeholder 5" descr="Picture 6.png"/>
          <p:cNvPicPr>
            <a:picLocks noGrp="1" noChangeAspect="1"/>
          </p:cNvPicPr>
          <p:nvPr>
            <p:ph sz="quarter" idx="14"/>
          </p:nvPr>
        </p:nvPicPr>
        <p:blipFill rotWithShape="1">
          <a:blip r:embed="rId3">
            <a:extLst>
              <a:ext uri="{28A0092B-C50C-407E-A947-70E740481C1C}">
                <a14:useLocalDpi xmlns:a14="http://schemas.microsoft.com/office/drawing/2010/main" val="0"/>
              </a:ext>
            </a:extLst>
          </a:blip>
          <a:srcRect l="3656" t="12025" r="6554" b="12897"/>
          <a:stretch/>
        </p:blipFill>
        <p:spPr>
          <a:xfrm>
            <a:off x="4648200" y="1271016"/>
            <a:ext cx="3912316" cy="3398071"/>
          </a:xfrm>
        </p:spPr>
      </p:pic>
    </p:spTree>
    <p:extLst>
      <p:ext uri="{BB962C8B-B14F-4D97-AF65-F5344CB8AC3E}">
        <p14:creationId xmlns:p14="http://schemas.microsoft.com/office/powerpoint/2010/main" val="4253996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289" y="5279420"/>
            <a:ext cx="6512511" cy="1143000"/>
          </a:xfrm>
        </p:spPr>
        <p:txBody>
          <a:bodyPr>
            <a:normAutofit fontScale="90000"/>
          </a:bodyPr>
          <a:lstStyle/>
          <a:p>
            <a:r>
              <a:rPr lang="en-US" b="1" dirty="0"/>
              <a:t>Decision </a:t>
            </a:r>
            <a:r>
              <a:rPr lang="en-US" b="1" dirty="0" smtClean="0"/>
              <a:t>Subnet for</a:t>
            </a:r>
            <a:br>
              <a:rPr lang="en-US" b="1" dirty="0" smtClean="0"/>
            </a:br>
            <a:r>
              <a:rPr lang="en-US" b="1" dirty="0" smtClean="0"/>
              <a:t>Benefits </a:t>
            </a:r>
            <a:r>
              <a:rPr lang="en-US" b="1" dirty="0"/>
              <a:t>During </a:t>
            </a:r>
            <a:r>
              <a:rPr lang="en-US" b="1" dirty="0" smtClean="0"/>
              <a:t>Games</a:t>
            </a:r>
            <a:endParaRPr lang="en-US" dirty="0"/>
          </a:p>
        </p:txBody>
      </p:sp>
      <p:pic>
        <p:nvPicPr>
          <p:cNvPr id="6" name="Content Placeholder 5" descr="Macintosh HD:Users:Erica:Desktop:Picture 9.png"/>
          <p:cNvPicPr>
            <a:picLocks noGrp="1"/>
          </p:cNvPicPr>
          <p:nvPr>
            <p:ph sz="quarter" idx="13"/>
          </p:nvPr>
        </p:nvPicPr>
        <p:blipFill rotWithShape="1">
          <a:blip r:embed="rId2">
            <a:extLst>
              <a:ext uri="{28A0092B-C50C-407E-A947-70E740481C1C}">
                <a14:useLocalDpi xmlns:a14="http://schemas.microsoft.com/office/drawing/2010/main" val="0"/>
              </a:ext>
            </a:extLst>
          </a:blip>
          <a:srcRect l="1559" t="7574" r="5744" b="15191"/>
          <a:stretch/>
        </p:blipFill>
        <p:spPr bwMode="auto">
          <a:xfrm>
            <a:off x="956667" y="412387"/>
            <a:ext cx="7142010" cy="461873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95438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897" y="5097106"/>
            <a:ext cx="7876950" cy="1435107"/>
          </a:xfrm>
        </p:spPr>
        <p:txBody>
          <a:bodyPr/>
          <a:lstStyle/>
          <a:p>
            <a:pPr algn="l"/>
            <a:r>
              <a:rPr lang="en-US" sz="4000" dirty="0" smtClean="0"/>
              <a:t>Decision Subnet for</a:t>
            </a:r>
            <a:br>
              <a:rPr lang="en-US" sz="4000" dirty="0" smtClean="0"/>
            </a:br>
            <a:r>
              <a:rPr lang="en-US" sz="4000" dirty="0" smtClean="0"/>
              <a:t>Opportunities After Games</a:t>
            </a:r>
            <a:endParaRPr lang="en-US" sz="4000" dirty="0"/>
          </a:p>
        </p:txBody>
      </p:sp>
      <p:pic>
        <p:nvPicPr>
          <p:cNvPr id="4" name="Content Placeholder 3" descr="Macintosh HD:Users:Erica:Desktop:Picture 12.png"/>
          <p:cNvPicPr>
            <a:picLocks noGrp="1"/>
          </p:cNvPicPr>
          <p:nvPr>
            <p:ph sz="quarter" idx="13"/>
          </p:nvPr>
        </p:nvPicPr>
        <p:blipFill rotWithShape="1">
          <a:blip r:embed="rId2">
            <a:extLst>
              <a:ext uri="{28A0092B-C50C-407E-A947-70E740481C1C}">
                <a14:useLocalDpi xmlns:a14="http://schemas.microsoft.com/office/drawing/2010/main" val="0"/>
              </a:ext>
            </a:extLst>
          </a:blip>
          <a:srcRect t="8856" r="3958" b="9254"/>
          <a:stretch/>
        </p:blipFill>
        <p:spPr bwMode="auto">
          <a:xfrm>
            <a:off x="1406908" y="181450"/>
            <a:ext cx="6559815" cy="491565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736989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ＭＳ ゴシック"/>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637</TotalTime>
  <Words>294</Words>
  <Application>Microsoft Macintosh PowerPoint</Application>
  <PresentationFormat>On-screen Show (4:3)</PresentationFormat>
  <Paragraphs>33</Paragraphs>
  <Slides>18</Slides>
  <Notes>0</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Office Theme</vt:lpstr>
      <vt:lpstr>Slipstream</vt:lpstr>
      <vt:lpstr>Should Pittsburgh Submit a Bid to Host the 2024 Summer Olympics? </vt:lpstr>
      <vt:lpstr>Introduction</vt:lpstr>
      <vt:lpstr>What People  are Saying</vt:lpstr>
      <vt:lpstr>Alternatives</vt:lpstr>
      <vt:lpstr>Model Overview</vt:lpstr>
      <vt:lpstr>Benefits &amp; Opportunities  Control Criteria Subnets</vt:lpstr>
      <vt:lpstr>Costs &amp; Risks Control Criteria Subnets</vt:lpstr>
      <vt:lpstr>Decision Subnet for Benefits During Games</vt:lpstr>
      <vt:lpstr>Decision Subnet for Opportunities After Games</vt:lpstr>
      <vt:lpstr>Decision Subnet for  Costs Before Games </vt:lpstr>
      <vt:lpstr>Decision Subnet for  Risks During Games</vt:lpstr>
      <vt:lpstr>Results of Pairwise Comparisons</vt:lpstr>
      <vt:lpstr>Ratings</vt:lpstr>
      <vt:lpstr>Results</vt:lpstr>
      <vt:lpstr>Sensitivity Analysis  (Benefits &amp; Opportunities)</vt:lpstr>
      <vt:lpstr>Sensitivity Analysis Costs &amp; Risks</vt:lpstr>
      <vt:lpstr>Summary</vt:lpstr>
      <vt:lpstr>GO FOR GOLD, PITTSBURGH!</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Should Pittsburgh Submit a Bid to Host the 2024 Summer Olympics? </dc:title>
  <dc:creator>Erica Jurkowski</dc:creator>
  <cp:lastModifiedBy>Erica Jurkowski</cp:lastModifiedBy>
  <cp:revision>16</cp:revision>
  <dcterms:created xsi:type="dcterms:W3CDTF">2013-04-21T07:00:16Z</dcterms:created>
  <dcterms:modified xsi:type="dcterms:W3CDTF">2013-04-23T16:56:35Z</dcterms:modified>
</cp:coreProperties>
</file>