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7" r:id="rId1"/>
  </p:sldMasterIdLst>
  <p:sldIdLst>
    <p:sldId id="256" r:id="rId2"/>
    <p:sldId id="257" r:id="rId3"/>
    <p:sldId id="261" r:id="rId4"/>
    <p:sldId id="263" r:id="rId5"/>
    <p:sldId id="264" r:id="rId6"/>
    <p:sldId id="265" r:id="rId7"/>
    <p:sldId id="266" r:id="rId8"/>
    <p:sldId id="262" r:id="rId9"/>
    <p:sldId id="267" r:id="rId10"/>
    <p:sldId id="268" r:id="rId11"/>
    <p:sldId id="269" r:id="rId12"/>
    <p:sldId id="270" r:id="rId13"/>
    <p:sldId id="280" r:id="rId14"/>
    <p:sldId id="281" r:id="rId15"/>
    <p:sldId id="259" r:id="rId16"/>
    <p:sldId id="260" r:id="rId17"/>
    <p:sldId id="275" r:id="rId18"/>
    <p:sldId id="271" r:id="rId19"/>
    <p:sldId id="276" r:id="rId20"/>
    <p:sldId id="277" r:id="rId21"/>
    <p:sldId id="278" r:id="rId22"/>
    <p:sldId id="279" r:id="rId23"/>
    <p:sldId id="272" r:id="rId24"/>
    <p:sldId id="273" r:id="rId25"/>
    <p:sldId id="282" r:id="rId26"/>
    <p:sldId id="283" r:id="rId27"/>
    <p:sldId id="274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536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536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x-none" noProof="0" smtClean="0"/>
              <a:t>Click to edit Master 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pPr lvl="0"/>
            <a:r>
              <a:rPr lang="en-US" altLang="x-none" noProof="0" smtClean="0"/>
              <a:t>Click to edit Master subtitle style</a:t>
            </a:r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1537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5F5877B-D641-C54D-ABD8-A5ED17EE099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1FF3DC-5758-4D44-94CA-E5A6805EBE54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384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9C3768-23EB-D143-BA91-93B8C6AD01AF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5319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FA7535-E624-9A4D-BE3B-D53F41459782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4838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1BF31A-2B9C-9B41-9D17-0D3F7038C1E4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0782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87F1BF-9A44-C647-9B61-274D7E21AD41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6113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A1D83E-615C-DA44-9583-9550B9646F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6313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E07F7-6101-0A45-BC03-CF5986E8D58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2635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F4C294-8DCB-0A4D-9923-E30730B5310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2268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4BACFA-B7FF-AE4A-8B15-E60BC1AC09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4895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D8634A-A857-9545-91AA-15F94E747204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8515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x-non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636DFA7-CACF-ED4A-A582-5A8F0DEB1F72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34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3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x-none"/>
          </a:p>
        </p:txBody>
      </p:sp>
      <p:sp>
        <p:nvSpPr>
          <p:cNvPr id="143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5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den.ca/nfl/steelers.html" TargetMode="External"/><Relationship Id="rId4" Type="http://schemas.openxmlformats.org/officeDocument/2006/relationships/image" Target="../media/image20.png"/><Relationship Id="rId5" Type="http://schemas.openxmlformats.org/officeDocument/2006/relationships/image" Target="../media/image21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>
                <a:solidFill>
                  <a:schemeClr val="tx1"/>
                </a:solidFill>
              </a:rPr>
              <a:t>Drafting the Best Future NFL Quarterback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x-none" sz="1900"/>
              <a:t>Decision Making in a Complex Environment</a:t>
            </a:r>
          </a:p>
          <a:p>
            <a:r>
              <a:rPr lang="en-US" altLang="x-none" sz="1900"/>
              <a:t>Final Project</a:t>
            </a:r>
          </a:p>
          <a:p>
            <a:r>
              <a:rPr lang="en-US" altLang="x-none" sz="1900"/>
              <a:t>Nick Besh</a:t>
            </a:r>
          </a:p>
          <a:p>
            <a:r>
              <a:rPr lang="en-US" altLang="x-none" sz="1900"/>
              <a:t>Steve Ellis</a:t>
            </a:r>
          </a:p>
        </p:txBody>
      </p:sp>
      <p:pic>
        <p:nvPicPr>
          <p:cNvPr id="2059" name="Picture 11" descr="steel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19600"/>
            <a:ext cx="36480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NF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24200"/>
            <a:ext cx="8858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077200" cy="838200"/>
          </a:xfrm>
        </p:spPr>
        <p:txBody>
          <a:bodyPr/>
          <a:lstStyle/>
          <a:p>
            <a:r>
              <a:rPr lang="en-US" altLang="x-none"/>
              <a:t>SuperDecisions Ratings cont.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838200"/>
            <a:ext cx="9144000" cy="5029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8153400" cy="838200"/>
          </a:xfrm>
        </p:spPr>
        <p:txBody>
          <a:bodyPr/>
          <a:lstStyle/>
          <a:p>
            <a:r>
              <a:rPr lang="en-US" altLang="x-none"/>
              <a:t>SuperDecisions Ratings cont.</a:t>
            </a:r>
          </a:p>
        </p:txBody>
      </p:sp>
      <p:pic>
        <p:nvPicPr>
          <p:cNvPr id="32771" name="Picture 1027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2000"/>
            <a:ext cx="9144000" cy="50292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Synthesis</a:t>
            </a:r>
          </a:p>
        </p:txBody>
      </p:sp>
      <p:pic>
        <p:nvPicPr>
          <p:cNvPr id="33795" name="Picture 1027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95400"/>
            <a:ext cx="9144000" cy="50292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1999 Quarterback’s Sensitivity Analysis</a:t>
            </a:r>
            <a:br>
              <a:rPr lang="en-US" altLang="x-none" sz="2800"/>
            </a:br>
            <a:r>
              <a:rPr lang="en-US" altLang="x-none" sz="2000"/>
              <a:t>Mental Attributes                                    Strength of College Experience</a:t>
            </a:r>
            <a:endParaRPr lang="en-US" altLang="x-none"/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ph type="body" sz="half" idx="1"/>
          </p:nvPr>
        </p:nvGraphicFramePr>
        <p:xfrm>
          <a:off x="457200" y="1600200"/>
          <a:ext cx="38100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1" name="Document" r:id="rId3" imgW="3991680" imgH="5743440" progId="Word.Document.8">
                  <p:embed/>
                </p:oleObj>
              </mc:Choice>
              <mc:Fallback>
                <p:oleObj name="Document" r:id="rId3" imgW="3991680" imgH="57434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3810000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ph type="body" sz="half" idx="2"/>
          </p:nvPr>
        </p:nvGraphicFramePr>
        <p:xfrm>
          <a:off x="4800600" y="1600200"/>
          <a:ext cx="38862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name="Document" r:id="rId5" imgW="3991680" imgH="5743440" progId="Word.Document.8">
                  <p:embed/>
                </p:oleObj>
              </mc:Choice>
              <mc:Fallback>
                <p:oleObj name="Document" r:id="rId5" imgW="3991680" imgH="57434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00200"/>
                        <a:ext cx="3886200" cy="495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1999 Quarterback’s Sensitivity Analysis</a:t>
            </a:r>
            <a:br>
              <a:rPr lang="en-US" altLang="x-none" sz="2800"/>
            </a:br>
            <a:r>
              <a:rPr lang="en-US" altLang="x-none" sz="2000"/>
              <a:t>Physical Attributes                                   Individual Passing Stats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>
            <p:ph type="body" sz="half" idx="1"/>
          </p:nvPr>
        </p:nvGraphicFramePr>
        <p:xfrm>
          <a:off x="609600" y="1600200"/>
          <a:ext cx="36576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5" name="Document" r:id="rId3" imgW="3991680" imgH="5743440" progId="Word.Document.8">
                  <p:embed/>
                </p:oleObj>
              </mc:Choice>
              <mc:Fallback>
                <p:oleObj name="Document" r:id="rId3" imgW="3991680" imgH="57434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0200"/>
                        <a:ext cx="3657600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>
            <p:ph type="body" sz="half" idx="2"/>
          </p:nvPr>
        </p:nvGraphicFramePr>
        <p:xfrm>
          <a:off x="4876800" y="1600200"/>
          <a:ext cx="36576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Document" r:id="rId5" imgW="3991680" imgH="5743440" progId="Word.Document.8">
                  <p:embed/>
                </p:oleObj>
              </mc:Choice>
              <mc:Fallback>
                <p:oleObj name="Document" r:id="rId5" imgW="3991680" imgH="57434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600200"/>
                        <a:ext cx="3657600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/>
              <a:t>Here is what some of the experts said: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Tim Couch (Kentucky) Widely considered a franchise quarterback…more mobile and athletic than Peyton Manning. Consensus #1 quarterback in the draft.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Donovan McNabb (Syracuse)  Great athlete but needs substantial work to convert from option QB to a pro style QB.  Has all of the tools. 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Akili Smith (Oregon) Has all the physical tools to be a premier NFL quarterback.  Regarded as the second best QB in the draft.</a:t>
            </a:r>
          </a:p>
          <a:p>
            <a:pPr marL="609600" indent="-609600">
              <a:lnSpc>
                <a:spcPct val="90000"/>
              </a:lnSpc>
              <a:buFont typeface="Wingdings" charset="2"/>
              <a:buNone/>
            </a:pPr>
            <a:endParaRPr lang="en-US" altLang="x-none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1999 NFL draft continued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charset="2"/>
              <a:buAutoNum type="arabicPeriod" startAt="4"/>
            </a:pPr>
            <a:r>
              <a:rPr lang="en-US" altLang="x-none"/>
              <a:t>Daunte Culpepper (Central Florida) Looks like a bigger Steve McNair with touch and accuracy; small school affiliation is a concern. </a:t>
            </a:r>
          </a:p>
          <a:p>
            <a:pPr marL="609600" indent="-609600">
              <a:buFont typeface="Wingdings" charset="2"/>
              <a:buAutoNum type="arabicPeriod" startAt="4"/>
            </a:pPr>
            <a:r>
              <a:rPr lang="en-US" altLang="x-none"/>
              <a:t>Cade McNown (UCLA) Proven winner; definitely a big game QB.  Looks like a young Phil Simms.  Only average arm strength.</a:t>
            </a:r>
          </a:p>
          <a:p>
            <a:pPr marL="609600" indent="-609600">
              <a:buFont typeface="Wingdings" charset="2"/>
              <a:buNone/>
            </a:pPr>
            <a:r>
              <a:rPr lang="en-US" altLang="x-none"/>
              <a:t>So lets see how they were drafted…..</a:t>
            </a:r>
          </a:p>
          <a:p>
            <a:pPr marL="609600" indent="-609600">
              <a:buFont typeface="Wingdings" charset="2"/>
              <a:buNone/>
            </a:pPr>
            <a:endParaRPr lang="en-US" altLang="x-non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1999 NFL Draft Order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3000"/>
              <a:t>1</a:t>
            </a:r>
            <a:r>
              <a:rPr lang="en-US" altLang="x-none" sz="3000" baseline="30000"/>
              <a:t>st</a:t>
            </a:r>
            <a:r>
              <a:rPr lang="en-US" altLang="x-none" sz="3000"/>
              <a:t> overall pick – Tim Couch – Cleveland </a:t>
            </a:r>
          </a:p>
          <a:p>
            <a:pPr>
              <a:lnSpc>
                <a:spcPct val="90000"/>
              </a:lnSpc>
            </a:pPr>
            <a:r>
              <a:rPr lang="en-US" altLang="x-none" sz="3000"/>
              <a:t>2</a:t>
            </a:r>
            <a:r>
              <a:rPr lang="en-US" altLang="x-none" sz="3000" baseline="30000"/>
              <a:t>nd</a:t>
            </a:r>
            <a:r>
              <a:rPr lang="en-US" altLang="x-none" sz="3000"/>
              <a:t> overall pick – Donovan McNabb to Philadelphia.  He has booed loudly by the fans in attendance.  They wanted the…</a:t>
            </a:r>
          </a:p>
          <a:p>
            <a:pPr>
              <a:lnSpc>
                <a:spcPct val="90000"/>
              </a:lnSpc>
            </a:pPr>
            <a:r>
              <a:rPr lang="en-US" altLang="x-none" sz="3000"/>
              <a:t>3</a:t>
            </a:r>
            <a:r>
              <a:rPr lang="en-US" altLang="x-none" sz="3000" baseline="30000"/>
              <a:t>rd</a:t>
            </a:r>
            <a:r>
              <a:rPr lang="en-US" altLang="x-none" sz="3000"/>
              <a:t> pick Akili Smith, who went to the Cincinnati Bengals.</a:t>
            </a:r>
          </a:p>
          <a:p>
            <a:pPr>
              <a:lnSpc>
                <a:spcPct val="90000"/>
              </a:lnSpc>
            </a:pPr>
            <a:r>
              <a:rPr lang="en-US" altLang="x-none" sz="3000"/>
              <a:t>Daunte Culpepper went 11</a:t>
            </a:r>
            <a:r>
              <a:rPr lang="en-US" altLang="x-none" sz="3000" baseline="30000"/>
              <a:t>th</a:t>
            </a:r>
            <a:r>
              <a:rPr lang="en-US" altLang="x-none" sz="3000"/>
              <a:t> to the Minnesota Vikings.</a:t>
            </a:r>
          </a:p>
          <a:p>
            <a:pPr>
              <a:lnSpc>
                <a:spcPct val="90000"/>
              </a:lnSpc>
            </a:pPr>
            <a:r>
              <a:rPr lang="en-US" altLang="x-none" sz="3000"/>
              <a:t>Cade McNown went 12</a:t>
            </a:r>
            <a:r>
              <a:rPr lang="en-US" altLang="x-none" sz="3000" baseline="30000"/>
              <a:t>th</a:t>
            </a:r>
            <a:r>
              <a:rPr lang="en-US" altLang="x-none" sz="3000"/>
              <a:t> overall to the Chicago Bears. </a:t>
            </a:r>
          </a:p>
          <a:p>
            <a:pPr>
              <a:lnSpc>
                <a:spcPct val="90000"/>
              </a:lnSpc>
            </a:pPr>
            <a:r>
              <a:rPr lang="en-US" altLang="x-none" sz="3000"/>
              <a:t>Which results are better?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Tim Couch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800"/>
              <a:t>Played 5 yrs in Cleveland before being cut at the beginning of the 2004 training camp.  </a:t>
            </a:r>
          </a:p>
          <a:p>
            <a:r>
              <a:rPr lang="en-US" altLang="x-none" sz="2800"/>
              <a:t>He lost his job in 2003 to an undrafted journeyman, Kelly Holcomb. </a:t>
            </a:r>
          </a:p>
          <a:p>
            <a:r>
              <a:rPr lang="en-US" altLang="x-none" sz="2800"/>
              <a:t>He started 62 games (out of 80) and threw for  11,131 yards, completing 59.8% of his passes with only 64 TDs and 67 career interceptions.</a:t>
            </a:r>
          </a:p>
          <a:p>
            <a:r>
              <a:rPr lang="en-US" altLang="x-none" sz="2800"/>
              <a:t>He was cut again a couple of weeks later by the Green Bay Packers and it currently out of football. </a:t>
            </a:r>
          </a:p>
          <a:p>
            <a:endParaRPr lang="en-US" altLang="x-none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Akili Smith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Played 4 yrs in Cincinnati before being cut in two different training camps (Cin &amp; Green Bay) in 2003.</a:t>
            </a:r>
          </a:p>
          <a:p>
            <a:r>
              <a:rPr lang="en-US" altLang="x-none"/>
              <a:t>Started only 21 out of 64 games completing 48% of his passes for 2,122 yds.  He threw 5 TDs and 13 Ints.</a:t>
            </a:r>
          </a:p>
          <a:p>
            <a:r>
              <a:rPr lang="en-US" altLang="x-none"/>
              <a:t>Considered one of the biggest bust in the history of the NFL Draft (Ryan Leaf is considered the biggest).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Selection appears to be a Crap-Shoot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Many top ranked QB’s coming out of college turn out to be busts</a:t>
            </a:r>
          </a:p>
          <a:p>
            <a:r>
              <a:rPr lang="en-US" altLang="x-none"/>
              <a:t>Some middle to late round picks turn out to be Super Bowl MVP’s</a:t>
            </a:r>
          </a:p>
          <a:p>
            <a:r>
              <a:rPr lang="en-US" altLang="x-none"/>
              <a:t>Is there a way to quantify all of the stats and “gut feelings” of players to select a future NFL star?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Cade McNown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Started 2 years for the Bears before being cut after the 2000 season.  Was a back up in Miami for 2001 and 2002 and in SF for 2003.</a:t>
            </a:r>
          </a:p>
          <a:p>
            <a:r>
              <a:rPr lang="en-US" altLang="x-none"/>
              <a:t>Passed for 3,111 yds completing 54% of his passes while throwing for 16 TDs and 19 Ints.</a:t>
            </a:r>
          </a:p>
          <a:p>
            <a:r>
              <a:rPr lang="en-US" altLang="x-none"/>
              <a:t>Currently, out of football.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Daunte Culpepper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He has started 61 out of 83 games for the Vikings.  He has completed 63% of his passes for 14,832 yards.  He has thrown 98 TDs and 64 Ints.</a:t>
            </a:r>
          </a:p>
          <a:p>
            <a:r>
              <a:rPr lang="en-US" altLang="x-none"/>
              <a:t>He has gone to 2 Pro-Bowls and is considered one of the elite quarterbacks in the NFL.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Donovan McNabb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Has been to the Pro-Bowl 4 times, the Eagles are NFC East powers, and considered the class of the NFC. </a:t>
            </a:r>
          </a:p>
          <a:p>
            <a:r>
              <a:rPr lang="en-US" altLang="x-none"/>
              <a:t>He has started 74 games, completed 58% of his passes for over 14,000 yds with 96 TDs and 50 Ints.  </a:t>
            </a:r>
          </a:p>
          <a:p>
            <a:r>
              <a:rPr lang="en-US" altLang="x-none"/>
              <a:t>He has also rushed for over 2,000 yards with 19 TDs.</a:t>
            </a:r>
          </a:p>
          <a:p>
            <a:r>
              <a:rPr lang="en-US" altLang="x-none"/>
              <a:t>Considered one of the best players in the NFL.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Now lets apply the model to the 2004 NFL Draft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Eli Manning (Mississippi) No. 1 overall - N.Y Giants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Philip Rivers (N.C. State) No. 4 overall – San Diego Chargers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Ben Roethlisberger (Miami-Ohio) No. 11 overall – Pittsburgh Steelers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J.T. Losman (Tulane) No. 22 overall – Buffalo Bills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Synthesis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95400"/>
            <a:ext cx="9144000" cy="4876800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2004 Quarterback’s Sensitivity Analysis</a:t>
            </a:r>
            <a:br>
              <a:rPr lang="en-US" altLang="x-none" sz="2800"/>
            </a:br>
            <a:r>
              <a:rPr lang="en-US" altLang="x-none" sz="2800"/>
              <a:t>       </a:t>
            </a:r>
            <a:r>
              <a:rPr lang="en-US" altLang="x-none" sz="2000"/>
              <a:t>Mental Attributes                              Strength of College Experience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>
            <p:ph type="body" sz="half" idx="1"/>
          </p:nvPr>
        </p:nvGraphicFramePr>
        <p:xfrm>
          <a:off x="762000" y="1600200"/>
          <a:ext cx="3287713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7" name="Document" r:id="rId3" imgW="3991680" imgH="5743440" progId="Word.Document.8">
                  <p:embed/>
                </p:oleObj>
              </mc:Choice>
              <mc:Fallback>
                <p:oleObj name="Document" r:id="rId3" imgW="3991680" imgH="57434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3287713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>
            <p:ph type="body" sz="half" idx="2"/>
          </p:nvPr>
        </p:nvGraphicFramePr>
        <p:xfrm>
          <a:off x="5094288" y="1600200"/>
          <a:ext cx="3516312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Document" r:id="rId5" imgW="3991680" imgH="5743440" progId="Word.Document.8">
                  <p:embed/>
                </p:oleObj>
              </mc:Choice>
              <mc:Fallback>
                <p:oleObj name="Document" r:id="rId5" imgW="3991680" imgH="57434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1600200"/>
                        <a:ext cx="3516312" cy="502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/>
              <a:t>2004 Quarterback’s Sensitivity Analysis</a:t>
            </a:r>
            <a:br>
              <a:rPr lang="en-US" altLang="x-none" sz="2800"/>
            </a:br>
            <a:r>
              <a:rPr lang="en-US" altLang="x-none" sz="2000"/>
              <a:t>Physical Attributes                                   Individual Passing Stats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ph type="body" sz="half" idx="1"/>
          </p:nvPr>
        </p:nvGraphicFramePr>
        <p:xfrm>
          <a:off x="903288" y="1600200"/>
          <a:ext cx="3363912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1" name="Document" r:id="rId3" imgW="3991680" imgH="5743440" progId="Word.Document.8">
                  <p:embed/>
                </p:oleObj>
              </mc:Choice>
              <mc:Fallback>
                <p:oleObj name="Document" r:id="rId3" imgW="3991680" imgH="57434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1600200"/>
                        <a:ext cx="3363912" cy="487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ph type="body" sz="half" idx="2"/>
          </p:nvPr>
        </p:nvGraphicFramePr>
        <p:xfrm>
          <a:off x="5029200" y="1600200"/>
          <a:ext cx="35052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Document" r:id="rId5" imgW="3991680" imgH="5743440" progId="Word.Document.8">
                  <p:embed/>
                </p:oleObj>
              </mc:Choice>
              <mc:Fallback>
                <p:oleObj name="Document" r:id="rId5" imgW="3991680" imgH="57434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600200"/>
                        <a:ext cx="3505200" cy="487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5" name="Picture 7" descr="04_Ben_NYDraft_403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71800"/>
            <a:ext cx="39243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6" name="Rectangle 8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The model likes Big Ben…….Lets Go Steelers!</a:t>
            </a:r>
          </a:p>
        </p:txBody>
      </p:sp>
      <p:pic>
        <p:nvPicPr>
          <p:cNvPr id="37898" name="Picture 10" descr="steelers">
            <a:hlinkClick r:id="rId3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057400"/>
            <a:ext cx="1905000" cy="6064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7901" name="Picture 13" descr="superbowltrophies_40462"/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2209800"/>
            <a:ext cx="2944813" cy="426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What is Our goal?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Optimize a high selection in the NFL draft by drafting a solid contributor to your team, if not a Pro-Bowl caliber player while at the same time avoiding the selection of a player who can set your franchise back years.</a:t>
            </a:r>
          </a:p>
          <a:p>
            <a:r>
              <a:rPr lang="en-US" altLang="x-none"/>
              <a:t>This is a critical decision that does not leave much room for error.</a:t>
            </a:r>
          </a:p>
          <a:p>
            <a:pPr>
              <a:buFont typeface="Wingdings" charset="2"/>
              <a:buNone/>
            </a:pPr>
            <a:endParaRPr lang="en-US" altLang="x-non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90600" y="152400"/>
            <a:ext cx="7391400" cy="639763"/>
          </a:xfrm>
        </p:spPr>
        <p:txBody>
          <a:bodyPr/>
          <a:lstStyle/>
          <a:p>
            <a:r>
              <a:rPr lang="en-US" altLang="x-none" sz="4000"/>
              <a:t>Creating the model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43000"/>
            <a:ext cx="9144000" cy="5029200"/>
          </a:xfrm>
        </p:spPr>
      </p:pic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AutoNum type="arabicPeriod"/>
            </a:pPr>
            <a:endParaRPr lang="en-US" altLang="x-none"/>
          </a:p>
          <a:p>
            <a:pPr>
              <a:buFont typeface="Wingdings" charset="2"/>
              <a:buAutoNum type="arabicPeriod"/>
            </a:pPr>
            <a:endParaRPr lang="en-US" altLang="x-none"/>
          </a:p>
          <a:p>
            <a:pPr>
              <a:buFont typeface="Wingdings" charset="2"/>
              <a:buAutoNum type="arabicPeriod"/>
            </a:pPr>
            <a:endParaRPr lang="en-US" altLang="x-none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Criteria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Strength of college experience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Individual passing stats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Mental attributes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Physical attributes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Speed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Overall strength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Intangibles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Financial considerations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r>
              <a:rPr lang="en-US" altLang="x-none" sz="2800"/>
              <a:t>Other stats</a:t>
            </a:r>
          </a:p>
          <a:p>
            <a:pPr marL="609600" indent="-609600">
              <a:lnSpc>
                <a:spcPct val="90000"/>
              </a:lnSpc>
              <a:buFont typeface="Wingdings" charset="2"/>
              <a:buAutoNum type="arabicPeriod"/>
            </a:pPr>
            <a:endParaRPr lang="en-US" altLang="x-none" sz="2800"/>
          </a:p>
          <a:p>
            <a:pPr marL="609600" indent="-609600">
              <a:lnSpc>
                <a:spcPct val="90000"/>
              </a:lnSpc>
              <a:buFont typeface="Wingdings" charset="2"/>
              <a:buNone/>
            </a:pPr>
            <a:endParaRPr lang="en-US" altLang="x-none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Priorities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304800" y="0"/>
            <a:ext cx="8001000" cy="487363"/>
          </a:xfrm>
        </p:spPr>
        <p:txBody>
          <a:bodyPr/>
          <a:lstStyle/>
          <a:p>
            <a:r>
              <a:rPr lang="en-US" altLang="x-none" sz="4000"/>
              <a:t>Sub-Criteria</a:t>
            </a:r>
          </a:p>
        </p:txBody>
      </p:sp>
      <p:pic>
        <p:nvPicPr>
          <p:cNvPr id="25611" name="Picture 1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546100"/>
            <a:ext cx="8686800" cy="6311900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Alternatives in the 1999 Draft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Tim Couch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Donovan McNabb 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Akili Smith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Daunte Culpepper</a:t>
            </a:r>
          </a:p>
          <a:p>
            <a:pPr marL="609600" indent="-609600">
              <a:buFont typeface="Wingdings" charset="2"/>
              <a:buAutoNum type="arabicPeriod"/>
            </a:pPr>
            <a:r>
              <a:rPr lang="en-US" altLang="x-none"/>
              <a:t>Cade McNown</a:t>
            </a:r>
          </a:p>
          <a:p>
            <a:pPr marL="609600" indent="-609600">
              <a:buFont typeface="Wingdings" charset="2"/>
              <a:buAutoNum type="arabicPeriod"/>
            </a:pPr>
            <a:endParaRPr lang="en-US" altLang="x-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0"/>
            <a:ext cx="8001000" cy="868363"/>
          </a:xfrm>
        </p:spPr>
        <p:txBody>
          <a:bodyPr/>
          <a:lstStyle/>
          <a:p>
            <a:r>
              <a:rPr lang="en-US" altLang="x-none"/>
              <a:t>SuperDecisions Ratings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838200"/>
            <a:ext cx="9144000" cy="5029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374</TotalTime>
  <Words>831</Words>
  <Application>Microsoft Macintosh PowerPoint</Application>
  <PresentationFormat>On-screen Show (4:3)</PresentationFormat>
  <Paragraphs>83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Garamond</vt:lpstr>
      <vt:lpstr>Times New Roman</vt:lpstr>
      <vt:lpstr>Wingdings</vt:lpstr>
      <vt:lpstr>Stream</vt:lpstr>
      <vt:lpstr>Microsoft Word Document</vt:lpstr>
      <vt:lpstr>Drafting the Best Future NFL Quarterback</vt:lpstr>
      <vt:lpstr>Selection appears to be a Crap-Shoot</vt:lpstr>
      <vt:lpstr>What is Our goal?</vt:lpstr>
      <vt:lpstr>Creating the model</vt:lpstr>
      <vt:lpstr>Criteria</vt:lpstr>
      <vt:lpstr>Priorities</vt:lpstr>
      <vt:lpstr>Sub-Criteria</vt:lpstr>
      <vt:lpstr>Alternatives in the 1999 Draft</vt:lpstr>
      <vt:lpstr>SuperDecisions Ratings</vt:lpstr>
      <vt:lpstr>SuperDecisions Ratings cont.</vt:lpstr>
      <vt:lpstr>SuperDecisions Ratings cont.</vt:lpstr>
      <vt:lpstr>Synthesis</vt:lpstr>
      <vt:lpstr>1999 Quarterback’s Sensitivity Analysis Mental Attributes                                    Strength of College Experience</vt:lpstr>
      <vt:lpstr>1999 Quarterback’s Sensitivity Analysis Physical Attributes                                   Individual Passing Stats</vt:lpstr>
      <vt:lpstr>Here is what some of the experts said:</vt:lpstr>
      <vt:lpstr>1999 NFL draft continued</vt:lpstr>
      <vt:lpstr>1999 NFL Draft Order</vt:lpstr>
      <vt:lpstr>Tim Couch </vt:lpstr>
      <vt:lpstr>Akili Smith</vt:lpstr>
      <vt:lpstr>Cade McNown</vt:lpstr>
      <vt:lpstr>Daunte Culpepper</vt:lpstr>
      <vt:lpstr>Donovan McNabb</vt:lpstr>
      <vt:lpstr>Now lets apply the model to the 2004 NFL Draft</vt:lpstr>
      <vt:lpstr>Synthesis</vt:lpstr>
      <vt:lpstr>2004 Quarterback’s Sensitivity Analysis        Mental Attributes                              Strength of College Experience</vt:lpstr>
      <vt:lpstr>2004 Quarterback’s Sensitivity Analysis Physical Attributes                                   Individual Passing Stats</vt:lpstr>
      <vt:lpstr>The model likes Big Ben…….Lets Go Steelers!</vt:lpstr>
    </vt:vector>
  </TitlesOfParts>
  <Company>KGSB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Nicholas P. Besh</dc:creator>
  <cp:lastModifiedBy>E R</cp:lastModifiedBy>
  <cp:revision>19</cp:revision>
  <dcterms:created xsi:type="dcterms:W3CDTF">2004-10-05T00:14:25Z</dcterms:created>
  <dcterms:modified xsi:type="dcterms:W3CDTF">2017-02-21T18:34:08Z</dcterms:modified>
</cp:coreProperties>
</file>