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1"/>
  </p:sldMasterIdLst>
  <p:sldIdLst>
    <p:sldId id="256" r:id="rId2"/>
    <p:sldId id="258" r:id="rId3"/>
    <p:sldId id="27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29"/>
    <p:restoredTop sz="96405"/>
  </p:normalViewPr>
  <p:slideViewPr>
    <p:cSldViewPr snapToGrid="0" snapToObjects="1" showGuides="1">
      <p:cViewPr varScale="1">
        <p:scale>
          <a:sx n="102" d="100"/>
          <a:sy n="102" d="100"/>
        </p:scale>
        <p:origin x="216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1CE1-4A6D-8444-A5DF-672AA88A349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3DFD-BE0B-AA46-B962-1FDB1C1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1CE1-4A6D-8444-A5DF-672AA88A349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3DFD-BE0B-AA46-B962-1FDB1C1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7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1CE1-4A6D-8444-A5DF-672AA88A349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3DFD-BE0B-AA46-B962-1FDB1C1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5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1CE1-4A6D-8444-A5DF-672AA88A349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3DFD-BE0B-AA46-B962-1FDB1C1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71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1CE1-4A6D-8444-A5DF-672AA88A349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3DFD-BE0B-AA46-B962-1FDB1C1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3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1CE1-4A6D-8444-A5DF-672AA88A349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3DFD-BE0B-AA46-B962-1FDB1C1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73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1CE1-4A6D-8444-A5DF-672AA88A349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3DFD-BE0B-AA46-B962-1FDB1C1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1CE1-4A6D-8444-A5DF-672AA88A349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3DFD-BE0B-AA46-B962-1FDB1C1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72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1CE1-4A6D-8444-A5DF-672AA88A349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3DFD-BE0B-AA46-B962-1FDB1C1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2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1CE1-4A6D-8444-A5DF-672AA88A349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3DFD-BE0B-AA46-B962-1FDB1C1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0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1CE1-4A6D-8444-A5DF-672AA88A349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3DFD-BE0B-AA46-B962-1FDB1C1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0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1CE1-4A6D-8444-A5DF-672AA88A349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3DFD-BE0B-AA46-B962-1FDB1C1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9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1CE1-4A6D-8444-A5DF-672AA88A349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3DFD-BE0B-AA46-B962-1FDB1C1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0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1CE1-4A6D-8444-A5DF-672AA88A349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3DFD-BE0B-AA46-B962-1FDB1C1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10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1CE1-4A6D-8444-A5DF-672AA88A349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3DFD-BE0B-AA46-B962-1FDB1C1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7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1CE1-4A6D-8444-A5DF-672AA88A349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3DFD-BE0B-AA46-B962-1FDB1C1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3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BAA1CE1-4A6D-8444-A5DF-672AA88A349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0433DFD-BE0B-AA46-B962-1FDB1C1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4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BAA1CE1-4A6D-8444-A5DF-672AA88A349A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0433DFD-BE0B-AA46-B962-1FDB1C1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61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EC05-3EE5-E042-BC66-8AC247DAD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600"/>
            <a:ext cx="9356942" cy="3200400"/>
          </a:xfrm>
        </p:spPr>
        <p:txBody>
          <a:bodyPr>
            <a:normAutofit/>
          </a:bodyPr>
          <a:lstStyle/>
          <a:p>
            <a:r>
              <a:rPr lang="en-US" dirty="0"/>
              <a:t>High school Basketball   Post-Grad Opportunities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FB412-DD32-F24A-9E94-27B60231F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745193" y="3726294"/>
            <a:ext cx="8676222" cy="1905000"/>
          </a:xfrm>
        </p:spPr>
        <p:txBody>
          <a:bodyPr/>
          <a:lstStyle/>
          <a:p>
            <a:r>
              <a:rPr lang="en-US" dirty="0"/>
              <a:t>Colin Macon</a:t>
            </a:r>
          </a:p>
        </p:txBody>
      </p:sp>
    </p:spTree>
    <p:extLst>
      <p:ext uri="{BB962C8B-B14F-4D97-AF65-F5344CB8AC3E}">
        <p14:creationId xmlns:p14="http://schemas.microsoft.com/office/powerpoint/2010/main" val="265027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5756-E9A8-164F-AB41-8AB0F9C46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9059"/>
            <a:ext cx="9905998" cy="1905000"/>
          </a:xfrm>
        </p:spPr>
        <p:txBody>
          <a:bodyPr/>
          <a:lstStyle/>
          <a:p>
            <a:r>
              <a:rPr lang="en-US" dirty="0"/>
              <a:t>Opportunities SUB &amp; Sensitivity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FA0D6-75AD-334E-A4AD-75AD0F528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60" y="1954057"/>
            <a:ext cx="3106787" cy="4465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3838AD-D3C7-1E4B-8232-1F06139EF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730" y="1842868"/>
            <a:ext cx="3613416" cy="46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6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1895-FF33-114B-A799-5B3713E9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9D5C9-2515-6E4E-87B8-D02AF09CD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07" y="2514600"/>
            <a:ext cx="6575810" cy="2930656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FCC6F6FA-A8B5-F348-972C-A30C7C4168C1}"/>
              </a:ext>
            </a:extLst>
          </p:cNvPr>
          <p:cNvSpPr/>
          <p:nvPr/>
        </p:nvSpPr>
        <p:spPr>
          <a:xfrm>
            <a:off x="1260749" y="4030251"/>
            <a:ext cx="1426423" cy="191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81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6E4C-72FD-7F44-B7BF-A7AD5D53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57F79-826D-7B41-A70F-D4553335E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326714"/>
            <a:ext cx="9905998" cy="3124201"/>
          </a:xfrm>
        </p:spPr>
        <p:txBody>
          <a:bodyPr/>
          <a:lstStyle/>
          <a:p>
            <a:r>
              <a:rPr lang="en-US" dirty="0"/>
              <a:t>Living expenses</a:t>
            </a:r>
          </a:p>
          <a:p>
            <a:r>
              <a:rPr lang="en-US" dirty="0"/>
              <a:t>League Dues/Fees</a:t>
            </a:r>
          </a:p>
          <a:p>
            <a:r>
              <a:rPr lang="en-US" dirty="0"/>
              <a:t>Other costs (books, going out, etc..)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3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5756-E9A8-164F-AB41-8AB0F9C46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46137"/>
            <a:ext cx="9905998" cy="1905000"/>
          </a:xfrm>
        </p:spPr>
        <p:txBody>
          <a:bodyPr/>
          <a:lstStyle/>
          <a:p>
            <a:r>
              <a:rPr lang="en-US" dirty="0"/>
              <a:t>COSTS SUB &amp; Sensitivity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668BF-5789-784A-957A-D3DBF6D5A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991" y="1785219"/>
            <a:ext cx="2436469" cy="4640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949C4C-9A41-E745-9788-DAF09BD34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318" y="1719587"/>
            <a:ext cx="3696865" cy="477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77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1895-FF33-114B-A799-5B3713E9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AA1EF-5FDF-6E4A-82F5-37F1FDFAA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656" y="2514600"/>
            <a:ext cx="7097512" cy="2702035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922BDB72-BEAF-BD40-8666-1F69C1173485}"/>
              </a:ext>
            </a:extLst>
          </p:cNvPr>
          <p:cNvSpPr/>
          <p:nvPr/>
        </p:nvSpPr>
        <p:spPr>
          <a:xfrm>
            <a:off x="960124" y="4330875"/>
            <a:ext cx="1426423" cy="191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69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6E4C-72FD-7F44-B7BF-A7AD5D53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57F79-826D-7B41-A70F-D4553335E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52599"/>
            <a:ext cx="9905998" cy="3124201"/>
          </a:xfrm>
        </p:spPr>
        <p:txBody>
          <a:bodyPr/>
          <a:lstStyle/>
          <a:p>
            <a:r>
              <a:rPr lang="en-US" dirty="0"/>
              <a:t>Financial risks</a:t>
            </a:r>
          </a:p>
          <a:p>
            <a:r>
              <a:rPr lang="en-US" dirty="0"/>
              <a:t>Persona with team</a:t>
            </a:r>
          </a:p>
          <a:p>
            <a:r>
              <a:rPr lang="en-US" dirty="0"/>
              <a:t>Likeness</a:t>
            </a:r>
          </a:p>
          <a:p>
            <a:r>
              <a:rPr lang="en-US" dirty="0"/>
              <a:t>Media Coverage</a:t>
            </a:r>
          </a:p>
          <a:p>
            <a:r>
              <a:rPr lang="en-US" dirty="0"/>
              <a:t>Draft stock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01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5756-E9A8-164F-AB41-8AB0F9C46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154487"/>
            <a:ext cx="9905998" cy="1905000"/>
          </a:xfrm>
        </p:spPr>
        <p:txBody>
          <a:bodyPr/>
          <a:lstStyle/>
          <a:p>
            <a:r>
              <a:rPr lang="en-US" dirty="0"/>
              <a:t>RISKS SUB &amp; Sensitivity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3B62D-6A95-7B45-A916-A18C4A208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45" y="1882036"/>
            <a:ext cx="2210205" cy="434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09C107-140A-DD4A-B37B-196ED96C8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242" y="1731811"/>
            <a:ext cx="3561107" cy="46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87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1895-FF33-114B-A799-5B3713E9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83BC28-91EC-8345-8530-A45D18184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72" y="2514600"/>
            <a:ext cx="7115056" cy="2853701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FCD8C25B-4D6A-3B4B-BFA9-2FB9DF6D27F9}"/>
              </a:ext>
            </a:extLst>
          </p:cNvPr>
          <p:cNvSpPr/>
          <p:nvPr/>
        </p:nvSpPr>
        <p:spPr>
          <a:xfrm>
            <a:off x="972650" y="4343401"/>
            <a:ext cx="1426423" cy="191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18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8525C-CA74-B347-825A-D42E8C1F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25468"/>
            <a:ext cx="4557929" cy="1512518"/>
          </a:xfrm>
        </p:spPr>
        <p:txBody>
          <a:bodyPr/>
          <a:lstStyle/>
          <a:p>
            <a:r>
              <a:rPr lang="en-US" dirty="0"/>
              <a:t>Strategic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D8786-0665-944C-8B99-1D5334E62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03542"/>
            <a:ext cx="2954598" cy="2209800"/>
          </a:xfrm>
        </p:spPr>
        <p:txBody>
          <a:bodyPr/>
          <a:lstStyle/>
          <a:p>
            <a:r>
              <a:rPr lang="en-US" dirty="0"/>
              <a:t>Academics</a:t>
            </a:r>
          </a:p>
          <a:p>
            <a:r>
              <a:rPr lang="en-US" dirty="0"/>
              <a:t>Likeness</a:t>
            </a:r>
          </a:p>
          <a:p>
            <a:r>
              <a:rPr lang="en-US" dirty="0"/>
              <a:t>Draft</a:t>
            </a:r>
          </a:p>
          <a:p>
            <a:r>
              <a:rPr lang="en-US" dirty="0"/>
              <a:t>Income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1D499-A4E5-BC47-9773-1FDACD2F9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25" y="3651504"/>
            <a:ext cx="10262209" cy="1383793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5E1A3037-3D5B-D447-BC90-CEFE16C787A7}"/>
              </a:ext>
            </a:extLst>
          </p:cNvPr>
          <p:cNvSpPr/>
          <p:nvPr/>
        </p:nvSpPr>
        <p:spPr>
          <a:xfrm rot="10975242" flipH="1">
            <a:off x="330824" y="4300834"/>
            <a:ext cx="327501" cy="210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596DD6C-6D20-3342-A355-58BBD11553C4}"/>
              </a:ext>
            </a:extLst>
          </p:cNvPr>
          <p:cNvSpPr/>
          <p:nvPr/>
        </p:nvSpPr>
        <p:spPr>
          <a:xfrm rot="5400000">
            <a:off x="7811392" y="3311269"/>
            <a:ext cx="326572" cy="242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31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515B2-DCFC-894F-9678-39AA4B5DA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Decision - additive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626957-80AC-2D46-91FB-453217CA3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6044" y="2514600"/>
            <a:ext cx="7156736" cy="2812006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1CE714FC-22DC-0046-BCDB-C6BAEECAD904}"/>
              </a:ext>
            </a:extLst>
          </p:cNvPr>
          <p:cNvSpPr/>
          <p:nvPr/>
        </p:nvSpPr>
        <p:spPr>
          <a:xfrm>
            <a:off x="872442" y="4017725"/>
            <a:ext cx="1426423" cy="191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0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5EA00-1070-3E44-880B-D23977E6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54" y="640394"/>
            <a:ext cx="9905998" cy="1905000"/>
          </a:xfrm>
        </p:spPr>
        <p:txBody>
          <a:bodyPr/>
          <a:lstStyle/>
          <a:p>
            <a:r>
              <a:rPr lang="en-US" dirty="0"/>
              <a:t>Background on high school recruits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F3753-FB0C-9D42-8953-84B203EF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054" y="1703539"/>
            <a:ext cx="9905998" cy="4033381"/>
          </a:xfrm>
        </p:spPr>
        <p:txBody>
          <a:bodyPr/>
          <a:lstStyle/>
          <a:p>
            <a:r>
              <a:rPr lang="en-US" dirty="0">
                <a:effectLst/>
              </a:rPr>
              <a:t>student athletes still can't get paid for their participation (or performance) in a sport, because they have to be treated similarly to non-athlete students. </a:t>
            </a:r>
          </a:p>
          <a:p>
            <a:r>
              <a:rPr lang="en-US" dirty="0">
                <a:effectLst/>
              </a:rPr>
              <a:t>allowed to take up to five official visits to college campuses of their choice. The college can pay the travel and lodging expenses associated with these visits</a:t>
            </a:r>
          </a:p>
          <a:p>
            <a:r>
              <a:rPr lang="en-US" dirty="0">
                <a:effectLst/>
              </a:rPr>
              <a:t>ELITE ATHLETES ARE ALLOWED TO HIRE AN AGENT UNDER CIRCIMSTANCES</a:t>
            </a:r>
          </a:p>
          <a:p>
            <a:r>
              <a:rPr lang="en-US" dirty="0">
                <a:effectLst/>
              </a:rPr>
              <a:t>Stipend and travel money is currently the only payment to college athletes outside scholarships </a:t>
            </a:r>
          </a:p>
          <a:p>
            <a:r>
              <a:rPr lang="en-US" dirty="0">
                <a:effectLst/>
              </a:rPr>
              <a:t>Efforts have been made to potentially allow Athletes to get paid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95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EE69A-BD09-B647-AA6C-27EDC527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decision - multiplicative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770466-D3FD-754B-A222-D2DC89F3A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7496" y="2514600"/>
            <a:ext cx="7573832" cy="2704139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837A2AED-F50D-A44C-ADE3-1323B68DA7EB}"/>
              </a:ext>
            </a:extLst>
          </p:cNvPr>
          <p:cNvSpPr/>
          <p:nvPr/>
        </p:nvSpPr>
        <p:spPr>
          <a:xfrm>
            <a:off x="709603" y="3891721"/>
            <a:ext cx="1426423" cy="191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97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D7F6F-0B83-B540-A8A3-D24EFF196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69305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F2A93-D6F3-3D4D-8B48-6FB3A8123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855945"/>
            <a:ext cx="9905998" cy="3912296"/>
          </a:xfrm>
        </p:spPr>
        <p:txBody>
          <a:bodyPr>
            <a:normAutofit/>
          </a:bodyPr>
          <a:lstStyle/>
          <a:p>
            <a:r>
              <a:rPr lang="en-US" dirty="0"/>
              <a:t>G League is the best option for high level recruits coming out of high school with the goal of going to the NBA in mind</a:t>
            </a:r>
          </a:p>
          <a:p>
            <a:r>
              <a:rPr lang="en-US" dirty="0"/>
              <a:t>INFLUENTIAL FACTORS:</a:t>
            </a:r>
          </a:p>
          <a:p>
            <a:pPr lvl="1"/>
            <a:r>
              <a:rPr lang="en-US" dirty="0"/>
              <a:t>Overall decision showed a clear separation</a:t>
            </a:r>
          </a:p>
          <a:p>
            <a:pPr lvl="1"/>
            <a:r>
              <a:rPr lang="en-US" dirty="0"/>
              <a:t>Draft position is the most important for us</a:t>
            </a:r>
          </a:p>
          <a:p>
            <a:pPr lvl="1"/>
            <a:r>
              <a:rPr lang="en-US" dirty="0"/>
              <a:t>Highest chance of opportunities in the g-League</a:t>
            </a:r>
          </a:p>
        </p:txBody>
      </p:sp>
    </p:spTree>
    <p:extLst>
      <p:ext uri="{BB962C8B-B14F-4D97-AF65-F5344CB8AC3E}">
        <p14:creationId xmlns:p14="http://schemas.microsoft.com/office/powerpoint/2010/main" val="176567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CBA8-727D-1444-B421-EDEBA0E3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F9605-3CBC-2249-9749-AB08B436F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>
                <a:effectLst/>
              </a:rPr>
              <a:t>Ravenelle</a:t>
            </a:r>
            <a:r>
              <a:rPr lang="en-US" dirty="0">
                <a:effectLst/>
              </a:rPr>
              <a:t>, Anna. “NCAA Votes to Allow Paid Athlete Endorsements - What This Means.” </a:t>
            </a:r>
            <a:r>
              <a:rPr lang="en-US" i="1" dirty="0" err="1">
                <a:effectLst/>
              </a:rPr>
              <a:t>CollegeVine</a:t>
            </a:r>
            <a:r>
              <a:rPr lang="en-US" dirty="0">
                <a:effectLst/>
              </a:rPr>
              <a:t>, 25 Mar. 2020, </a:t>
            </a:r>
            <a:r>
              <a:rPr lang="en-US" dirty="0" err="1">
                <a:effectLst/>
              </a:rPr>
              <a:t>blog.collegevine.com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ncaa</a:t>
            </a:r>
            <a:r>
              <a:rPr lang="en-US" dirty="0">
                <a:effectLst/>
              </a:rPr>
              <a:t>-votes-to-allow-paid-athlete-endorsements/. </a:t>
            </a:r>
          </a:p>
          <a:p>
            <a:r>
              <a:rPr lang="en-US" dirty="0">
                <a:effectLst/>
              </a:rPr>
              <a:t>Teel, David. “Cost-of-Attendance Allowances for ACC Athletes Vary Widely.” </a:t>
            </a:r>
            <a:r>
              <a:rPr lang="en-US" i="1" dirty="0" err="1">
                <a:effectLst/>
              </a:rPr>
              <a:t>Dailypress.com</a:t>
            </a:r>
            <a:r>
              <a:rPr lang="en-US" dirty="0">
                <a:effectLst/>
              </a:rPr>
              <a:t>, Daily Press, 13 Aug. 2019, </a:t>
            </a:r>
            <a:r>
              <a:rPr lang="en-US" dirty="0" err="1">
                <a:effectLst/>
              </a:rPr>
              <a:t>www.dailypress.com</a:t>
            </a:r>
            <a:r>
              <a:rPr lang="en-US" dirty="0">
                <a:effectLst/>
              </a:rPr>
              <a:t>/sports/columns/</a:t>
            </a:r>
            <a:r>
              <a:rPr lang="en-US" dirty="0" err="1">
                <a:effectLst/>
              </a:rPr>
              <a:t>david</a:t>
            </a:r>
            <a:r>
              <a:rPr lang="en-US" dirty="0">
                <a:effectLst/>
              </a:rPr>
              <a:t>-teel/</a:t>
            </a:r>
            <a:r>
              <a:rPr lang="en-US" dirty="0" err="1">
                <a:effectLst/>
              </a:rPr>
              <a:t>dp</a:t>
            </a:r>
            <a:r>
              <a:rPr lang="en-US" dirty="0">
                <a:effectLst/>
              </a:rPr>
              <a:t>-teel-time-acc-cost-of-attendance-</a:t>
            </a:r>
            <a:r>
              <a:rPr lang="en-US" dirty="0" err="1">
                <a:effectLst/>
              </a:rPr>
              <a:t>post.html</a:t>
            </a:r>
            <a:r>
              <a:rPr lang="en-US" dirty="0">
                <a:effectLst/>
              </a:rPr>
              <a:t>. </a:t>
            </a:r>
          </a:p>
          <a:p>
            <a:r>
              <a:rPr lang="en-US" dirty="0">
                <a:effectLst/>
              </a:rPr>
              <a:t>“Meet Jalen Green, Isaiah Todd, </a:t>
            </a:r>
            <a:r>
              <a:rPr lang="en-US" dirty="0" err="1">
                <a:effectLst/>
              </a:rPr>
              <a:t>Daishen</a:t>
            </a:r>
            <a:r>
              <a:rPr lang="en-US" dirty="0">
                <a:effectLst/>
              </a:rPr>
              <a:t> Nix &amp; Kai Sotto: The Newest NBA G League Prospects &amp; Coach.” </a:t>
            </a:r>
            <a:r>
              <a:rPr lang="en-US" i="1" dirty="0">
                <a:effectLst/>
              </a:rPr>
              <a:t>NBA G League</a:t>
            </a:r>
            <a:r>
              <a:rPr lang="en-US" dirty="0">
                <a:effectLst/>
              </a:rPr>
              <a:t>, 10 June 2020, </a:t>
            </a:r>
            <a:r>
              <a:rPr lang="en-US" dirty="0" err="1">
                <a:effectLst/>
              </a:rPr>
              <a:t>gleague.nba.com</a:t>
            </a:r>
            <a:r>
              <a:rPr lang="en-US" dirty="0">
                <a:effectLst/>
              </a:rPr>
              <a:t>/news/meet-new-</a:t>
            </a:r>
            <a:r>
              <a:rPr lang="en-US" dirty="0" err="1">
                <a:effectLst/>
              </a:rPr>
              <a:t>nba</a:t>
            </a:r>
            <a:r>
              <a:rPr lang="en-US" dirty="0">
                <a:effectLst/>
              </a:rPr>
              <a:t>-g-league-prospects-and-coach/. </a:t>
            </a:r>
          </a:p>
          <a:p>
            <a:r>
              <a:rPr lang="en-US" dirty="0">
                <a:effectLst/>
              </a:rPr>
              <a:t>O'Donnell, Ricky. “How Elite High Schoolers Are Skipping College to Get to the NBA.” </a:t>
            </a:r>
            <a:r>
              <a:rPr lang="en-US" i="1" dirty="0" err="1">
                <a:effectLst/>
              </a:rPr>
              <a:t>SBNation.com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SBNation.com</a:t>
            </a:r>
            <a:r>
              <a:rPr lang="en-US" dirty="0">
                <a:effectLst/>
              </a:rPr>
              <a:t>, 8 Aug. 2019, </a:t>
            </a:r>
            <a:r>
              <a:rPr lang="en-US" dirty="0" err="1">
                <a:effectLst/>
              </a:rPr>
              <a:t>www.sbnation.com</a:t>
            </a:r>
            <a:r>
              <a:rPr lang="en-US" dirty="0">
                <a:effectLst/>
              </a:rPr>
              <a:t>/college-basketball/2019/8/8/20753788/</a:t>
            </a:r>
            <a:r>
              <a:rPr lang="en-US" dirty="0" err="1">
                <a:effectLst/>
              </a:rPr>
              <a:t>nba</a:t>
            </a:r>
            <a:r>
              <a:rPr lang="en-US" dirty="0">
                <a:effectLst/>
              </a:rPr>
              <a:t>-draft-college-basketball-recruiting-</a:t>
            </a:r>
            <a:r>
              <a:rPr lang="en-US" dirty="0" err="1">
                <a:effectLst/>
              </a:rPr>
              <a:t>lamelo</a:t>
            </a:r>
            <a:r>
              <a:rPr lang="en-US" dirty="0">
                <a:effectLst/>
              </a:rPr>
              <a:t>-ball-</a:t>
            </a:r>
            <a:r>
              <a:rPr lang="en-US" dirty="0" err="1">
                <a:effectLst/>
              </a:rPr>
              <a:t>rj</a:t>
            </a:r>
            <a:r>
              <a:rPr lang="en-US" dirty="0">
                <a:effectLst/>
              </a:rPr>
              <a:t>-</a:t>
            </a:r>
            <a:r>
              <a:rPr lang="en-US" dirty="0" err="1">
                <a:effectLst/>
              </a:rPr>
              <a:t>hampton</a:t>
            </a:r>
            <a:r>
              <a:rPr lang="en-US" dirty="0">
                <a:effectLst/>
              </a:rPr>
              <a:t>. </a:t>
            </a:r>
          </a:p>
          <a:p>
            <a:r>
              <a:rPr lang="en-US" dirty="0">
                <a:effectLst/>
              </a:rPr>
              <a:t>“The One-and-Done Dilemma: An NCAA Champion Feature.” </a:t>
            </a:r>
            <a:r>
              <a:rPr lang="en-US" i="1" dirty="0" err="1">
                <a:effectLst/>
              </a:rPr>
              <a:t>NCAA.org</a:t>
            </a:r>
            <a:r>
              <a:rPr lang="en-US" i="1" dirty="0">
                <a:effectLst/>
              </a:rPr>
              <a:t> - The Official Site of the NCAA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www.ncaa.org</a:t>
            </a:r>
            <a:r>
              <a:rPr lang="en-US" dirty="0">
                <a:effectLst/>
              </a:rPr>
              <a:t>/static/champion/the-one-and-done-dilemma/.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0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CB39-4E0F-C94A-A597-BB0456DF6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C2847-D7F9-0244-9281-FC0E38CC6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66899"/>
            <a:ext cx="9905998" cy="3124201"/>
          </a:xfrm>
        </p:spPr>
        <p:txBody>
          <a:bodyPr/>
          <a:lstStyle/>
          <a:p>
            <a:r>
              <a:rPr lang="en-US" dirty="0"/>
              <a:t>The GOAL is to find the best alternative for someone who is a highly rated basketball prospect out of high school</a:t>
            </a:r>
          </a:p>
          <a:p>
            <a:r>
              <a:rPr lang="en-US" dirty="0"/>
              <a:t>The model is being analyzed from the perspective of a top ranked high school athlete who’s main objective is to:</a:t>
            </a:r>
          </a:p>
          <a:p>
            <a:pPr lvl="1"/>
            <a:r>
              <a:rPr lang="en-US" dirty="0"/>
              <a:t>Get drafted as highly as possible</a:t>
            </a:r>
          </a:p>
          <a:p>
            <a:pPr lvl="1"/>
            <a:r>
              <a:rPr lang="en-US" dirty="0"/>
              <a:t>Be paid for their time/likeness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4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F638-69DA-1A4C-941B-8EC0A33E0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34" y="49339"/>
            <a:ext cx="9905998" cy="1905000"/>
          </a:xfrm>
        </p:spPr>
        <p:txBody>
          <a:bodyPr/>
          <a:lstStyle/>
          <a:p>
            <a:r>
              <a:rPr lang="en-US" dirty="0"/>
              <a:t>What does our model look like?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1FADBA-E5CC-9E4E-AE1C-0D4BCC101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515" y="1431577"/>
            <a:ext cx="5118969" cy="488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6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6945-BB6F-8C41-A142-C9085FC6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8E242-9339-F04A-B938-FEEE783AA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101" y="1219200"/>
            <a:ext cx="9905998" cy="3124201"/>
          </a:xfrm>
        </p:spPr>
        <p:txBody>
          <a:bodyPr/>
          <a:lstStyle/>
          <a:p>
            <a:r>
              <a:rPr lang="en-US" dirty="0"/>
              <a:t>Top Tier School</a:t>
            </a:r>
          </a:p>
          <a:p>
            <a:r>
              <a:rPr lang="en-US" dirty="0"/>
              <a:t>NBA G-League</a:t>
            </a:r>
          </a:p>
          <a:p>
            <a:r>
              <a:rPr lang="en-US" dirty="0"/>
              <a:t>Overseas Professional League</a:t>
            </a:r>
          </a:p>
        </p:txBody>
      </p:sp>
    </p:spTree>
    <p:extLst>
      <p:ext uri="{BB962C8B-B14F-4D97-AF65-F5344CB8AC3E}">
        <p14:creationId xmlns:p14="http://schemas.microsoft.com/office/powerpoint/2010/main" val="287378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6E4C-72FD-7F44-B7BF-A7AD5D53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57F79-826D-7B41-A70F-D4553335E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351766"/>
            <a:ext cx="9905998" cy="3124201"/>
          </a:xfrm>
        </p:spPr>
        <p:txBody>
          <a:bodyPr/>
          <a:lstStyle/>
          <a:p>
            <a:r>
              <a:rPr lang="en-US" dirty="0"/>
              <a:t>Power over own future</a:t>
            </a:r>
          </a:p>
          <a:p>
            <a:r>
              <a:rPr lang="en-US" dirty="0"/>
              <a:t>choice of education like others</a:t>
            </a:r>
          </a:p>
          <a:p>
            <a:r>
              <a:rPr lang="en-US" dirty="0"/>
              <a:t>More choices than just colleges &amp; universities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0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5756-E9A8-164F-AB41-8AB0F9C4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SUB &amp; Sensitivity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38382-A4DC-B248-891A-9ECED69EE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329145"/>
            <a:ext cx="4749840" cy="3194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6C2EB2-6358-014E-A8C8-58B1308D9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616" y="1516649"/>
            <a:ext cx="3709021" cy="48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7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1895-FF33-114B-A799-5B3713E9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660938-5D39-5B4D-AAED-5FAF17CD4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426" y="2514600"/>
            <a:ext cx="6391971" cy="2542261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FBC966E7-DE7E-EC47-AEFE-35BEB0A45B13}"/>
              </a:ext>
            </a:extLst>
          </p:cNvPr>
          <p:cNvSpPr/>
          <p:nvPr/>
        </p:nvSpPr>
        <p:spPr>
          <a:xfrm>
            <a:off x="1306708" y="4343401"/>
            <a:ext cx="1426423" cy="191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1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6E4C-72FD-7F44-B7BF-A7AD5D53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57F79-826D-7B41-A70F-D4553335E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314188"/>
            <a:ext cx="9905998" cy="31242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Compensation</a:t>
            </a:r>
          </a:p>
          <a:p>
            <a:r>
              <a:rPr lang="en-US" dirty="0"/>
              <a:t>Branding</a:t>
            </a:r>
          </a:p>
          <a:p>
            <a:r>
              <a:rPr lang="en-US" dirty="0"/>
              <a:t>Travel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58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{A53BEA5C-705F-8945-9CA5-465868EAC766}tf10001063</Template>
  <TotalTime>450</TotalTime>
  <Words>503</Words>
  <Application>Microsoft Macintosh PowerPoint</Application>
  <PresentationFormat>Widescreen</PresentationFormat>
  <Paragraphs>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Mesh</vt:lpstr>
      <vt:lpstr>High school Basketball   Post-Grad Opportunities  </vt:lpstr>
      <vt:lpstr>Background on high school recruits</vt:lpstr>
      <vt:lpstr>goal</vt:lpstr>
      <vt:lpstr>What does our model look like?</vt:lpstr>
      <vt:lpstr>Alternatives</vt:lpstr>
      <vt:lpstr>benefits</vt:lpstr>
      <vt:lpstr>Benefits SUB &amp; Sensitivity </vt:lpstr>
      <vt:lpstr>BENEFITS RESULTS</vt:lpstr>
      <vt:lpstr>Opportunities</vt:lpstr>
      <vt:lpstr>Opportunities SUB &amp; Sensitivity </vt:lpstr>
      <vt:lpstr>Opportunities RESULTS</vt:lpstr>
      <vt:lpstr>COSTS</vt:lpstr>
      <vt:lpstr>COSTS SUB &amp; Sensitivity </vt:lpstr>
      <vt:lpstr>COSTS RESULTS</vt:lpstr>
      <vt:lpstr>RISKS</vt:lpstr>
      <vt:lpstr>RISKS SUB &amp; Sensitivity </vt:lpstr>
      <vt:lpstr>RISKS RESULTS</vt:lpstr>
      <vt:lpstr>Strategic Criteria</vt:lpstr>
      <vt:lpstr>Overall Decision - additive</vt:lpstr>
      <vt:lpstr>Overall decision - multiplicative</vt:lpstr>
      <vt:lpstr>conclusion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school Basketball Post-Grad Opportunities  </dc:title>
  <dc:creator>Colin Macon</dc:creator>
  <cp:lastModifiedBy>Colin Macon</cp:lastModifiedBy>
  <cp:revision>14</cp:revision>
  <dcterms:created xsi:type="dcterms:W3CDTF">2020-09-30T14:03:39Z</dcterms:created>
  <dcterms:modified xsi:type="dcterms:W3CDTF">2020-09-30T21:34:30Z</dcterms:modified>
</cp:coreProperties>
</file>