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notesMasterIdLst>
    <p:notesMasterId r:id="rId22"/>
  </p:notesMasterIdLst>
  <p:sldIdLst>
    <p:sldId id="256" r:id="rId2"/>
    <p:sldId id="261" r:id="rId3"/>
    <p:sldId id="257" r:id="rId4"/>
    <p:sldId id="258" r:id="rId5"/>
    <p:sldId id="259" r:id="rId6"/>
    <p:sldId id="266" r:id="rId7"/>
    <p:sldId id="260" r:id="rId8"/>
    <p:sldId id="262" r:id="rId9"/>
    <p:sldId id="264" r:id="rId10"/>
    <p:sldId id="265" r:id="rId11"/>
    <p:sldId id="267" r:id="rId12"/>
    <p:sldId id="273" r:id="rId13"/>
    <p:sldId id="274" r:id="rId14"/>
    <p:sldId id="275" r:id="rId15"/>
    <p:sldId id="268" r:id="rId16"/>
    <p:sldId id="263" r:id="rId17"/>
    <p:sldId id="270" r:id="rId18"/>
    <p:sldId id="269" r:id="rId19"/>
    <p:sldId id="271" r:id="rId20"/>
    <p:sldId id="27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3" autoAdjust="0"/>
    <p:restoredTop sz="94660"/>
  </p:normalViewPr>
  <p:slideViewPr>
    <p:cSldViewPr>
      <p:cViewPr varScale="1">
        <p:scale>
          <a:sx n="84" d="100"/>
          <a:sy n="84" d="100"/>
        </p:scale>
        <p:origin x="-1392"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BAA590-388E-44DD-927A-B5F16FF77C62}" type="datetimeFigureOut">
              <a:rPr lang="en-US" smtClean="0"/>
              <a:t>4/24/2012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BE14D8-A8E6-476E-BB5C-501A81A42578}" type="slidenum">
              <a:rPr lang="en-US" smtClean="0"/>
              <a:t>‹#›</a:t>
            </a:fld>
            <a:endParaRPr lang="en-US"/>
          </a:p>
        </p:txBody>
      </p:sp>
    </p:spTree>
    <p:extLst>
      <p:ext uri="{BB962C8B-B14F-4D97-AF65-F5344CB8AC3E}">
        <p14:creationId xmlns:p14="http://schemas.microsoft.com/office/powerpoint/2010/main" val="108346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Risks, Benefits and Opportunities shared similar control</a:t>
            </a:r>
            <a:r>
              <a:rPr lang="en-US" baseline="0" dirty="0" smtClean="0"/>
              <a:t> Criteria.  Costs alone included Expenses.</a:t>
            </a:r>
            <a:endParaRPr lang="en-US" dirty="0"/>
          </a:p>
        </p:txBody>
      </p:sp>
      <p:sp>
        <p:nvSpPr>
          <p:cNvPr id="4" name="Slide Number Placeholder 3"/>
          <p:cNvSpPr>
            <a:spLocks noGrp="1"/>
          </p:cNvSpPr>
          <p:nvPr>
            <p:ph type="sldNum" sz="quarter" idx="10"/>
          </p:nvPr>
        </p:nvSpPr>
        <p:spPr/>
        <p:txBody>
          <a:bodyPr/>
          <a:lstStyle/>
          <a:p>
            <a:fld id="{C4BE14D8-A8E6-476E-BB5C-501A81A42578}" type="slidenum">
              <a:rPr lang="en-US" smtClean="0"/>
              <a:t>5</a:t>
            </a:fld>
            <a:endParaRPr lang="en-US"/>
          </a:p>
        </p:txBody>
      </p:sp>
    </p:spTree>
    <p:extLst>
      <p:ext uri="{BB962C8B-B14F-4D97-AF65-F5344CB8AC3E}">
        <p14:creationId xmlns:p14="http://schemas.microsoft.com/office/powerpoint/2010/main" val="31958299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9F09CED-E08A-4C93-9F04-ECC7E4EDF836}" type="datetimeFigureOut">
              <a:rPr lang="en-US" smtClean="0"/>
              <a:t>4/24/2012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A7AE579-22C2-4573-8429-4BE859E1667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9F09CED-E08A-4C93-9F04-ECC7E4EDF836}" type="datetimeFigureOut">
              <a:rPr lang="en-US" smtClean="0"/>
              <a:t>4/24/2012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A7AE579-22C2-4573-8429-4BE859E1667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9F09CED-E08A-4C93-9F04-ECC7E4EDF836}" type="datetimeFigureOut">
              <a:rPr lang="en-US" smtClean="0"/>
              <a:t>4/24/2012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A7AE579-22C2-4573-8429-4BE859E1667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9F09CED-E08A-4C93-9F04-ECC7E4EDF836}" type="datetimeFigureOut">
              <a:rPr lang="en-US" smtClean="0"/>
              <a:t>4/24/2012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A7AE579-22C2-4573-8429-4BE859E1667D}"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9F09CED-E08A-4C93-9F04-ECC7E4EDF836}" type="datetimeFigureOut">
              <a:rPr lang="en-US" smtClean="0"/>
              <a:t>4/24/2012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A7AE579-22C2-4573-8429-4BE859E1667D}"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9F09CED-E08A-4C93-9F04-ECC7E4EDF836}" type="datetimeFigureOut">
              <a:rPr lang="en-US" smtClean="0"/>
              <a:t>4/24/2012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A7AE579-22C2-4573-8429-4BE859E1667D}"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9F09CED-E08A-4C93-9F04-ECC7E4EDF836}" type="datetimeFigureOut">
              <a:rPr lang="en-US" smtClean="0"/>
              <a:t>4/24/2012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A7AE579-22C2-4573-8429-4BE859E1667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9F09CED-E08A-4C93-9F04-ECC7E4EDF836}" type="datetimeFigureOut">
              <a:rPr lang="en-US" smtClean="0"/>
              <a:t>4/24/2012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A7AE579-22C2-4573-8429-4BE859E1667D}"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9F09CED-E08A-4C93-9F04-ECC7E4EDF836}" type="datetimeFigureOut">
              <a:rPr lang="en-US" smtClean="0"/>
              <a:t>4/24/2012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A7AE579-22C2-4573-8429-4BE859E1667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9F09CED-E08A-4C93-9F04-ECC7E4EDF836}" type="datetimeFigureOut">
              <a:rPr lang="en-US" smtClean="0"/>
              <a:t>4/24/2012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A7AE579-22C2-4573-8429-4BE859E1667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9F09CED-E08A-4C93-9F04-ECC7E4EDF836}" type="datetimeFigureOut">
              <a:rPr lang="en-US" smtClean="0"/>
              <a:t>4/24/2012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A7AE579-22C2-4573-8429-4BE859E1667D}"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9F09CED-E08A-4C93-9F04-ECC7E4EDF836}" type="datetimeFigureOut">
              <a:rPr lang="en-US" smtClean="0"/>
              <a:t>4/24/2012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A7AE579-22C2-4573-8429-4BE859E1667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Schooling</a:t>
            </a:r>
            <a:br>
              <a:rPr lang="en-US" dirty="0" smtClean="0"/>
            </a:br>
            <a:endParaRPr lang="en-US" dirty="0"/>
          </a:p>
        </p:txBody>
      </p:sp>
      <p:sp>
        <p:nvSpPr>
          <p:cNvPr id="3" name="Subtitle 2"/>
          <p:cNvSpPr>
            <a:spLocks noGrp="1"/>
          </p:cNvSpPr>
          <p:nvPr>
            <p:ph type="subTitle" idx="1"/>
          </p:nvPr>
        </p:nvSpPr>
        <p:spPr/>
        <p:txBody>
          <a:bodyPr>
            <a:normAutofit/>
          </a:bodyPr>
          <a:lstStyle/>
          <a:p>
            <a:r>
              <a:rPr lang="en-US" dirty="0" smtClean="0"/>
              <a:t>Christian </a:t>
            </a:r>
            <a:r>
              <a:rPr lang="en-US" dirty="0" err="1" smtClean="0"/>
              <a:t>Miedel</a:t>
            </a:r>
            <a:endParaRPr lang="en-US" dirty="0" smtClean="0"/>
          </a:p>
          <a:p>
            <a:r>
              <a:rPr lang="en-US" dirty="0" smtClean="0"/>
              <a:t>Decision Making in a Complex </a:t>
            </a:r>
            <a:r>
              <a:rPr lang="en-US" dirty="0"/>
              <a:t>E</a:t>
            </a:r>
            <a:r>
              <a:rPr lang="en-US" dirty="0" smtClean="0"/>
              <a:t>nvironment.</a:t>
            </a:r>
            <a:endParaRPr lang="en-US" dirty="0"/>
          </a:p>
        </p:txBody>
      </p:sp>
    </p:spTree>
    <p:extLst>
      <p:ext uri="{BB962C8B-B14F-4D97-AF65-F5344CB8AC3E}">
        <p14:creationId xmlns:p14="http://schemas.microsoft.com/office/powerpoint/2010/main" val="7528730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0800"/>
            <a:ext cx="4648200" cy="3721291"/>
          </a:xfrm>
        </p:spPr>
        <p:txBody>
          <a:bodyPr>
            <a:normAutofit lnSpcReduction="10000"/>
          </a:bodyPr>
          <a:lstStyle/>
          <a:p>
            <a:r>
              <a:rPr lang="en-US" sz="2400" dirty="0" smtClean="0"/>
              <a:t>Risks had modified clusters</a:t>
            </a:r>
          </a:p>
          <a:p>
            <a:pPr lvl="1"/>
            <a:r>
              <a:rPr lang="en-US" sz="2000" dirty="0" smtClean="0"/>
              <a:t>Nodes changed to fit “risk” scenarios</a:t>
            </a:r>
          </a:p>
          <a:p>
            <a:pPr lvl="2"/>
            <a:r>
              <a:rPr lang="en-US" sz="1800" dirty="0" smtClean="0"/>
              <a:t>Colleges and jobs were now classified in terms of negativity</a:t>
            </a:r>
          </a:p>
          <a:p>
            <a:pPr lvl="2"/>
            <a:r>
              <a:rPr lang="en-US" sz="1800" dirty="0" smtClean="0"/>
              <a:t>Friendships changed to dangerous and detrimental friendships</a:t>
            </a:r>
          </a:p>
          <a:p>
            <a:r>
              <a:rPr lang="en-US" sz="2400" dirty="0" smtClean="0"/>
              <a:t>Results showed consistency with expectations</a:t>
            </a:r>
            <a:endParaRPr lang="en-US" sz="2400" dirty="0"/>
          </a:p>
        </p:txBody>
      </p:sp>
      <p:sp>
        <p:nvSpPr>
          <p:cNvPr id="2" name="Title 1"/>
          <p:cNvSpPr>
            <a:spLocks noGrp="1"/>
          </p:cNvSpPr>
          <p:nvPr>
            <p:ph type="title"/>
          </p:nvPr>
        </p:nvSpPr>
        <p:spPr/>
        <p:txBody>
          <a:bodyPr/>
          <a:lstStyle/>
          <a:p>
            <a:r>
              <a:rPr lang="en-US" dirty="0" smtClean="0"/>
              <a:t>Risks</a:t>
            </a:r>
            <a:endParaRPr lang="en-US"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1371600"/>
            <a:ext cx="2419350" cy="496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374618"/>
            <a:ext cx="4200525" cy="100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820811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 </a:t>
            </a:r>
            <a:endParaRPr lang="en-US" dirty="0"/>
          </a:p>
        </p:txBody>
      </p:sp>
      <p:sp>
        <p:nvSpPr>
          <p:cNvPr id="3" name="Title 2"/>
          <p:cNvSpPr>
            <a:spLocks noGrp="1"/>
          </p:cNvSpPr>
          <p:nvPr>
            <p:ph type="title"/>
          </p:nvPr>
        </p:nvSpPr>
        <p:spPr/>
        <p:txBody>
          <a:bodyPr/>
          <a:lstStyle/>
          <a:p>
            <a:r>
              <a:rPr lang="en-US" dirty="0" smtClean="0"/>
              <a:t>Strategic Criteria and Ratings</a:t>
            </a:r>
            <a:endParaRPr lang="en-US"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1415264"/>
            <a:ext cx="6505575" cy="1352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0137" y="2861932"/>
            <a:ext cx="6286500" cy="123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82828" y="4267200"/>
            <a:ext cx="4686300" cy="1228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242491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For example, taking the benefits given from each criterion, what is the extent to which a person would find themselves happy?  Well, a person who has the knowledge that they desire and adequate skills to pursue their wants would be extremely happy.  However, with this knowledge, there would be a need for fulfillment, not necessary complete fulfillment.  Also, they would have opportunities for success that would be abounding and would have great chances to meet a compatible mate because they would have understanding of whom they would most desire. </a:t>
            </a:r>
          </a:p>
        </p:txBody>
      </p:sp>
      <p:sp>
        <p:nvSpPr>
          <p:cNvPr id="3" name="Title 2"/>
          <p:cNvSpPr>
            <a:spLocks noGrp="1"/>
          </p:cNvSpPr>
          <p:nvPr>
            <p:ph type="title"/>
          </p:nvPr>
        </p:nvSpPr>
        <p:spPr/>
        <p:txBody>
          <a:bodyPr/>
          <a:lstStyle/>
          <a:p>
            <a:r>
              <a:rPr lang="en-US" dirty="0" smtClean="0"/>
              <a:t>Ratings Question Example</a:t>
            </a:r>
            <a:endParaRPr lang="en-US" dirty="0"/>
          </a:p>
        </p:txBody>
      </p:sp>
    </p:spTree>
    <p:extLst>
      <p:ext uri="{BB962C8B-B14F-4D97-AF65-F5344CB8AC3E}">
        <p14:creationId xmlns:p14="http://schemas.microsoft.com/office/powerpoint/2010/main" val="17407697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Benefits/Opportunities</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r>
              <a:rPr lang="en-US" dirty="0" smtClean="0"/>
              <a:t>Not a large amount of extremely useful information</a:t>
            </a:r>
            <a:endParaRPr lang="en-US" dirty="0"/>
          </a:p>
        </p:txBody>
      </p:sp>
      <p:sp>
        <p:nvSpPr>
          <p:cNvPr id="3" name="Title 2"/>
          <p:cNvSpPr>
            <a:spLocks noGrp="1"/>
          </p:cNvSpPr>
          <p:nvPr>
            <p:ph type="title"/>
          </p:nvPr>
        </p:nvSpPr>
        <p:spPr/>
        <p:txBody>
          <a:bodyPr>
            <a:normAutofit/>
          </a:bodyPr>
          <a:lstStyle/>
          <a:p>
            <a:r>
              <a:rPr lang="en-US" dirty="0" smtClean="0"/>
              <a:t>Sensitivity</a:t>
            </a:r>
            <a:endParaRPr lang="en-US" dirty="0"/>
          </a:p>
        </p:txBody>
      </p:sp>
      <p:pic>
        <p:nvPicPr>
          <p:cNvPr id="4" name="Picture 3"/>
          <p:cNvPicPr/>
          <p:nvPr/>
        </p:nvPicPr>
        <p:blipFill>
          <a:blip r:embed="rId2"/>
          <a:stretch>
            <a:fillRect/>
          </a:stretch>
        </p:blipFill>
        <p:spPr>
          <a:xfrm>
            <a:off x="1981200" y="1862455"/>
            <a:ext cx="2263140" cy="3140710"/>
          </a:xfrm>
          <a:prstGeom prst="rect">
            <a:avLst/>
          </a:prstGeom>
        </p:spPr>
      </p:pic>
      <p:pic>
        <p:nvPicPr>
          <p:cNvPr id="5" name="Picture 4"/>
          <p:cNvPicPr/>
          <p:nvPr/>
        </p:nvPicPr>
        <p:blipFill>
          <a:blip r:embed="rId3"/>
          <a:stretch>
            <a:fillRect/>
          </a:stretch>
        </p:blipFill>
        <p:spPr>
          <a:xfrm>
            <a:off x="4724400" y="1891049"/>
            <a:ext cx="2263140" cy="3148330"/>
          </a:xfrm>
          <a:prstGeom prst="rect">
            <a:avLst/>
          </a:prstGeom>
        </p:spPr>
      </p:pic>
    </p:spTree>
    <p:extLst>
      <p:ext uri="{BB962C8B-B14F-4D97-AF65-F5344CB8AC3E}">
        <p14:creationId xmlns:p14="http://schemas.microsoft.com/office/powerpoint/2010/main" val="4946036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Risks/Costs</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r>
              <a:rPr lang="en-US" err="1" smtClean="0"/>
              <a:t>Note</a:t>
            </a:r>
            <a:r>
              <a:rPr lang="en-US" smtClean="0"/>
              <a:t>: Very </a:t>
            </a:r>
            <a:r>
              <a:rPr lang="en-US" dirty="0" smtClean="0"/>
              <a:t>little priority on risk and cost drastically affect the model’s outcome</a:t>
            </a:r>
            <a:endParaRPr lang="en-US" dirty="0"/>
          </a:p>
        </p:txBody>
      </p:sp>
      <p:sp>
        <p:nvSpPr>
          <p:cNvPr id="3" name="Title 2"/>
          <p:cNvSpPr>
            <a:spLocks noGrp="1"/>
          </p:cNvSpPr>
          <p:nvPr>
            <p:ph type="title"/>
          </p:nvPr>
        </p:nvSpPr>
        <p:spPr/>
        <p:txBody>
          <a:bodyPr/>
          <a:lstStyle/>
          <a:p>
            <a:r>
              <a:rPr lang="en-US" dirty="0" smtClean="0"/>
              <a:t>Sensitivity Cont.</a:t>
            </a:r>
            <a:endParaRPr lang="en-US" dirty="0"/>
          </a:p>
        </p:txBody>
      </p:sp>
      <p:pic>
        <p:nvPicPr>
          <p:cNvPr id="4" name="Picture 3"/>
          <p:cNvPicPr/>
          <p:nvPr/>
        </p:nvPicPr>
        <p:blipFill>
          <a:blip r:embed="rId2"/>
          <a:stretch>
            <a:fillRect/>
          </a:stretch>
        </p:blipFill>
        <p:spPr>
          <a:xfrm>
            <a:off x="4495800" y="1886591"/>
            <a:ext cx="2245360" cy="3154680"/>
          </a:xfrm>
          <a:prstGeom prst="rect">
            <a:avLst/>
          </a:prstGeom>
        </p:spPr>
      </p:pic>
      <p:pic>
        <p:nvPicPr>
          <p:cNvPr id="5" name="Picture 4"/>
          <p:cNvPicPr/>
          <p:nvPr/>
        </p:nvPicPr>
        <p:blipFill>
          <a:blip r:embed="rId3"/>
          <a:stretch>
            <a:fillRect/>
          </a:stretch>
        </p:blipFill>
        <p:spPr>
          <a:xfrm>
            <a:off x="1981200" y="1828800"/>
            <a:ext cx="2179320" cy="3200400"/>
          </a:xfrm>
          <a:prstGeom prst="rect">
            <a:avLst/>
          </a:prstGeom>
        </p:spPr>
      </p:pic>
    </p:spTree>
    <p:extLst>
      <p:ext uri="{BB962C8B-B14F-4D97-AF65-F5344CB8AC3E}">
        <p14:creationId xmlns:p14="http://schemas.microsoft.com/office/powerpoint/2010/main" val="4645283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Problem Solved!</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r>
              <a:rPr lang="en-US" dirty="0" smtClean="0"/>
              <a:t>…not really.</a:t>
            </a:r>
          </a:p>
          <a:p>
            <a:endParaRPr lang="en-US" dirty="0"/>
          </a:p>
          <a:p>
            <a:endParaRPr lang="en-US" dirty="0"/>
          </a:p>
        </p:txBody>
      </p:sp>
      <p:sp>
        <p:nvSpPr>
          <p:cNvPr id="3" name="Title 2"/>
          <p:cNvSpPr>
            <a:spLocks noGrp="1"/>
          </p:cNvSpPr>
          <p:nvPr>
            <p:ph type="title"/>
          </p:nvPr>
        </p:nvSpPr>
        <p:spPr/>
        <p:txBody>
          <a:bodyPr/>
          <a:lstStyle/>
          <a:p>
            <a:r>
              <a:rPr lang="en-US" dirty="0" smtClean="0"/>
              <a:t>Overall Results</a:t>
            </a:r>
            <a:endParaRPr lang="en-US"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2683" y="2667000"/>
            <a:ext cx="6183517" cy="14998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224433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Home Schooling Weaknesses</a:t>
            </a:r>
          </a:p>
          <a:p>
            <a:pPr lvl="1"/>
            <a:r>
              <a:rPr lang="en-US" dirty="0" smtClean="0"/>
              <a:t>Social-Lower in General</a:t>
            </a:r>
          </a:p>
          <a:p>
            <a:pPr lvl="1"/>
            <a:r>
              <a:rPr lang="en-US" dirty="0" smtClean="0"/>
              <a:t>Requires substantial parent effort</a:t>
            </a:r>
          </a:p>
          <a:p>
            <a:pPr lvl="2"/>
            <a:r>
              <a:rPr lang="en-US" dirty="0" smtClean="0"/>
              <a:t>Recognition of weaknesses</a:t>
            </a:r>
          </a:p>
          <a:p>
            <a:r>
              <a:rPr lang="en-US" dirty="0" smtClean="0"/>
              <a:t>Public School Weaknesses</a:t>
            </a:r>
          </a:p>
          <a:p>
            <a:pPr lvl="1"/>
            <a:r>
              <a:rPr lang="en-US" dirty="0" smtClean="0"/>
              <a:t>Lower in general in Personal and Future</a:t>
            </a:r>
          </a:p>
          <a:p>
            <a:pPr lvl="1"/>
            <a:r>
              <a:rPr lang="en-US" dirty="0" smtClean="0"/>
              <a:t>Potentially Dangerous</a:t>
            </a:r>
          </a:p>
          <a:p>
            <a:r>
              <a:rPr lang="en-US" dirty="0" smtClean="0"/>
              <a:t>Private Schools Weaknesses</a:t>
            </a:r>
          </a:p>
          <a:p>
            <a:pPr lvl="1"/>
            <a:r>
              <a:rPr lang="en-US" dirty="0" smtClean="0"/>
              <a:t>Expensive</a:t>
            </a:r>
          </a:p>
          <a:p>
            <a:pPr lvl="1"/>
            <a:r>
              <a:rPr lang="en-US" dirty="0" smtClean="0"/>
              <a:t>Model under the assumption that parents researched and that a school was </a:t>
            </a:r>
            <a:r>
              <a:rPr lang="en-US" i="1" dirty="0" smtClean="0"/>
              <a:t>available</a:t>
            </a:r>
            <a:endParaRPr lang="en-US" dirty="0" smtClean="0"/>
          </a:p>
        </p:txBody>
      </p:sp>
      <p:sp>
        <p:nvSpPr>
          <p:cNvPr id="2" name="Title 1"/>
          <p:cNvSpPr>
            <a:spLocks noGrp="1"/>
          </p:cNvSpPr>
          <p:nvPr>
            <p:ph type="title"/>
          </p:nvPr>
        </p:nvSpPr>
        <p:spPr/>
        <p:txBody>
          <a:bodyPr/>
          <a:lstStyle/>
          <a:p>
            <a:r>
              <a:rPr lang="en-US" i="1" dirty="0" smtClean="0"/>
              <a:t>Important</a:t>
            </a:r>
            <a:r>
              <a:rPr lang="en-US" dirty="0" smtClean="0"/>
              <a:t> Results</a:t>
            </a:r>
            <a:endParaRPr lang="en-US" dirty="0"/>
          </a:p>
        </p:txBody>
      </p:sp>
    </p:spTree>
    <p:extLst>
      <p:ext uri="{BB962C8B-B14F-4D97-AF65-F5344CB8AC3E}">
        <p14:creationId xmlns:p14="http://schemas.microsoft.com/office/powerpoint/2010/main" val="30303961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Homeschooling Strengths:</a:t>
            </a:r>
          </a:p>
          <a:p>
            <a:pPr lvl="1"/>
            <a:r>
              <a:rPr lang="en-US" dirty="0" smtClean="0"/>
              <a:t>Direct involvement can target strengths and weakness more directly</a:t>
            </a:r>
          </a:p>
          <a:p>
            <a:pPr lvl="1"/>
            <a:r>
              <a:rPr lang="en-US" dirty="0" smtClean="0"/>
              <a:t>Students have more input on what they desire to know</a:t>
            </a:r>
          </a:p>
          <a:p>
            <a:pPr lvl="1"/>
            <a:r>
              <a:rPr lang="en-US" dirty="0" smtClean="0"/>
              <a:t>Parents can more accurately track progress</a:t>
            </a:r>
          </a:p>
          <a:p>
            <a:pPr lvl="1"/>
            <a:r>
              <a:rPr lang="en-US" dirty="0"/>
              <a:t>Colleges and other universities are recognizing the benefits of </a:t>
            </a:r>
            <a:r>
              <a:rPr lang="en-US" dirty="0" smtClean="0"/>
              <a:t>homeschooling</a:t>
            </a:r>
          </a:p>
          <a:p>
            <a:r>
              <a:rPr lang="en-US" dirty="0" smtClean="0"/>
              <a:t>Public Schooling Strengths</a:t>
            </a:r>
          </a:p>
          <a:p>
            <a:pPr lvl="1"/>
            <a:r>
              <a:rPr lang="en-US" dirty="0" smtClean="0"/>
              <a:t>Good Social options</a:t>
            </a:r>
          </a:p>
          <a:p>
            <a:pPr lvl="2"/>
            <a:r>
              <a:rPr lang="en-US" dirty="0" smtClean="0"/>
              <a:t>More extracurricular activities </a:t>
            </a:r>
            <a:r>
              <a:rPr lang="en-US" i="1" dirty="0" smtClean="0"/>
              <a:t>easily </a:t>
            </a:r>
            <a:r>
              <a:rPr lang="en-US" dirty="0" smtClean="0"/>
              <a:t>available</a:t>
            </a:r>
          </a:p>
          <a:p>
            <a:pPr lvl="1"/>
            <a:r>
              <a:rPr lang="en-US" b="1" dirty="0" smtClean="0"/>
              <a:t>True</a:t>
            </a:r>
            <a:r>
              <a:rPr lang="en-US" dirty="0" smtClean="0"/>
              <a:t> interaction with </a:t>
            </a:r>
            <a:r>
              <a:rPr lang="en-US" b="1" dirty="0" smtClean="0"/>
              <a:t>all</a:t>
            </a:r>
            <a:r>
              <a:rPr lang="en-US" dirty="0" smtClean="0"/>
              <a:t> types of peers</a:t>
            </a:r>
          </a:p>
          <a:p>
            <a:pPr lvl="1"/>
            <a:r>
              <a:rPr lang="en-US" dirty="0" smtClean="0"/>
              <a:t>Cheap and available knowledge</a:t>
            </a:r>
          </a:p>
          <a:p>
            <a:r>
              <a:rPr lang="en-US" dirty="0" smtClean="0"/>
              <a:t>Private Schooling Strengths</a:t>
            </a:r>
          </a:p>
          <a:p>
            <a:pPr lvl="1"/>
            <a:r>
              <a:rPr lang="en-US" dirty="0" smtClean="0"/>
              <a:t>Parents can research options</a:t>
            </a:r>
          </a:p>
          <a:p>
            <a:pPr lvl="1"/>
            <a:r>
              <a:rPr lang="en-US" dirty="0" smtClean="0"/>
              <a:t>More availability for experts in specific subjects</a:t>
            </a:r>
          </a:p>
          <a:p>
            <a:pPr lvl="1"/>
            <a:r>
              <a:rPr lang="en-US" dirty="0" smtClean="0"/>
              <a:t>Potential for a better “College” understanding</a:t>
            </a:r>
          </a:p>
        </p:txBody>
      </p:sp>
      <p:sp>
        <p:nvSpPr>
          <p:cNvPr id="3" name="Title 2"/>
          <p:cNvSpPr>
            <a:spLocks noGrp="1"/>
          </p:cNvSpPr>
          <p:nvPr>
            <p:ph type="title"/>
          </p:nvPr>
        </p:nvSpPr>
        <p:spPr/>
        <p:txBody>
          <a:bodyPr/>
          <a:lstStyle/>
          <a:p>
            <a:r>
              <a:rPr lang="en-US" i="1" dirty="0" smtClean="0"/>
              <a:t>Important </a:t>
            </a:r>
            <a:r>
              <a:rPr lang="en-US" dirty="0" smtClean="0"/>
              <a:t>Results Cont.</a:t>
            </a:r>
            <a:endParaRPr lang="en-US" i="1" dirty="0"/>
          </a:p>
        </p:txBody>
      </p:sp>
    </p:spTree>
    <p:extLst>
      <p:ext uri="{BB962C8B-B14F-4D97-AF65-F5344CB8AC3E}">
        <p14:creationId xmlns:p14="http://schemas.microsoft.com/office/powerpoint/2010/main" val="5651666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Benefits of the model:</a:t>
            </a:r>
          </a:p>
          <a:p>
            <a:pPr lvl="1"/>
            <a:r>
              <a:rPr lang="en-US" dirty="0" smtClean="0"/>
              <a:t>Parents can tweak the model for their </a:t>
            </a:r>
            <a:r>
              <a:rPr lang="en-US" i="1" dirty="0" smtClean="0"/>
              <a:t>specific </a:t>
            </a:r>
            <a:r>
              <a:rPr lang="en-US" dirty="0" smtClean="0"/>
              <a:t>situations to weigh the options personally</a:t>
            </a:r>
          </a:p>
          <a:p>
            <a:pPr lvl="1"/>
            <a:r>
              <a:rPr lang="en-US" dirty="0" smtClean="0"/>
              <a:t>Because of the strategic criteria weights, results can change DRASTICALLY</a:t>
            </a:r>
          </a:p>
          <a:p>
            <a:pPr lvl="2"/>
            <a:r>
              <a:rPr lang="en-US" dirty="0" smtClean="0"/>
              <a:t>Each parent can choose their own strategic criteria or weight them to their own beliefs or desires</a:t>
            </a:r>
          </a:p>
          <a:p>
            <a:r>
              <a:rPr lang="en-US" dirty="0" smtClean="0"/>
              <a:t>Weaknesses of the model:</a:t>
            </a:r>
          </a:p>
          <a:p>
            <a:pPr lvl="1"/>
            <a:r>
              <a:rPr lang="en-US" dirty="0" smtClean="0"/>
              <a:t>Necessary assumptions</a:t>
            </a:r>
          </a:p>
          <a:p>
            <a:pPr lvl="1"/>
            <a:endParaRPr lang="en-US" dirty="0" smtClean="0"/>
          </a:p>
          <a:p>
            <a:pPr lvl="1"/>
            <a:endParaRPr lang="en-US" dirty="0" smtClean="0"/>
          </a:p>
        </p:txBody>
      </p:sp>
      <p:sp>
        <p:nvSpPr>
          <p:cNvPr id="3" name="Title 2"/>
          <p:cNvSpPr>
            <a:spLocks noGrp="1"/>
          </p:cNvSpPr>
          <p:nvPr>
            <p:ph type="title"/>
          </p:nvPr>
        </p:nvSpPr>
        <p:spPr/>
        <p:txBody>
          <a:bodyPr/>
          <a:lstStyle/>
          <a:p>
            <a:r>
              <a:rPr lang="en-US" dirty="0" smtClean="0"/>
              <a:t>Model Understanding</a:t>
            </a:r>
            <a:endParaRPr lang="en-US" dirty="0"/>
          </a:p>
        </p:txBody>
      </p:sp>
    </p:spTree>
    <p:extLst>
      <p:ext uri="{BB962C8B-B14F-4D97-AF65-F5344CB8AC3E}">
        <p14:creationId xmlns:p14="http://schemas.microsoft.com/office/powerpoint/2010/main" val="6628136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Parents need to recognize strengths and weaknesses of all options.</a:t>
            </a:r>
          </a:p>
          <a:p>
            <a:pPr lvl="1"/>
            <a:r>
              <a:rPr lang="en-US" dirty="0" smtClean="0"/>
              <a:t>Encourage Strengths</a:t>
            </a:r>
          </a:p>
          <a:p>
            <a:pPr lvl="1"/>
            <a:r>
              <a:rPr lang="en-US" dirty="0" smtClean="0"/>
              <a:t>Attack Weaknesses</a:t>
            </a:r>
          </a:p>
          <a:p>
            <a:pPr marL="109728" indent="0">
              <a:buNone/>
            </a:pPr>
            <a:endParaRPr lang="en-US" dirty="0" smtClean="0"/>
          </a:p>
        </p:txBody>
      </p:sp>
      <p:sp>
        <p:nvSpPr>
          <p:cNvPr id="3" name="Title 2"/>
          <p:cNvSpPr>
            <a:spLocks noGrp="1"/>
          </p:cNvSpPr>
          <p:nvPr>
            <p:ph type="title"/>
          </p:nvPr>
        </p:nvSpPr>
        <p:spPr/>
        <p:txBody>
          <a:bodyPr/>
          <a:lstStyle/>
          <a:p>
            <a:r>
              <a:rPr lang="en-US" dirty="0" smtClean="0"/>
              <a:t>Final Thoughts</a:t>
            </a:r>
            <a:endParaRPr lang="en-US" dirty="0"/>
          </a:p>
        </p:txBody>
      </p:sp>
    </p:spTree>
    <p:extLst>
      <p:ext uri="{BB962C8B-B14F-4D97-AF65-F5344CB8AC3E}">
        <p14:creationId xmlns:p14="http://schemas.microsoft.com/office/powerpoint/2010/main" val="16250976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This was not undertaken to prove a point, to assert an opinion or to validate one argument or another.  This “problem” is for discussion and exploration only.  Any views stated or inferences made are not in an attempt to validate any particular view.</a:t>
            </a:r>
            <a:endParaRPr lang="en-US" dirty="0"/>
          </a:p>
        </p:txBody>
      </p:sp>
      <p:sp>
        <p:nvSpPr>
          <p:cNvPr id="2" name="Title 1"/>
          <p:cNvSpPr>
            <a:spLocks noGrp="1"/>
          </p:cNvSpPr>
          <p:nvPr>
            <p:ph type="title"/>
          </p:nvPr>
        </p:nvSpPr>
        <p:spPr/>
        <p:txBody>
          <a:bodyPr/>
          <a:lstStyle/>
          <a:p>
            <a:r>
              <a:rPr lang="en-US" dirty="0" smtClean="0"/>
              <a:t>Disclaimer</a:t>
            </a:r>
            <a:endParaRPr lang="en-US" dirty="0"/>
          </a:p>
        </p:txBody>
      </p:sp>
    </p:spTree>
    <p:extLst>
      <p:ext uri="{BB962C8B-B14F-4D97-AF65-F5344CB8AC3E}">
        <p14:creationId xmlns:p14="http://schemas.microsoft.com/office/powerpoint/2010/main" val="22633784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r>
              <a:rPr lang="en-US" dirty="0" smtClean="0"/>
              <a:t>Questions?</a:t>
            </a:r>
            <a:endParaRPr lang="en-US" dirty="0"/>
          </a:p>
        </p:txBody>
      </p:sp>
    </p:spTree>
    <p:extLst>
      <p:ext uri="{BB962C8B-B14F-4D97-AF65-F5344CB8AC3E}">
        <p14:creationId xmlns:p14="http://schemas.microsoft.com/office/powerpoint/2010/main" val="22115349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Determine successes and pitfalls and overall general best option for determining the appropriate schooling form for a child:</a:t>
            </a:r>
          </a:p>
          <a:p>
            <a:pPr lvl="1"/>
            <a:r>
              <a:rPr lang="en-US" dirty="0" smtClean="0"/>
              <a:t>Home Schooling</a:t>
            </a:r>
          </a:p>
          <a:p>
            <a:pPr lvl="1"/>
            <a:r>
              <a:rPr lang="en-US" dirty="0" smtClean="0"/>
              <a:t>Public Schooling</a:t>
            </a:r>
          </a:p>
          <a:p>
            <a:pPr lvl="1"/>
            <a:r>
              <a:rPr lang="en-US" dirty="0" smtClean="0"/>
              <a:t>Private Schooling</a:t>
            </a:r>
            <a:endParaRPr lang="en-US" dirty="0"/>
          </a:p>
        </p:txBody>
      </p:sp>
      <p:sp>
        <p:nvSpPr>
          <p:cNvPr id="3" name="Title 2"/>
          <p:cNvSpPr>
            <a:spLocks noGrp="1"/>
          </p:cNvSpPr>
          <p:nvPr>
            <p:ph type="title"/>
          </p:nvPr>
        </p:nvSpPr>
        <p:spPr/>
        <p:txBody>
          <a:bodyPr/>
          <a:lstStyle/>
          <a:p>
            <a:r>
              <a:rPr lang="en-US" dirty="0" smtClean="0"/>
              <a:t>The Goal</a:t>
            </a:r>
            <a:endParaRPr lang="en-US" dirty="0"/>
          </a:p>
        </p:txBody>
      </p:sp>
    </p:spTree>
    <p:extLst>
      <p:ext uri="{BB962C8B-B14F-4D97-AF65-F5344CB8AC3E}">
        <p14:creationId xmlns:p14="http://schemas.microsoft.com/office/powerpoint/2010/main" val="11144388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Schools play a large part in children’s lives</a:t>
            </a:r>
          </a:p>
          <a:p>
            <a:pPr lvl="1"/>
            <a:r>
              <a:rPr lang="en-US" dirty="0" smtClean="0"/>
              <a:t>Future Prospects</a:t>
            </a:r>
          </a:p>
          <a:p>
            <a:pPr lvl="1"/>
            <a:r>
              <a:rPr lang="en-US" dirty="0" smtClean="0"/>
              <a:t>Personal Impacts</a:t>
            </a:r>
          </a:p>
          <a:p>
            <a:pPr lvl="1"/>
            <a:r>
              <a:rPr lang="en-US" dirty="0" smtClean="0"/>
              <a:t>Social Impacts</a:t>
            </a:r>
          </a:p>
          <a:p>
            <a:r>
              <a:rPr lang="en-US" dirty="0" smtClean="0"/>
              <a:t>Schools also greatly impact parents</a:t>
            </a:r>
          </a:p>
          <a:p>
            <a:pPr lvl="1"/>
            <a:r>
              <a:rPr lang="en-US" dirty="0" smtClean="0"/>
              <a:t>Financial Impact</a:t>
            </a:r>
          </a:p>
          <a:p>
            <a:pPr marL="411480" lvl="1" indent="0">
              <a:buNone/>
            </a:pPr>
            <a:endParaRPr lang="en-US" dirty="0"/>
          </a:p>
        </p:txBody>
      </p:sp>
      <p:sp>
        <p:nvSpPr>
          <p:cNvPr id="2" name="Title 1"/>
          <p:cNvSpPr>
            <a:spLocks noGrp="1"/>
          </p:cNvSpPr>
          <p:nvPr>
            <p:ph type="title"/>
          </p:nvPr>
        </p:nvSpPr>
        <p:spPr/>
        <p:txBody>
          <a:bodyPr/>
          <a:lstStyle/>
          <a:p>
            <a:r>
              <a:rPr lang="en-US" dirty="0" smtClean="0"/>
              <a:t>Criteria and Highlights</a:t>
            </a:r>
            <a:endParaRPr lang="en-US" dirty="0"/>
          </a:p>
        </p:txBody>
      </p:sp>
    </p:spTree>
    <p:extLst>
      <p:ext uri="{BB962C8B-B14F-4D97-AF65-F5344CB8AC3E}">
        <p14:creationId xmlns:p14="http://schemas.microsoft.com/office/powerpoint/2010/main" val="15609558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2" name="Title 1"/>
          <p:cNvSpPr>
            <a:spLocks noGrp="1"/>
          </p:cNvSpPr>
          <p:nvPr>
            <p:ph type="title"/>
          </p:nvPr>
        </p:nvSpPr>
        <p:spPr/>
        <p:txBody>
          <a:bodyPr/>
          <a:lstStyle/>
          <a:p>
            <a:r>
              <a:rPr lang="en-US" dirty="0" smtClean="0"/>
              <a:t>The Model</a:t>
            </a:r>
            <a:endParaRPr lang="en-US" dirty="0"/>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a:stretch/>
        </p:blipFill>
        <p:spPr bwMode="auto">
          <a:xfrm>
            <a:off x="609600" y="1447800"/>
            <a:ext cx="7696200" cy="518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064962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3429000" cy="4800600"/>
          </a:xfrm>
        </p:spPr>
        <p:txBody>
          <a:bodyPr>
            <a:normAutofit lnSpcReduction="10000"/>
          </a:bodyPr>
          <a:lstStyle/>
          <a:p>
            <a:r>
              <a:rPr lang="en-US" dirty="0" smtClean="0"/>
              <a:t>Future</a:t>
            </a:r>
          </a:p>
          <a:p>
            <a:pPr lvl="1"/>
            <a:r>
              <a:rPr lang="en-US" dirty="0" smtClean="0"/>
              <a:t>Jobs and Colleges</a:t>
            </a:r>
          </a:p>
          <a:p>
            <a:r>
              <a:rPr lang="en-US" dirty="0" smtClean="0"/>
              <a:t>Personal</a:t>
            </a:r>
          </a:p>
          <a:p>
            <a:pPr lvl="1"/>
            <a:r>
              <a:rPr lang="en-US" dirty="0" smtClean="0"/>
              <a:t>Knowledge</a:t>
            </a:r>
          </a:p>
          <a:p>
            <a:pPr lvl="1"/>
            <a:r>
              <a:rPr lang="en-US" dirty="0" smtClean="0"/>
              <a:t>Skills</a:t>
            </a:r>
          </a:p>
          <a:p>
            <a:r>
              <a:rPr lang="en-US" dirty="0" smtClean="0"/>
              <a:t>Social</a:t>
            </a:r>
          </a:p>
          <a:p>
            <a:pPr lvl="1"/>
            <a:r>
              <a:rPr lang="en-US" dirty="0" smtClean="0"/>
              <a:t>Fun</a:t>
            </a:r>
          </a:p>
          <a:p>
            <a:pPr lvl="1"/>
            <a:r>
              <a:rPr lang="en-US" dirty="0" smtClean="0"/>
              <a:t>Aptitude</a:t>
            </a:r>
          </a:p>
          <a:p>
            <a:pPr lvl="1"/>
            <a:r>
              <a:rPr lang="en-US" dirty="0" smtClean="0"/>
              <a:t>Friendships</a:t>
            </a:r>
          </a:p>
          <a:p>
            <a:r>
              <a:rPr lang="en-US" dirty="0" smtClean="0"/>
              <a:t>Expenses</a:t>
            </a:r>
          </a:p>
          <a:p>
            <a:pPr lvl="1"/>
            <a:r>
              <a:rPr lang="en-US" dirty="0" smtClean="0"/>
              <a:t>Time</a:t>
            </a:r>
          </a:p>
          <a:p>
            <a:pPr lvl="1"/>
            <a:r>
              <a:rPr lang="en-US" dirty="0" smtClean="0"/>
              <a:t>Costs</a:t>
            </a:r>
          </a:p>
          <a:p>
            <a:pPr lvl="1"/>
            <a:endParaRPr lang="en-US" dirty="0"/>
          </a:p>
        </p:txBody>
      </p:sp>
      <p:sp>
        <p:nvSpPr>
          <p:cNvPr id="2" name="Title 1"/>
          <p:cNvSpPr>
            <a:spLocks noGrp="1"/>
          </p:cNvSpPr>
          <p:nvPr>
            <p:ph type="title"/>
          </p:nvPr>
        </p:nvSpPr>
        <p:spPr/>
        <p:txBody>
          <a:bodyPr/>
          <a:lstStyle/>
          <a:p>
            <a:r>
              <a:rPr lang="en-US" dirty="0" smtClean="0"/>
              <a:t>Clusters</a:t>
            </a:r>
            <a:endParaRPr lang="en-US" dirty="0"/>
          </a:p>
        </p:txBody>
      </p:sp>
      <p:sp>
        <p:nvSpPr>
          <p:cNvPr id="4" name="TextBox 3"/>
          <p:cNvSpPr txBox="1"/>
          <p:nvPr/>
        </p:nvSpPr>
        <p:spPr>
          <a:xfrm>
            <a:off x="4179683" y="6172200"/>
            <a:ext cx="3276600" cy="369332"/>
          </a:xfrm>
          <a:prstGeom prst="rect">
            <a:avLst/>
          </a:prstGeom>
          <a:noFill/>
        </p:spPr>
        <p:txBody>
          <a:bodyPr wrap="square" rtlCol="0">
            <a:spAutoFit/>
          </a:bodyPr>
          <a:lstStyle/>
          <a:p>
            <a:r>
              <a:rPr lang="en-US" b="1" i="1" dirty="0" smtClean="0"/>
              <a:t>*Risks are slightly different</a:t>
            </a:r>
            <a:endParaRPr lang="en-US" b="1" i="1" dirty="0"/>
          </a:p>
        </p:txBody>
      </p:sp>
      <p:pic>
        <p:nvPicPr>
          <p:cNvPr id="5123" name="Picture 3" descr="C:\Users\Christian\AppData\Local\Microsoft\Windows\Temporary Internet Files\Content.IE5\JUIBB74R\MP900400619[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62654" y="1524000"/>
            <a:ext cx="3121152" cy="31211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29920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1524000"/>
            <a:ext cx="3095625" cy="399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Content Placeholder 2"/>
          <p:cNvSpPr>
            <a:spLocks noGrp="1"/>
          </p:cNvSpPr>
          <p:nvPr>
            <p:ph idx="1"/>
          </p:nvPr>
        </p:nvSpPr>
        <p:spPr>
          <a:xfrm>
            <a:off x="457200" y="1600200"/>
            <a:ext cx="5029200" cy="4800600"/>
          </a:xfrm>
        </p:spPr>
        <p:txBody>
          <a:bodyPr/>
          <a:lstStyle/>
          <a:p>
            <a:endParaRPr lang="en-US" dirty="0" smtClean="0"/>
          </a:p>
          <a:p>
            <a:endParaRPr lang="en-US" dirty="0"/>
          </a:p>
          <a:p>
            <a:endParaRPr lang="en-US" dirty="0" smtClean="0"/>
          </a:p>
          <a:p>
            <a:r>
              <a:rPr lang="en-US" dirty="0" smtClean="0"/>
              <a:t>Important Takeaways</a:t>
            </a:r>
          </a:p>
          <a:p>
            <a:pPr lvl="1"/>
            <a:r>
              <a:rPr lang="en-US" dirty="0" smtClean="0"/>
              <a:t>Homeschooling was not the lowest in all three categories, only Social</a:t>
            </a:r>
          </a:p>
        </p:txBody>
      </p:sp>
      <p:sp>
        <p:nvSpPr>
          <p:cNvPr id="2" name="Title 1"/>
          <p:cNvSpPr>
            <a:spLocks noGrp="1"/>
          </p:cNvSpPr>
          <p:nvPr>
            <p:ph type="title"/>
          </p:nvPr>
        </p:nvSpPr>
        <p:spPr/>
        <p:txBody>
          <a:bodyPr/>
          <a:lstStyle/>
          <a:p>
            <a:r>
              <a:rPr lang="en-US" dirty="0" smtClean="0"/>
              <a:t>Benefits</a:t>
            </a:r>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0999" y="1600200"/>
            <a:ext cx="4181475" cy="105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497674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0324"/>
            <a:ext cx="5181600" cy="3800475"/>
          </a:xfrm>
        </p:spPr>
        <p:txBody>
          <a:bodyPr/>
          <a:lstStyle/>
          <a:p>
            <a:r>
              <a:rPr lang="en-US" dirty="0" smtClean="0"/>
              <a:t>Take </a:t>
            </a:r>
            <a:r>
              <a:rPr lang="en-US" dirty="0" err="1" smtClean="0"/>
              <a:t>Aways</a:t>
            </a:r>
            <a:endParaRPr lang="en-US" dirty="0"/>
          </a:p>
          <a:p>
            <a:pPr lvl="1"/>
            <a:r>
              <a:rPr lang="en-US" dirty="0" smtClean="0"/>
              <a:t>Again, homeschooling was NOT the lowest in all three criteria.  I will speak more to this in the Important Results slide.</a:t>
            </a:r>
          </a:p>
          <a:p>
            <a:pPr lvl="1"/>
            <a:endParaRPr lang="en-US" dirty="0"/>
          </a:p>
        </p:txBody>
      </p:sp>
      <p:sp>
        <p:nvSpPr>
          <p:cNvPr id="2" name="Title 1"/>
          <p:cNvSpPr>
            <a:spLocks noGrp="1"/>
          </p:cNvSpPr>
          <p:nvPr>
            <p:ph type="title"/>
          </p:nvPr>
        </p:nvSpPr>
        <p:spPr/>
        <p:txBody>
          <a:bodyPr/>
          <a:lstStyle/>
          <a:p>
            <a:r>
              <a:rPr lang="en-US" dirty="0" smtClean="0"/>
              <a:t>Opportunities</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1295400"/>
            <a:ext cx="2657475" cy="437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630" y="1600200"/>
            <a:ext cx="4171950"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808520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75204"/>
            <a:ext cx="4495800" cy="3725595"/>
          </a:xfrm>
        </p:spPr>
        <p:txBody>
          <a:bodyPr>
            <a:normAutofit lnSpcReduction="10000"/>
          </a:bodyPr>
          <a:lstStyle/>
          <a:p>
            <a:r>
              <a:rPr lang="en-US" dirty="0" smtClean="0"/>
              <a:t>As would be expected, the greatest costs come from tuition</a:t>
            </a:r>
          </a:p>
          <a:p>
            <a:r>
              <a:rPr lang="en-US" dirty="0" smtClean="0"/>
              <a:t>Home schooling has some expenses in teaching equipment, books etc.</a:t>
            </a:r>
          </a:p>
          <a:p>
            <a:r>
              <a:rPr lang="en-US" dirty="0" smtClean="0"/>
              <a:t>Social costs are higher with home schooling</a:t>
            </a:r>
            <a:endParaRPr lang="en-US" dirty="0"/>
          </a:p>
        </p:txBody>
      </p:sp>
      <p:sp>
        <p:nvSpPr>
          <p:cNvPr id="2" name="Title 1"/>
          <p:cNvSpPr>
            <a:spLocks noGrp="1"/>
          </p:cNvSpPr>
          <p:nvPr>
            <p:ph type="title"/>
          </p:nvPr>
        </p:nvSpPr>
        <p:spPr/>
        <p:txBody>
          <a:bodyPr/>
          <a:lstStyle/>
          <a:p>
            <a:r>
              <a:rPr lang="en-US" dirty="0" smtClean="0"/>
              <a:t>Costs</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1676400"/>
            <a:ext cx="3514725"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0525" y="1600200"/>
            <a:ext cx="4181475" cy="105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0493117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130</TotalTime>
  <Words>607</Words>
  <Application>Microsoft Office PowerPoint</Application>
  <PresentationFormat>On-screen Show (4:3)</PresentationFormat>
  <Paragraphs>127</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Concourse</vt:lpstr>
      <vt:lpstr>Schooling </vt:lpstr>
      <vt:lpstr>Disclaimer</vt:lpstr>
      <vt:lpstr>The Goal</vt:lpstr>
      <vt:lpstr>Criteria and Highlights</vt:lpstr>
      <vt:lpstr>The Model</vt:lpstr>
      <vt:lpstr>Clusters</vt:lpstr>
      <vt:lpstr>Benefits</vt:lpstr>
      <vt:lpstr>Opportunities</vt:lpstr>
      <vt:lpstr>Costs</vt:lpstr>
      <vt:lpstr>Risks</vt:lpstr>
      <vt:lpstr>Strategic Criteria and Ratings</vt:lpstr>
      <vt:lpstr>Ratings Question Example</vt:lpstr>
      <vt:lpstr>Sensitivity</vt:lpstr>
      <vt:lpstr>Sensitivity Cont.</vt:lpstr>
      <vt:lpstr>Overall Results</vt:lpstr>
      <vt:lpstr>Important Results</vt:lpstr>
      <vt:lpstr>Important Results Cont.</vt:lpstr>
      <vt:lpstr>Model Understanding</vt:lpstr>
      <vt:lpstr>Final Thoughts</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Schooling</dc:title>
  <dc:creator>Christian</dc:creator>
  <cp:lastModifiedBy>Christian</cp:lastModifiedBy>
  <cp:revision>12</cp:revision>
  <dcterms:created xsi:type="dcterms:W3CDTF">2012-04-24T18:04:11Z</dcterms:created>
  <dcterms:modified xsi:type="dcterms:W3CDTF">2012-04-25T02:38:01Z</dcterms:modified>
</cp:coreProperties>
</file>