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1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33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909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13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0129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55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717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0091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456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646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37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45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08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857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62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923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63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75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B734D-25FC-4692-BE9A-896167798099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9F03F-E2D0-4B56-B2DA-158424ECA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6981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  <p:sldLayoutId id="21474837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Alternative Fuels in the Automotive World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Nick McClelland</a:t>
            </a:r>
          </a:p>
        </p:txBody>
      </p:sp>
    </p:spTree>
    <p:extLst>
      <p:ext uri="{BB962C8B-B14F-4D97-AF65-F5344CB8AC3E}">
        <p14:creationId xmlns:p14="http://schemas.microsoft.com/office/powerpoint/2010/main" val="2002036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and Priorities: Benefits</a:t>
            </a:r>
            <a:endParaRPr lang="en-US" dirty="0"/>
          </a:p>
        </p:txBody>
      </p:sp>
      <p:graphicFrame>
        <p:nvGraphicFramePr>
          <p:cNvPr id="52" name="Content Placeholder 5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3150133"/>
              </p:ext>
            </p:extLst>
          </p:nvPr>
        </p:nvGraphicFramePr>
        <p:xfrm>
          <a:off x="901700" y="2291363"/>
          <a:ext cx="9872135" cy="4363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2062"/>
                <a:gridCol w="295263"/>
                <a:gridCol w="1721989"/>
                <a:gridCol w="4124659"/>
                <a:gridCol w="1248667"/>
                <a:gridCol w="1149495"/>
              </a:tblGrid>
              <a:tr h="100765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Merit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Criteria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 Sub-criteria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Local Priorities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Global Priorities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8932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effectLst/>
                        </a:rPr>
                        <a:t>Benefit 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Economic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Consumer Availability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     0.67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.0456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6305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0.37218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0.183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Cost to Implement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     0.11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.0075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8932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Cost to Sustain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     0.222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.015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8932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Social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Brand Recognition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     0.263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.0074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8932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0.0752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 Social Status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     0.079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.0022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8932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Car Ownership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     0.659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.0184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8932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Environmental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Low Emissions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     0.800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.221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8932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0.741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Energy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      0.200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.0552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581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and Priorities: Opportunities &amp; Costs</a:t>
            </a:r>
            <a:endParaRPr lang="en-US" dirty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379" y="2009098"/>
            <a:ext cx="6213744" cy="4628770"/>
          </a:xfrm>
        </p:spPr>
      </p:pic>
    </p:spTree>
    <p:extLst>
      <p:ext uri="{BB962C8B-B14F-4D97-AF65-F5344CB8AC3E}">
        <p14:creationId xmlns:p14="http://schemas.microsoft.com/office/powerpoint/2010/main" val="408023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and Priorities: Risks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6102571"/>
              </p:ext>
            </p:extLst>
          </p:nvPr>
        </p:nvGraphicFramePr>
        <p:xfrm>
          <a:off x="680321" y="2105426"/>
          <a:ext cx="10955866" cy="45573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8292"/>
                <a:gridCol w="327676"/>
                <a:gridCol w="1911023"/>
                <a:gridCol w="4577450"/>
                <a:gridCol w="1385742"/>
                <a:gridCol w="1275683"/>
              </a:tblGrid>
              <a:tr h="135342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Risks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.10558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Consumer Reaction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.60922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 Public Reception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     </a:t>
                      </a:r>
                      <a:r>
                        <a:rPr lang="en-US" sz="2000" dirty="0" smtClean="0">
                          <a:effectLst/>
                        </a:rPr>
                        <a:t>Local Priorities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1.0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Global Priorities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.064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82374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 Driver Safety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.08671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Safety of Driver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      1.0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.009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62471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 Auto Industry Disruption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Decreased Sales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.34455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.008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603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 0.22176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Decreased Production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.10852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.003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1720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Decreased Profit Margins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.54693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.012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82374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Job Availability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.08231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Decrease in Auto-Industry Jobs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1.0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.009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527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Benefit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134" y="2173817"/>
            <a:ext cx="7010400" cy="4442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594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27"/>
          <a:stretch/>
        </p:blipFill>
        <p:spPr>
          <a:xfrm>
            <a:off x="2255573" y="2764363"/>
            <a:ext cx="7884054" cy="367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863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793" y="2506133"/>
            <a:ext cx="8620389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081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Risks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211" y="2436808"/>
            <a:ext cx="8192643" cy="400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8963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Synthesized Result: Additive Formula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584" y="2357535"/>
            <a:ext cx="8349188" cy="3907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3188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Synthesized Result: Multiplicative Formula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834" y="2074447"/>
            <a:ext cx="9265482" cy="4632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1897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Hydrogen/Fuel cell technology was the best choice in every category</a:t>
            </a:r>
          </a:p>
          <a:p>
            <a:r>
              <a:rPr lang="en-US" dirty="0" smtClean="0"/>
              <a:t>Opportunities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/>
              <a:t>Biodiesel is second best alternative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/>
              <a:t>Electric becomes the second best alternative as time goes on</a:t>
            </a:r>
          </a:p>
          <a:p>
            <a:r>
              <a:rPr lang="en-US" dirty="0" smtClean="0"/>
              <a:t>Risks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/>
              <a:t>Initially ethanol and electric have equal risk, but as time went on electricity proves to have fewer risks associated with it when compared to ethanol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4280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Alternative fuels are increasingly becoming a popular topic among many industries, including the auto industry</a:t>
            </a:r>
          </a:p>
          <a:p>
            <a:r>
              <a:rPr lang="en-US" sz="2000" dirty="0" smtClean="0"/>
              <a:t>Current research in alternative fuels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 smtClean="0"/>
              <a:t>Hydrogen/Fuel cell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 smtClean="0"/>
              <a:t>Electric Vehicles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 smtClean="0"/>
              <a:t>Biodiesel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 smtClean="0"/>
              <a:t>Ethanol</a:t>
            </a:r>
          </a:p>
          <a:p>
            <a:r>
              <a:rPr lang="en-US" sz="2000" dirty="0" smtClean="0"/>
              <a:t>Cars powered by alternative fuels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Tesla (electricity)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Nissan Leaf (electricity)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Honda FCX Clarity (Fuel Cell)</a:t>
            </a:r>
          </a:p>
        </p:txBody>
      </p:sp>
    </p:spTree>
    <p:extLst>
      <p:ext uri="{BB962C8B-B14F-4D97-AF65-F5344CB8AC3E}">
        <p14:creationId xmlns:p14="http://schemas.microsoft.com/office/powerpoint/2010/main" val="28631653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The model supports Hydrogen/Fuel Cell technology for a long-term decision</a:t>
            </a:r>
          </a:p>
          <a:p>
            <a:r>
              <a:rPr lang="en-US" sz="2800" dirty="0" smtClean="0"/>
              <a:t>The model strongly supports the Ethanol alternative for a short-term solution</a:t>
            </a:r>
          </a:p>
          <a:p>
            <a:r>
              <a:rPr lang="en-US" sz="2800" dirty="0" smtClean="0"/>
              <a:t>Hydrogen/Fuel Cell technology has the best benefits and opportunities with minimal risks or costs</a:t>
            </a:r>
          </a:p>
          <a:p>
            <a:r>
              <a:rPr lang="en-US" sz="2800" dirty="0" smtClean="0"/>
              <a:t>Ethanol is a strong short-term solution due to its ability to work on many cars on the road today, as well as ease our reliance on fossil fuels</a:t>
            </a:r>
          </a:p>
        </p:txBody>
      </p:sp>
    </p:spTree>
    <p:extLst>
      <p:ext uri="{BB962C8B-B14F-4D97-AF65-F5344CB8AC3E}">
        <p14:creationId xmlns:p14="http://schemas.microsoft.com/office/powerpoint/2010/main" val="472627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Four different types of alternative fuels</a:t>
            </a:r>
          </a:p>
          <a:p>
            <a:pPr lvl="1"/>
            <a:r>
              <a:rPr lang="en-US" sz="2400" dirty="0" smtClean="0"/>
              <a:t>Hydrogen/Fuel Cell</a:t>
            </a:r>
          </a:p>
          <a:p>
            <a:pPr lvl="1"/>
            <a:r>
              <a:rPr lang="en-US" sz="2400" dirty="0" smtClean="0"/>
              <a:t>Electricity</a:t>
            </a:r>
          </a:p>
          <a:p>
            <a:pPr lvl="1"/>
            <a:r>
              <a:rPr lang="en-US" sz="2400" dirty="0" smtClean="0"/>
              <a:t>Biodiesel</a:t>
            </a:r>
          </a:p>
          <a:p>
            <a:pPr lvl="1"/>
            <a:r>
              <a:rPr lang="en-US" sz="2400" dirty="0" smtClean="0"/>
              <a:t>Ethanol</a:t>
            </a:r>
          </a:p>
          <a:p>
            <a:r>
              <a:rPr lang="en-US" dirty="0" smtClean="0"/>
              <a:t>The question to ask…</a:t>
            </a:r>
          </a:p>
          <a:p>
            <a:pPr lvl="1"/>
            <a:r>
              <a:rPr lang="en-US" sz="2400" dirty="0" smtClean="0"/>
              <a:t>Which of the alternative fuel technologies should the auto industry pursue as we transition away from our reliance on fossil fuels?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9900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0959805"/>
              </p:ext>
            </p:extLst>
          </p:nvPr>
        </p:nvGraphicFramePr>
        <p:xfrm>
          <a:off x="680321" y="2082800"/>
          <a:ext cx="10614210" cy="45550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2842"/>
                <a:gridCol w="2122842"/>
                <a:gridCol w="2122842"/>
                <a:gridCol w="2122842"/>
                <a:gridCol w="2122842"/>
              </a:tblGrid>
              <a:tr h="5661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        Benefits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Opportunities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Costs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Risks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584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Hydrogen/Fuel Cell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Excellent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Excellent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Above Average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Above Average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61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Electricity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Above Average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Average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Average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Below Average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61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Biodiesel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Average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Average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Excellent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Below Average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61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Ethanol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Below Average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Average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Average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Average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61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61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>
                          <a:effectLst/>
                        </a:rPr>
                        <a:t>Priorities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.524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.169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.201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.106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8282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 – BOCR Network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"/>
          <a:stretch/>
        </p:blipFill>
        <p:spPr>
          <a:xfrm>
            <a:off x="1744133" y="1710266"/>
            <a:ext cx="8106673" cy="5147733"/>
          </a:xfrm>
        </p:spPr>
      </p:pic>
    </p:spTree>
    <p:extLst>
      <p:ext uri="{BB962C8B-B14F-4D97-AF65-F5344CB8AC3E}">
        <p14:creationId xmlns:p14="http://schemas.microsoft.com/office/powerpoint/2010/main" val="1114196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Criteria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4481269"/>
              </p:ext>
            </p:extLst>
          </p:nvPr>
        </p:nvGraphicFramePr>
        <p:xfrm>
          <a:off x="550333" y="2136797"/>
          <a:ext cx="11099800" cy="453000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420944"/>
                <a:gridCol w="2814284"/>
                <a:gridCol w="5864572"/>
              </a:tblGrid>
              <a:tr h="3645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Control Criteria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Sub-criteria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Description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855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Economic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Consumer Availability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Cost to Implement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Cost to sustain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Economic infrastructure of USA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How cheap it is to implement new fuel source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How cheap it is to sustain the fuel source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82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84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Social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Brand Recognition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Social Status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Popularity of specific car brands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Social standing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3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3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Environmental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Low Emissions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How much are emissions reduced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3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Energy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Energy efficiency of new fuel source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3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3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6156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Criteria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0508416"/>
              </p:ext>
            </p:extLst>
          </p:nvPr>
        </p:nvGraphicFramePr>
        <p:xfrm>
          <a:off x="680321" y="2065868"/>
          <a:ext cx="10786533" cy="465666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352619"/>
                <a:gridCol w="2734857"/>
                <a:gridCol w="5699057"/>
              </a:tblGrid>
              <a:tr h="4197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Control Criteria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Sub-criteria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Description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197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Environmental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Pollution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How much pollution can be reduced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197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197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590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Energy Usage Reduction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Reduced Energy Consumption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How much energy can be conserved with new fuel source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197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197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590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Technological Advancement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Fuel Tech Usage In Other Industries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The ability for the new fuel source to advance other industries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197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432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 Criteria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769436"/>
              </p:ext>
            </p:extLst>
          </p:nvPr>
        </p:nvGraphicFramePr>
        <p:xfrm>
          <a:off x="307787" y="2071232"/>
          <a:ext cx="11557841" cy="451583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520846"/>
                <a:gridCol w="2930417"/>
                <a:gridCol w="6106578"/>
              </a:tblGrid>
              <a:tr h="3473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Control Criteria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45" marR="730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>
                          <a:effectLst/>
                        </a:rPr>
                        <a:t>Sub-criteria</a:t>
                      </a:r>
                      <a:endParaRPr lang="en-US" sz="2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45" marR="730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>
                          <a:effectLst/>
                        </a:rPr>
                        <a:t>Description</a:t>
                      </a:r>
                      <a:endParaRPr lang="en-US" sz="2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45" marR="73045" marT="0" marB="0"/>
                </a:tc>
              </a:tr>
              <a:tr h="20842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Economic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45" marR="730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Legislation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Infrastructure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Profitability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Job Availability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45" marR="730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Cost of legislation required for new fuel source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Cost of restructuring of industry infrastructure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The ability to retain profits from new fuel source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Amount of available jobs for people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45" marR="73045" marT="0" marB="0"/>
                </a:tc>
              </a:tr>
              <a:tr h="10421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>
                          <a:effectLst/>
                        </a:rPr>
                        <a:t>Resource Availability</a:t>
                      </a:r>
                      <a:endParaRPr lang="en-US" sz="2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45" marR="730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Patents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Physical Materials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45" marR="730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>
                          <a:effectLst/>
                        </a:rPr>
                        <a:t>Cost of obtaining the patents to implement new fuel source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>
                          <a:effectLst/>
                        </a:rPr>
                        <a:t>Cost of obtaining necessary physical materials </a:t>
                      </a:r>
                      <a:endParaRPr lang="en-US" sz="2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45" marR="73045" marT="0" marB="0"/>
                </a:tc>
              </a:tr>
              <a:tr h="3473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>
                          <a:effectLst/>
                        </a:rPr>
                        <a:t> </a:t>
                      </a:r>
                      <a:endParaRPr lang="en-US" sz="2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45" marR="730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>
                          <a:effectLst/>
                        </a:rPr>
                        <a:t> </a:t>
                      </a:r>
                      <a:endParaRPr lang="en-US" sz="2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45" marR="730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45" marR="73045" marT="0" marB="0"/>
                </a:tc>
              </a:tr>
              <a:tr h="6947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>
                          <a:effectLst/>
                        </a:rPr>
                        <a:t>Implementation</a:t>
                      </a:r>
                      <a:endParaRPr lang="en-US" sz="2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45" marR="730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>
                          <a:effectLst/>
                        </a:rPr>
                        <a:t>Cost to Implement</a:t>
                      </a:r>
                      <a:endParaRPr lang="en-US" sz="2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45" marR="730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</a:rPr>
                        <a:t>Cost of implementing new fuel system and fueling stations</a:t>
                      </a:r>
                      <a:endParaRPr lang="en-US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45" marR="7304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30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 Criteria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7829530"/>
              </p:ext>
            </p:extLst>
          </p:nvPr>
        </p:nvGraphicFramePr>
        <p:xfrm>
          <a:off x="389467" y="2210641"/>
          <a:ext cx="11463865" cy="415629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500349"/>
                <a:gridCol w="2906590"/>
                <a:gridCol w="6056926"/>
              </a:tblGrid>
              <a:tr h="346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Control Criteria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Sub-criteria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Description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927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Consumer Reaction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Public reception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How enthusiastic the public is for new fuel source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927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Driver Safety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Safety of Driver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How safe is the driver when using the new fuel source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2450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Auto Industry Disruption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Job Availability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Decreased Sales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Decreased Production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Decreased Profit Margins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Decrease in Auto-Industry Jobs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How much might sales decrease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How much may production of vehicles be reduced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How much may profit margins be reduced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How much may job availability be reduced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849363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63</TotalTime>
  <Words>702</Words>
  <Application>Microsoft Office PowerPoint</Application>
  <PresentationFormat>Widescreen</PresentationFormat>
  <Paragraphs>290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Times New Roman</vt:lpstr>
      <vt:lpstr>Trebuchet MS</vt:lpstr>
      <vt:lpstr>Berlin</vt:lpstr>
      <vt:lpstr>Alternative Fuels in the Automotive World </vt:lpstr>
      <vt:lpstr>Background</vt:lpstr>
      <vt:lpstr>Alternatives</vt:lpstr>
      <vt:lpstr>Ratings</vt:lpstr>
      <vt:lpstr>The model – BOCR Network</vt:lpstr>
      <vt:lpstr>Benefits Criteria</vt:lpstr>
      <vt:lpstr>Opportunities Criteria</vt:lpstr>
      <vt:lpstr>Costs Criteria</vt:lpstr>
      <vt:lpstr>Risks Criteria</vt:lpstr>
      <vt:lpstr>Criteria and Priorities: Benefits</vt:lpstr>
      <vt:lpstr>Criteria and Priorities: Opportunities &amp; Costs</vt:lpstr>
      <vt:lpstr>Criteria and Priorities: Risks</vt:lpstr>
      <vt:lpstr>Decision Network</vt:lpstr>
      <vt:lpstr>Decision Network</vt:lpstr>
      <vt:lpstr>Decision Network</vt:lpstr>
      <vt:lpstr>Decision Network</vt:lpstr>
      <vt:lpstr>Synthesized Result: Additive Formula</vt:lpstr>
      <vt:lpstr>Synthesized Result: Multiplicative Formula</vt:lpstr>
      <vt:lpstr>Sensitivity Analysis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McClelland</dc:creator>
  <cp:lastModifiedBy>Nicholas McClelland</cp:lastModifiedBy>
  <cp:revision>9</cp:revision>
  <dcterms:created xsi:type="dcterms:W3CDTF">2015-04-21T19:56:13Z</dcterms:created>
  <dcterms:modified xsi:type="dcterms:W3CDTF">2015-04-21T20:59:53Z</dcterms:modified>
</cp:coreProperties>
</file>