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58" r:id="rId1"/>
  </p:sldMasterIdLst>
  <p:notesMasterIdLst>
    <p:notesMasterId r:id="rId25"/>
  </p:notesMasterIdLst>
  <p:handoutMasterIdLst>
    <p:handoutMasterId r:id="rId26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  <a:srgbClr val="FF33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4"/>
  </p:normalViewPr>
  <p:slideViewPr>
    <p:cSldViewPr>
      <p:cViewPr varScale="1">
        <p:scale>
          <a:sx n="87" d="100"/>
          <a:sy n="87" d="100"/>
        </p:scale>
        <p:origin x="208" y="3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x-none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x-none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37952D-85AF-7F4B-B6DC-3CD8E739DEA1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x-none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x-none"/>
          </a:p>
        </p:txBody>
      </p:sp>
      <p:sp>
        <p:nvSpPr>
          <p:cNvPr id="409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x-none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74F4C96-89AB-664F-9ACA-D8467CDAE131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79F5B8-C218-AE4A-842C-9E2A34E90D45}" type="slidenum">
              <a:rPr lang="en-US" altLang="x-none"/>
              <a:pPr/>
              <a:t>1</a:t>
            </a:fld>
            <a:endParaRPr lang="en-US" altLang="x-none"/>
          </a:p>
        </p:txBody>
      </p:sp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50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6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381000"/>
            <a:ext cx="1943100" cy="401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0"/>
            <a:ext cx="5676900" cy="401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34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6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1452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752600"/>
            <a:ext cx="3810000" cy="2644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752600"/>
            <a:ext cx="3810000" cy="2644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56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016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9571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8194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566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219200" y="1143000"/>
            <a:ext cx="769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676400" y="1905000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2292" name="Picture 4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1300" cy="68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229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81000"/>
            <a:ext cx="7772400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752600"/>
            <a:ext cx="7772400" cy="264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Helvetica Black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Helvetica Black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Helvetica Black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Helvetica Black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Helvetica Black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Helvetica Black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Helvetica Black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Helvetica Black" charset="0"/>
        </a:defRPr>
      </a:lvl9pPr>
    </p:titleStyle>
    <p:bodyStyle>
      <a:lvl1pPr algn="l" rtl="0" eaLnBrk="0" fontAlgn="base" hangingPunct="0">
        <a:spcBef>
          <a:spcPct val="50000"/>
        </a:spcBef>
        <a:spcAft>
          <a:spcPct val="0"/>
        </a:spcAft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50000"/>
        </a:spcBef>
        <a:spcAft>
          <a:spcPct val="0"/>
        </a:spcAft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50000"/>
        </a:spcBef>
        <a:spcAft>
          <a:spcPct val="0"/>
        </a:spcAft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50000"/>
        </a:spcBef>
        <a:spcAft>
          <a:spcPct val="0"/>
        </a:spcAft>
        <a:buSzPct val="80000"/>
        <a:buFont typeface="Monotype Sorts" charset="2"/>
        <a:buChar char="n"/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50000"/>
        </a:spcBef>
        <a:spcAft>
          <a:spcPct val="0"/>
        </a:spcAft>
        <a:buSzPct val="80000"/>
        <a:buFont typeface="Monotype Sorts" charset="2"/>
        <a:buChar char="n"/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wmf"/><Relationship Id="rId3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wmf"/><Relationship Id="rId3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Relationship Id="rId3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04800"/>
            <a:ext cx="7772400" cy="1428750"/>
          </a:xfrm>
        </p:spPr>
        <p:txBody>
          <a:bodyPr anchor="t"/>
          <a:lstStyle/>
          <a:p>
            <a:r>
              <a:rPr lang="en-US" altLang="x-none" sz="4400">
                <a:solidFill>
                  <a:srgbClr val="FF3300"/>
                </a:solidFill>
              </a:rPr>
              <a:t>Analytical Network Process (ANP) Application</a:t>
            </a:r>
          </a:p>
        </p:txBody>
      </p:sp>
      <p:sp>
        <p:nvSpPr>
          <p:cNvPr id="13317" name="Rectangle 5"/>
          <p:cNvSpPr>
            <a:spLocks noChangeArrowheads="1"/>
          </p:cNvSpPr>
          <p:nvPr>
            <p:ph type="subTitle" idx="1"/>
          </p:nvPr>
        </p:nvSpPr>
        <p:spPr>
          <a:xfrm>
            <a:off x="1295400" y="2971800"/>
            <a:ext cx="6400800" cy="758825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x-none" sz="4400" b="1">
                <a:solidFill>
                  <a:schemeClr val="folHlink"/>
                </a:solidFill>
                <a:latin typeface="Helvetica Black" charset="0"/>
              </a:rPr>
              <a:t>Ford Explorer Case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1371600" y="4572000"/>
            <a:ext cx="640080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US" altLang="x-none" sz="3600" b="1">
                <a:solidFill>
                  <a:srgbClr val="FFCC00"/>
                </a:solidFill>
                <a:latin typeface="Helvetica Black" charset="0"/>
              </a:rPr>
              <a:t>By : </a:t>
            </a:r>
          </a:p>
          <a:p>
            <a:pPr algn="ctr"/>
            <a:r>
              <a:rPr lang="en-US" altLang="x-none" sz="3600" b="1">
                <a:solidFill>
                  <a:srgbClr val="FFCC00"/>
                </a:solidFill>
                <a:latin typeface="Helvetica Black" charset="0"/>
              </a:rPr>
              <a:t>Juan P. Alberio</a:t>
            </a:r>
          </a:p>
          <a:p>
            <a:pPr algn="ctr"/>
            <a:r>
              <a:rPr lang="en-US" altLang="x-none" sz="3600" b="1">
                <a:solidFill>
                  <a:srgbClr val="FFCC00"/>
                </a:solidFill>
                <a:latin typeface="Helvetica Black" charset="0"/>
              </a:rPr>
              <a:t>Suri Mulani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2743200" y="2057400"/>
            <a:ext cx="3276600" cy="6858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3326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057400"/>
            <a:ext cx="3276600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772400" cy="758825"/>
          </a:xfrm>
        </p:spPr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Benefits Model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7772400" cy="515938"/>
          </a:xfrm>
        </p:spPr>
        <p:txBody>
          <a:bodyPr/>
          <a:lstStyle/>
          <a:p>
            <a:r>
              <a:rPr lang="en-US" altLang="x-none" sz="2800" b="1">
                <a:solidFill>
                  <a:srgbClr val="CCFF33"/>
                </a:solidFill>
              </a:rPr>
              <a:t>Synthesis of Judgment in the Benefit Model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828800" y="2438400"/>
            <a:ext cx="4800600" cy="28194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1371600" y="1676400"/>
            <a:ext cx="54864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>
                <a:solidFill>
                  <a:schemeClr val="folHlink"/>
                </a:solidFill>
                <a:latin typeface="Arial" charset="0"/>
              </a:rPr>
              <a:t>Summary of the Benefit Model</a:t>
            </a:r>
          </a:p>
        </p:txBody>
      </p:sp>
      <p:pic>
        <p:nvPicPr>
          <p:cNvPr id="2458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438400"/>
            <a:ext cx="57023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Costs Model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515938"/>
          </a:xfrm>
        </p:spPr>
        <p:txBody>
          <a:bodyPr/>
          <a:lstStyle/>
          <a:p>
            <a:r>
              <a:rPr lang="en-US" altLang="x-none" sz="2800">
                <a:solidFill>
                  <a:srgbClr val="CCFF33"/>
                </a:solidFill>
              </a:rPr>
              <a:t>Economic Cost</a:t>
            </a:r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81200"/>
            <a:ext cx="7543800" cy="460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Costs Model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515938"/>
          </a:xfrm>
        </p:spPr>
        <p:txBody>
          <a:bodyPr/>
          <a:lstStyle/>
          <a:p>
            <a:r>
              <a:rPr lang="en-US" altLang="x-none" sz="2800">
                <a:solidFill>
                  <a:srgbClr val="CCFF33"/>
                </a:solidFill>
              </a:rPr>
              <a:t>Political Cost</a:t>
            </a:r>
          </a:p>
        </p:txBody>
      </p:sp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6629400" cy="467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Costs Model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515938"/>
          </a:xfrm>
        </p:spPr>
        <p:txBody>
          <a:bodyPr/>
          <a:lstStyle/>
          <a:p>
            <a:r>
              <a:rPr lang="en-US" altLang="x-none" sz="2800">
                <a:solidFill>
                  <a:srgbClr val="CCFF33"/>
                </a:solidFill>
              </a:rPr>
              <a:t>Social Cost</a:t>
            </a:r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057400"/>
            <a:ext cx="7239000" cy="412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772400" cy="758825"/>
          </a:xfrm>
        </p:spPr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Costs Model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7772400" cy="515938"/>
          </a:xfrm>
        </p:spPr>
        <p:txBody>
          <a:bodyPr/>
          <a:lstStyle/>
          <a:p>
            <a:r>
              <a:rPr lang="en-US" altLang="x-none" sz="2800" b="1">
                <a:solidFill>
                  <a:srgbClr val="CCFF33"/>
                </a:solidFill>
              </a:rPr>
              <a:t>Synthesis of Judgment in the Costs Model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1905000" y="1981200"/>
            <a:ext cx="4876800" cy="19050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590800" y="1447800"/>
            <a:ext cx="32004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>
                <a:solidFill>
                  <a:schemeClr val="folHlink"/>
                </a:solidFill>
                <a:latin typeface="Arial" charset="0"/>
              </a:rPr>
              <a:t>Economic Costs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2895600" y="4114800"/>
            <a:ext cx="32004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>
                <a:solidFill>
                  <a:schemeClr val="folHlink"/>
                </a:solidFill>
                <a:latin typeface="Arial" charset="0"/>
              </a:rPr>
              <a:t>Political Costs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1981200" y="4724400"/>
            <a:ext cx="4876800" cy="17526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765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81200"/>
            <a:ext cx="5581650" cy="209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7659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724400"/>
            <a:ext cx="55816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772400" cy="758825"/>
          </a:xfrm>
        </p:spPr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Costs Model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7772400" cy="515938"/>
          </a:xfrm>
        </p:spPr>
        <p:txBody>
          <a:bodyPr/>
          <a:lstStyle/>
          <a:p>
            <a:r>
              <a:rPr lang="en-US" altLang="x-none" sz="2800" b="1">
                <a:solidFill>
                  <a:srgbClr val="CCFF33"/>
                </a:solidFill>
              </a:rPr>
              <a:t>Synthesis of Judgment in the Costs Model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2971800" y="1752600"/>
            <a:ext cx="27432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>
                <a:solidFill>
                  <a:schemeClr val="folHlink"/>
                </a:solidFill>
                <a:latin typeface="Arial" charset="0"/>
              </a:rPr>
              <a:t>Social Costs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2438400"/>
            <a:ext cx="5486400" cy="19812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8681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438400"/>
            <a:ext cx="5581650" cy="209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772400" cy="758825"/>
          </a:xfrm>
        </p:spPr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Costs Model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7772400" cy="515938"/>
          </a:xfrm>
        </p:spPr>
        <p:txBody>
          <a:bodyPr/>
          <a:lstStyle/>
          <a:p>
            <a:r>
              <a:rPr lang="en-US" altLang="x-none" sz="2800" b="1">
                <a:solidFill>
                  <a:srgbClr val="CCFF33"/>
                </a:solidFill>
              </a:rPr>
              <a:t>Synthesis of Judgment in the Costs Model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752600" y="1752600"/>
            <a:ext cx="58674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>
                <a:solidFill>
                  <a:schemeClr val="folHlink"/>
                </a:solidFill>
                <a:latin typeface="Arial" charset="0"/>
              </a:rPr>
              <a:t>Summary of the Costs Model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438400"/>
            <a:ext cx="5181600" cy="38100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72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438400"/>
            <a:ext cx="5708650" cy="359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Risks Model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515938"/>
          </a:xfrm>
        </p:spPr>
        <p:txBody>
          <a:bodyPr/>
          <a:lstStyle/>
          <a:p>
            <a:r>
              <a:rPr lang="en-US" altLang="x-none" sz="2800">
                <a:solidFill>
                  <a:srgbClr val="CCFF33"/>
                </a:solidFill>
              </a:rPr>
              <a:t>Economic Risks</a:t>
            </a:r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057400"/>
            <a:ext cx="78486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Risks Model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515938"/>
          </a:xfrm>
        </p:spPr>
        <p:txBody>
          <a:bodyPr/>
          <a:lstStyle/>
          <a:p>
            <a:r>
              <a:rPr lang="en-US" altLang="x-none" sz="2800">
                <a:solidFill>
                  <a:srgbClr val="CCFF33"/>
                </a:solidFill>
              </a:rPr>
              <a:t>Social Risks</a:t>
            </a:r>
          </a:p>
        </p:txBody>
      </p:sp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133600"/>
            <a:ext cx="6629400" cy="420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772400" cy="758825"/>
          </a:xfrm>
        </p:spPr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Risks Model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7772400" cy="515938"/>
          </a:xfrm>
        </p:spPr>
        <p:txBody>
          <a:bodyPr/>
          <a:lstStyle/>
          <a:p>
            <a:r>
              <a:rPr lang="en-US" altLang="x-none" sz="2800" b="1">
                <a:solidFill>
                  <a:srgbClr val="CCFF33"/>
                </a:solidFill>
              </a:rPr>
              <a:t>Synthesis of Judgment in the Risks Model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2209800" y="1905000"/>
            <a:ext cx="4343400" cy="19812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2590800" y="1447800"/>
            <a:ext cx="32004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>
                <a:solidFill>
                  <a:schemeClr val="folHlink"/>
                </a:solidFill>
                <a:latin typeface="Arial" charset="0"/>
              </a:rPr>
              <a:t>Economic Risks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2895600" y="4114800"/>
            <a:ext cx="32004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>
                <a:solidFill>
                  <a:schemeClr val="folHlink"/>
                </a:solidFill>
                <a:latin typeface="Arial" charset="0"/>
              </a:rPr>
              <a:t>Social Risks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2209800" y="4572000"/>
            <a:ext cx="4343400" cy="19812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380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905000"/>
            <a:ext cx="5581650" cy="209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380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572000"/>
            <a:ext cx="5581650" cy="209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Introduction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7772400" cy="3292475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x-none" sz="2800">
                <a:solidFill>
                  <a:srgbClr val="CCFF33"/>
                </a:solidFill>
                <a:ea typeface="Times New Roman" charset="0"/>
                <a:cs typeface="Times New Roman" charset="0"/>
              </a:rPr>
              <a:t>In August 9, 2000 the companies Firestone and Ford announced a recall of 6.5 million tires that contained a safety-relate defect. </a:t>
            </a:r>
          </a:p>
          <a:p>
            <a:pPr>
              <a:buFontTx/>
              <a:buChar char="•"/>
            </a:pPr>
            <a:r>
              <a:rPr lang="en-US" altLang="x-none" sz="2800">
                <a:solidFill>
                  <a:srgbClr val="CCFF33"/>
                </a:solidFill>
                <a:ea typeface="Times New Roman" charset="0"/>
                <a:cs typeface="Times New Roman" charset="0"/>
              </a:rPr>
              <a:t>The recall was the result of an abnormal high rate of treads separations that caused catastrophic rollover crashes that maimed and killed drivers and passengers.</a:t>
            </a:r>
            <a:r>
              <a:rPr lang="en-US" altLang="x-none" sz="2800">
                <a:solidFill>
                  <a:srgbClr val="CCFF33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772400" cy="758825"/>
          </a:xfrm>
        </p:spPr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Risks Model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7772400" cy="515938"/>
          </a:xfrm>
        </p:spPr>
        <p:txBody>
          <a:bodyPr/>
          <a:lstStyle/>
          <a:p>
            <a:r>
              <a:rPr lang="en-US" altLang="x-none" sz="2800" b="1">
                <a:solidFill>
                  <a:srgbClr val="CCFF33"/>
                </a:solidFill>
              </a:rPr>
              <a:t>Synthesis of Judgment in the Risks Model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828800" y="2438400"/>
            <a:ext cx="4800600" cy="28194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1371600" y="1676400"/>
            <a:ext cx="54864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>
                <a:solidFill>
                  <a:schemeClr val="folHlink"/>
                </a:solidFill>
                <a:latin typeface="Arial" charset="0"/>
              </a:rPr>
              <a:t>Summary of the Risks Model</a:t>
            </a:r>
          </a:p>
        </p:txBody>
      </p:sp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1752600" y="2286000"/>
          <a:ext cx="5605463" cy="290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4" name="Document" r:id="rId3" imgW="5605920" imgH="2901240" progId="Word.Document.8">
                  <p:embed/>
                </p:oleObj>
              </mc:Choice>
              <mc:Fallback>
                <p:oleObj name="Document" r:id="rId3" imgW="5605920" imgH="2901240" progId="Word.Documen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86000"/>
                        <a:ext cx="5605463" cy="290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Sensitivity Analysis</a:t>
            </a:r>
          </a:p>
        </p:txBody>
      </p:sp>
      <p:graphicFrame>
        <p:nvGraphicFramePr>
          <p:cNvPr id="35903" name="Group 63"/>
          <p:cNvGraphicFramePr>
            <a:graphicFrameLocks noGrp="1"/>
          </p:cNvGraphicFramePr>
          <p:nvPr/>
        </p:nvGraphicFramePr>
        <p:xfrm>
          <a:off x="609600" y="1371600"/>
          <a:ext cx="7924800" cy="4767263"/>
        </p:xfrm>
        <a:graphic>
          <a:graphicData uri="http://schemas.openxmlformats.org/drawingml/2006/table">
            <a:tbl>
              <a:tblPr/>
              <a:tblGrid>
                <a:gridCol w="1930400"/>
                <a:gridCol w="2006600"/>
                <a:gridCol w="3987800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Criteria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Change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Results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Benefits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Increase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Discontinue the model, maintain model &amp; change the tire supplier, redesign model and maintain current model.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Benefits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Decrease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Redesign model, maintain model &amp; change the tire supplier, maintain current model and discontinue the model.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Increase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Redesign model, maintain current model, maintain model &amp; change the tire supplier and discontinue the model.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Decrease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Discontinue the model, redesign model maintain model &amp; change the tire supplier and maintain current model.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Risks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Increase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Redesign model, maintain model &amp; change the tire supplier, discontinue the model  and maintain current model.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81025"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Risks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Decrease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50000"/>
                        </a:spcBef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50000"/>
                        </a:spcBef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buSzPct val="80000"/>
                        <a:buFont typeface="Monotype Sorts" charset="2"/>
                        <a:defRPr sz="2000">
                          <a:solidFill>
                            <a:schemeClr val="bg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Discontinue the model, redesign model maintain model &amp; change the tire supplier and maintain current model.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Conclusion</a:t>
            </a:r>
          </a:p>
        </p:txBody>
      </p:sp>
      <p:sp>
        <p:nvSpPr>
          <p:cNvPr id="36961" name="Rectangle 97"/>
          <p:cNvSpPr>
            <a:spLocks noChangeArrowheads="1"/>
          </p:cNvSpPr>
          <p:nvPr/>
        </p:nvSpPr>
        <p:spPr bwMode="auto">
          <a:xfrm>
            <a:off x="1371600" y="2895600"/>
            <a:ext cx="6172200" cy="24384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6962" name="Picture 9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95600"/>
            <a:ext cx="7010400" cy="251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6963" name="Rectangle 99"/>
          <p:cNvSpPr>
            <a:spLocks noChangeArrowheads="1"/>
          </p:cNvSpPr>
          <p:nvPr/>
        </p:nvSpPr>
        <p:spPr bwMode="auto">
          <a:xfrm>
            <a:off x="762000" y="1447800"/>
            <a:ext cx="7772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x-none" sz="3600" b="1">
                <a:solidFill>
                  <a:srgbClr val="CCFF33"/>
                </a:solidFill>
                <a:latin typeface="Helvetica Black" charset="0"/>
              </a:rPr>
              <a:t>“Ford Motor Company should redesign the Ford Explorer Model”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utoUpdateAnimBg="0"/>
      <p:bldP spid="36961" grpId="0" animBg="1"/>
      <p:bldP spid="36963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371600" y="1524000"/>
            <a:ext cx="6172200" cy="33528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789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000"/>
            <a:ext cx="6172200" cy="297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7896" name="Rectangle 8"/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5181600" cy="758825"/>
          </a:xfrm>
          <a:noFill/>
          <a:ln/>
        </p:spPr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Real-life Decision :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2667000" y="5181600"/>
            <a:ext cx="3581400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x-none" sz="4400" b="1">
                <a:solidFill>
                  <a:srgbClr val="CCFF33"/>
                </a:solidFill>
                <a:latin typeface="Helvetica Black" charset="0"/>
              </a:rPr>
              <a:t>Questions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37896" grpId="0" autoUpdateAnimBg="0"/>
      <p:bldP spid="3789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Objective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7772400" cy="1370013"/>
          </a:xfrm>
        </p:spPr>
        <p:txBody>
          <a:bodyPr/>
          <a:lstStyle/>
          <a:p>
            <a:r>
              <a:rPr lang="en-US" altLang="x-none" sz="2800">
                <a:solidFill>
                  <a:srgbClr val="CCFF33"/>
                </a:solidFill>
              </a:rPr>
              <a:t>To determine </a:t>
            </a:r>
            <a:r>
              <a:rPr lang="en-US" altLang="x-none" sz="2800">
                <a:solidFill>
                  <a:srgbClr val="CCFF33"/>
                </a:solidFill>
                <a:ea typeface="Times New Roman" charset="0"/>
                <a:cs typeface="Times New Roman" charset="0"/>
              </a:rPr>
              <a:t>the optimal decision for Ford Company regarding the Explorer/Firestone conflict</a:t>
            </a:r>
            <a:r>
              <a:rPr lang="en-US" altLang="x-none" sz="2800">
                <a:solidFill>
                  <a:srgbClr val="CCFF33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Creating The Model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772400" cy="3508375"/>
          </a:xfrm>
        </p:spPr>
        <p:txBody>
          <a:bodyPr/>
          <a:lstStyle/>
          <a:p>
            <a:r>
              <a:rPr lang="en-US" altLang="x-none" sz="2800" b="1" u="sng">
                <a:solidFill>
                  <a:srgbClr val="CCFF33"/>
                </a:solidFill>
              </a:rPr>
              <a:t>Alternative Decisions</a:t>
            </a:r>
            <a:r>
              <a:rPr lang="en-US" altLang="x-none" sz="2800">
                <a:solidFill>
                  <a:srgbClr val="CCFF33"/>
                </a:solidFill>
              </a:rPr>
              <a:t> :</a:t>
            </a:r>
          </a:p>
          <a:p>
            <a:pPr>
              <a:buFontTx/>
              <a:buChar char="•"/>
            </a:pPr>
            <a:r>
              <a:rPr lang="en-US" altLang="x-none" sz="2800">
                <a:solidFill>
                  <a:srgbClr val="CCFF33"/>
                </a:solidFill>
              </a:rPr>
              <a:t>Discontinue Explorer Production</a:t>
            </a:r>
          </a:p>
          <a:p>
            <a:pPr>
              <a:buFontTx/>
              <a:buChar char="•"/>
            </a:pPr>
            <a:r>
              <a:rPr lang="en-US" altLang="x-none" sz="2800">
                <a:solidFill>
                  <a:srgbClr val="CCFF33"/>
                </a:solidFill>
              </a:rPr>
              <a:t>Redesign the Explorer Model</a:t>
            </a:r>
          </a:p>
          <a:p>
            <a:pPr>
              <a:buFontTx/>
              <a:buChar char="•"/>
            </a:pPr>
            <a:r>
              <a:rPr lang="en-US" altLang="x-none" sz="2800">
                <a:solidFill>
                  <a:srgbClr val="CCFF33"/>
                </a:solidFill>
              </a:rPr>
              <a:t>Maintain the Production of Explorer Model</a:t>
            </a:r>
          </a:p>
          <a:p>
            <a:pPr>
              <a:buFontTx/>
              <a:buChar char="•"/>
            </a:pPr>
            <a:r>
              <a:rPr lang="en-US" altLang="x-none" sz="2800">
                <a:solidFill>
                  <a:srgbClr val="CCFF33"/>
                </a:solidFill>
              </a:rPr>
              <a:t>Maintain the Production of Explorer Model and Change the Tire Supplier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Creating The Model – cont’ed</a:t>
            </a:r>
          </a:p>
        </p:txBody>
      </p:sp>
      <p:pic>
        <p:nvPicPr>
          <p:cNvPr id="17413" name="Picture 5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1447800"/>
            <a:ext cx="8686800" cy="5114925"/>
          </a:xfrm>
          <a:noFill/>
          <a:ln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Procedures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7772400" cy="515938"/>
          </a:xfrm>
        </p:spPr>
        <p:txBody>
          <a:bodyPr/>
          <a:lstStyle/>
          <a:p>
            <a:r>
              <a:rPr lang="en-US" altLang="x-none" sz="2800" b="1">
                <a:solidFill>
                  <a:srgbClr val="CCFF33"/>
                </a:solidFill>
              </a:rPr>
              <a:t>Benefit, Costs and Risks Model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533400" y="2133600"/>
            <a:ext cx="8077200" cy="20574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844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133600"/>
            <a:ext cx="79248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Benefits Model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515938"/>
          </a:xfrm>
        </p:spPr>
        <p:txBody>
          <a:bodyPr/>
          <a:lstStyle/>
          <a:p>
            <a:r>
              <a:rPr lang="en-US" altLang="x-none" sz="2800">
                <a:solidFill>
                  <a:srgbClr val="CCFF33"/>
                </a:solidFill>
              </a:rPr>
              <a:t>Economic Benefit</a:t>
            </a:r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28800"/>
            <a:ext cx="7924800" cy="461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Benefits Model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515938"/>
          </a:xfrm>
        </p:spPr>
        <p:txBody>
          <a:bodyPr/>
          <a:lstStyle/>
          <a:p>
            <a:r>
              <a:rPr lang="en-US" altLang="x-none" sz="2800">
                <a:solidFill>
                  <a:srgbClr val="CCFF33"/>
                </a:solidFill>
              </a:rPr>
              <a:t>Social Benefit</a:t>
            </a:r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057400"/>
            <a:ext cx="7391400" cy="449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772400" cy="758825"/>
          </a:xfrm>
        </p:spPr>
        <p:txBody>
          <a:bodyPr/>
          <a:lstStyle/>
          <a:p>
            <a:r>
              <a:rPr lang="en-US" altLang="x-none">
                <a:solidFill>
                  <a:srgbClr val="FF3300"/>
                </a:solidFill>
              </a:rPr>
              <a:t>Benefits Model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7772400" cy="515938"/>
          </a:xfrm>
        </p:spPr>
        <p:txBody>
          <a:bodyPr/>
          <a:lstStyle/>
          <a:p>
            <a:r>
              <a:rPr lang="en-US" altLang="x-none" sz="2800" b="1">
                <a:solidFill>
                  <a:srgbClr val="CCFF33"/>
                </a:solidFill>
              </a:rPr>
              <a:t>Synthesis of Judgment in the Benefit Model</a:t>
            </a:r>
          </a:p>
        </p:txBody>
      </p:sp>
      <p:sp>
        <p:nvSpPr>
          <p:cNvPr id="23621" name="Rectangle 69"/>
          <p:cNvSpPr>
            <a:spLocks noChangeArrowheads="1"/>
          </p:cNvSpPr>
          <p:nvPr/>
        </p:nvSpPr>
        <p:spPr bwMode="auto">
          <a:xfrm>
            <a:off x="2209800" y="1905000"/>
            <a:ext cx="4343400" cy="19812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3622" name="Picture 7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905000"/>
            <a:ext cx="5581650" cy="209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3624" name="Rectangle 72"/>
          <p:cNvSpPr>
            <a:spLocks noChangeArrowheads="1"/>
          </p:cNvSpPr>
          <p:nvPr/>
        </p:nvSpPr>
        <p:spPr bwMode="auto">
          <a:xfrm>
            <a:off x="2590800" y="1447800"/>
            <a:ext cx="32004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>
                <a:solidFill>
                  <a:schemeClr val="folHlink"/>
                </a:solidFill>
                <a:latin typeface="Arial" charset="0"/>
              </a:rPr>
              <a:t>Economic Benefit</a:t>
            </a:r>
          </a:p>
        </p:txBody>
      </p:sp>
      <p:sp>
        <p:nvSpPr>
          <p:cNvPr id="23625" name="Rectangle 73"/>
          <p:cNvSpPr>
            <a:spLocks noChangeArrowheads="1"/>
          </p:cNvSpPr>
          <p:nvPr/>
        </p:nvSpPr>
        <p:spPr bwMode="auto">
          <a:xfrm>
            <a:off x="2895600" y="4114800"/>
            <a:ext cx="32004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b="1">
                <a:solidFill>
                  <a:schemeClr val="folHlink"/>
                </a:solidFill>
                <a:latin typeface="Arial" charset="0"/>
              </a:rPr>
              <a:t>Social Benefit</a:t>
            </a:r>
          </a:p>
        </p:txBody>
      </p:sp>
      <p:sp>
        <p:nvSpPr>
          <p:cNvPr id="23626" name="Rectangle 74"/>
          <p:cNvSpPr>
            <a:spLocks noChangeArrowheads="1"/>
          </p:cNvSpPr>
          <p:nvPr/>
        </p:nvSpPr>
        <p:spPr bwMode="auto">
          <a:xfrm>
            <a:off x="2209800" y="4572000"/>
            <a:ext cx="4495800" cy="17526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3628" name="Picture 7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572000"/>
            <a:ext cx="55816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us_silhouette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B7A5"/>
      </a:accent1>
      <a:accent2>
        <a:srgbClr val="00AE00"/>
      </a:accent2>
      <a:accent3>
        <a:srgbClr val="FFFFFF"/>
      </a:accent3>
      <a:accent4>
        <a:srgbClr val="000000"/>
      </a:accent4>
      <a:accent5>
        <a:srgbClr val="AAD8CF"/>
      </a:accent5>
      <a:accent6>
        <a:srgbClr val="009D00"/>
      </a:accent6>
      <a:hlink>
        <a:srgbClr val="FC0128"/>
      </a:hlink>
      <a:folHlink>
        <a:srgbClr val="CECECE"/>
      </a:folHlink>
    </a:clrScheme>
    <a:fontScheme name="bus_silhouette">
      <a:majorFont>
        <a:latin typeface="Helvetica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us_silhouet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_silhouet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_silhouet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_silhouet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_silhouet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_silhouet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_silhouet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Office\Templates\Personal\bus_silhouette.pot</Template>
  <TotalTime>160</TotalTime>
  <Words>390</Words>
  <Application>Microsoft Macintosh PowerPoint</Application>
  <PresentationFormat>On-screen Show (4:3)</PresentationFormat>
  <Paragraphs>84</Paragraphs>
  <Slides>23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Times New Roman</vt:lpstr>
      <vt:lpstr>Helvetica Black</vt:lpstr>
      <vt:lpstr>Arial</vt:lpstr>
      <vt:lpstr>Monotype Sorts</vt:lpstr>
      <vt:lpstr>bus_silhouette</vt:lpstr>
      <vt:lpstr>Microsoft Word Document</vt:lpstr>
      <vt:lpstr>Analytical Network Process (ANP) Application</vt:lpstr>
      <vt:lpstr>Introduction</vt:lpstr>
      <vt:lpstr>Objective</vt:lpstr>
      <vt:lpstr>Creating The Model</vt:lpstr>
      <vt:lpstr>Creating The Model – cont’ed</vt:lpstr>
      <vt:lpstr>Procedures</vt:lpstr>
      <vt:lpstr>Benefits Model</vt:lpstr>
      <vt:lpstr>Benefits Model</vt:lpstr>
      <vt:lpstr>Benefits Model</vt:lpstr>
      <vt:lpstr>Benefits Model</vt:lpstr>
      <vt:lpstr>Costs Model</vt:lpstr>
      <vt:lpstr>Costs Model</vt:lpstr>
      <vt:lpstr>Costs Model</vt:lpstr>
      <vt:lpstr>Costs Model</vt:lpstr>
      <vt:lpstr>Costs Model</vt:lpstr>
      <vt:lpstr>Costs Model</vt:lpstr>
      <vt:lpstr>Risks Model</vt:lpstr>
      <vt:lpstr>Risks Model</vt:lpstr>
      <vt:lpstr>Risks Model</vt:lpstr>
      <vt:lpstr>Risks Model</vt:lpstr>
      <vt:lpstr>Sensitivity Analysis</vt:lpstr>
      <vt:lpstr>Conclusion</vt:lpstr>
      <vt:lpstr>Real-life Decision :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Costs</dc:title>
  <dc:creator>Preferred Customer</dc:creator>
  <cp:lastModifiedBy>E R</cp:lastModifiedBy>
  <cp:revision>35</cp:revision>
  <dcterms:created xsi:type="dcterms:W3CDTF">2001-06-06T14:28:44Z</dcterms:created>
  <dcterms:modified xsi:type="dcterms:W3CDTF">2017-02-21T17:38:09Z</dcterms:modified>
</cp:coreProperties>
</file>