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3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216445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406600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2015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2805345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92959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437514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3873095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936414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623908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FA0F4-736F-4BF4-9DF8-EA96E6DCA5BE}" type="datetimeFigureOut">
              <a:rPr lang="en-US" smtClean="0"/>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290883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6FA0F4-736F-4BF4-9DF8-EA96E6DCA5BE}"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062897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6FA0F4-736F-4BF4-9DF8-EA96E6DCA5BE}" type="datetimeFigureOut">
              <a:rPr lang="en-US" smtClean="0"/>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3267153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6FA0F4-736F-4BF4-9DF8-EA96E6DCA5BE}" type="datetimeFigureOut">
              <a:rPr lang="en-US" smtClean="0"/>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1774812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6FA0F4-736F-4BF4-9DF8-EA96E6DCA5BE}" type="datetimeFigureOut">
              <a:rPr lang="en-US" smtClean="0"/>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398332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A6FA0F4-736F-4BF4-9DF8-EA96E6DCA5BE}"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367770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6FA0F4-736F-4BF4-9DF8-EA96E6DCA5BE}" type="datetimeFigureOut">
              <a:rPr lang="en-US" smtClean="0"/>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BBB16-E1D5-4898-97D9-8771F2AA6C36}" type="slidenum">
              <a:rPr lang="en-US" smtClean="0"/>
              <a:t>‹#›</a:t>
            </a:fld>
            <a:endParaRPr lang="en-US"/>
          </a:p>
        </p:txBody>
      </p:sp>
    </p:spTree>
    <p:extLst>
      <p:ext uri="{BB962C8B-B14F-4D97-AF65-F5344CB8AC3E}">
        <p14:creationId xmlns:p14="http://schemas.microsoft.com/office/powerpoint/2010/main" val="2104296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6FA0F4-736F-4BF4-9DF8-EA96E6DCA5BE}" type="datetimeFigureOut">
              <a:rPr lang="en-US" smtClean="0"/>
              <a:t>12/22/2018</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3FBBB16-E1D5-4898-97D9-8771F2AA6C36}" type="slidenum">
              <a:rPr lang="en-US" smtClean="0"/>
              <a:t>‹#›</a:t>
            </a:fld>
            <a:endParaRPr lang="en-US"/>
          </a:p>
        </p:txBody>
      </p:sp>
    </p:spTree>
    <p:extLst>
      <p:ext uri="{BB962C8B-B14F-4D97-AF65-F5344CB8AC3E}">
        <p14:creationId xmlns:p14="http://schemas.microsoft.com/office/powerpoint/2010/main" val="2088582088"/>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C4260-2694-4616-94D4-4BC8685E8B06}"/>
              </a:ext>
            </a:extLst>
          </p:cNvPr>
          <p:cNvSpPr>
            <a:spLocks noGrp="1"/>
          </p:cNvSpPr>
          <p:nvPr>
            <p:ph type="ctrTitle"/>
          </p:nvPr>
        </p:nvSpPr>
        <p:spPr/>
        <p:txBody>
          <a:bodyPr/>
          <a:lstStyle/>
          <a:p>
            <a:r>
              <a:rPr lang="en-US" dirty="0"/>
              <a:t>PA Natural Gas Drilling : The Extraction Tax Controversy</a:t>
            </a:r>
          </a:p>
        </p:txBody>
      </p:sp>
      <p:sp>
        <p:nvSpPr>
          <p:cNvPr id="3" name="Subtitle 2">
            <a:extLst>
              <a:ext uri="{FF2B5EF4-FFF2-40B4-BE49-F238E27FC236}">
                <a16:creationId xmlns:a16="http://schemas.microsoft.com/office/drawing/2014/main" id="{9FE88D58-2AAB-45D7-A28E-48428D84C0AD}"/>
              </a:ext>
            </a:extLst>
          </p:cNvPr>
          <p:cNvSpPr>
            <a:spLocks noGrp="1"/>
          </p:cNvSpPr>
          <p:nvPr>
            <p:ph type="subTitle" idx="1"/>
          </p:nvPr>
        </p:nvSpPr>
        <p:spPr/>
        <p:txBody>
          <a:bodyPr/>
          <a:lstStyle/>
          <a:p>
            <a:r>
              <a:rPr lang="en-US" dirty="0"/>
              <a:t>Complex ANP/BOCR Model</a:t>
            </a:r>
          </a:p>
        </p:txBody>
      </p:sp>
    </p:spTree>
    <p:extLst>
      <p:ext uri="{BB962C8B-B14F-4D97-AF65-F5344CB8AC3E}">
        <p14:creationId xmlns:p14="http://schemas.microsoft.com/office/powerpoint/2010/main" val="859371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A9E57-9F28-4EC2-9AC2-B80378CE5F22}"/>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5F1DED0F-1407-4649-B037-A28AA8942353}"/>
              </a:ext>
            </a:extLst>
          </p:cNvPr>
          <p:cNvSpPr>
            <a:spLocks noGrp="1"/>
          </p:cNvSpPr>
          <p:nvPr>
            <p:ph idx="1"/>
          </p:nvPr>
        </p:nvSpPr>
        <p:spPr>
          <a:xfrm>
            <a:off x="609599" y="1520689"/>
            <a:ext cx="7242314" cy="4908302"/>
          </a:xfrm>
        </p:spPr>
        <p:txBody>
          <a:bodyPr>
            <a:normAutofit/>
          </a:bodyPr>
          <a:lstStyle/>
          <a:p>
            <a:r>
              <a:rPr lang="en-US" sz="2000" dirty="0"/>
              <a:t>Pennsylvania is one of the largest natural gas producers in the United States, and until recently, was one of the only Marcellus Shale states that did not impose a severance tax on its drilling companies.  </a:t>
            </a:r>
          </a:p>
          <a:p>
            <a:r>
              <a:rPr lang="en-US" sz="2000" dirty="0"/>
              <a:t> Simply stated, a severance tax is a tax “on the value of production at the point of extraction.” </a:t>
            </a:r>
          </a:p>
          <a:p>
            <a:r>
              <a:rPr lang="en-US" sz="2000" dirty="0"/>
              <a:t>  The major arguments over this issue began in 2010 and have persisted through 2012.  </a:t>
            </a:r>
          </a:p>
          <a:p>
            <a:r>
              <a:rPr lang="en-US" sz="2000" dirty="0"/>
              <a:t>The principal arguments centered around on the impact of the tax on the “fledgling industry,” distribution of the tax revenue between state and local governments, and use of the tax revenue to support the state and local communities.    </a:t>
            </a:r>
          </a:p>
        </p:txBody>
      </p:sp>
    </p:spTree>
    <p:extLst>
      <p:ext uri="{BB962C8B-B14F-4D97-AF65-F5344CB8AC3E}">
        <p14:creationId xmlns:p14="http://schemas.microsoft.com/office/powerpoint/2010/main" val="3999679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02144-AAEC-4CFF-8761-73F04E3053DE}"/>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2F786706-C5D5-4B17-9B71-C16EBF7D1DC0}"/>
              </a:ext>
            </a:extLst>
          </p:cNvPr>
          <p:cNvSpPr>
            <a:spLocks noGrp="1"/>
          </p:cNvSpPr>
          <p:nvPr>
            <p:ph idx="1"/>
          </p:nvPr>
        </p:nvSpPr>
        <p:spPr/>
        <p:txBody>
          <a:bodyPr/>
          <a:lstStyle/>
          <a:p>
            <a:r>
              <a:rPr lang="en-US" sz="2000" dirty="0"/>
              <a:t>The analysis performed in this model, attempts to both validate the decision to impose the current tax/fee on drillers, but also considers the likelihood that an actual tax will be assessed in the future and thus can be viewed as a future “tax” or “do not tax” decision model.  </a:t>
            </a:r>
          </a:p>
          <a:p>
            <a:r>
              <a:rPr lang="en-US" sz="2000" b="1" dirty="0">
                <a:solidFill>
                  <a:srgbClr val="FF0000"/>
                </a:solidFill>
              </a:rPr>
              <a:t>1) impose tax or</a:t>
            </a:r>
          </a:p>
          <a:p>
            <a:r>
              <a:rPr lang="en-US" sz="2000" b="1" dirty="0">
                <a:solidFill>
                  <a:srgbClr val="FF0000"/>
                </a:solidFill>
              </a:rPr>
              <a:t> 2) do not impose tax on natural gas extraction</a:t>
            </a:r>
            <a:endParaRPr lang="en-US" sz="2400" b="1" dirty="0">
              <a:solidFill>
                <a:srgbClr val="FF0000"/>
              </a:solidFill>
            </a:endParaRPr>
          </a:p>
          <a:p>
            <a:endParaRPr lang="en-US" sz="2000" dirty="0"/>
          </a:p>
          <a:p>
            <a:endParaRPr lang="en-US" dirty="0"/>
          </a:p>
        </p:txBody>
      </p:sp>
    </p:spTree>
    <p:extLst>
      <p:ext uri="{BB962C8B-B14F-4D97-AF65-F5344CB8AC3E}">
        <p14:creationId xmlns:p14="http://schemas.microsoft.com/office/powerpoint/2010/main" val="2023936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16075-276A-4121-A7EE-C4097FA64183}"/>
              </a:ext>
            </a:extLst>
          </p:cNvPr>
          <p:cNvSpPr>
            <a:spLocks noGrp="1"/>
          </p:cNvSpPr>
          <p:nvPr>
            <p:ph type="title"/>
          </p:nvPr>
        </p:nvSpPr>
        <p:spPr/>
        <p:txBody>
          <a:bodyPr/>
          <a:lstStyle/>
          <a:p>
            <a:r>
              <a:rPr lang="en-US" dirty="0"/>
              <a:t>Model</a:t>
            </a:r>
          </a:p>
        </p:txBody>
      </p:sp>
      <p:pic>
        <p:nvPicPr>
          <p:cNvPr id="4" name="Content Placeholder 3">
            <a:extLst>
              <a:ext uri="{FF2B5EF4-FFF2-40B4-BE49-F238E27FC236}">
                <a16:creationId xmlns:a16="http://schemas.microsoft.com/office/drawing/2014/main" id="{9714D3A2-A745-4D0E-B52B-896161AA70C6}"/>
              </a:ext>
            </a:extLst>
          </p:cNvPr>
          <p:cNvPicPr>
            <a:picLocks noGrp="1"/>
          </p:cNvPicPr>
          <p:nvPr>
            <p:ph idx="1"/>
          </p:nvPr>
        </p:nvPicPr>
        <p:blipFill>
          <a:blip r:embed="rId2" cstate="print"/>
          <a:stretch>
            <a:fillRect/>
          </a:stretch>
        </p:blipFill>
        <p:spPr>
          <a:xfrm>
            <a:off x="609600" y="1669774"/>
            <a:ext cx="7590183" cy="4004590"/>
          </a:xfrm>
          <a:prstGeom prst="rect">
            <a:avLst/>
          </a:prstGeom>
        </p:spPr>
      </p:pic>
    </p:spTree>
    <p:extLst>
      <p:ext uri="{BB962C8B-B14F-4D97-AF65-F5344CB8AC3E}">
        <p14:creationId xmlns:p14="http://schemas.microsoft.com/office/powerpoint/2010/main" val="3582250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C2C8D-BF55-4DF3-8DCB-16ED8EAEED07}"/>
              </a:ext>
            </a:extLst>
          </p:cNvPr>
          <p:cNvSpPr>
            <a:spLocks noGrp="1"/>
          </p:cNvSpPr>
          <p:nvPr>
            <p:ph type="title"/>
          </p:nvPr>
        </p:nvSpPr>
        <p:spPr/>
        <p:txBody>
          <a:bodyPr/>
          <a:lstStyle/>
          <a:p>
            <a:r>
              <a:rPr lang="en-US" dirty="0"/>
              <a:t>Ratings</a:t>
            </a:r>
          </a:p>
        </p:txBody>
      </p:sp>
      <p:pic>
        <p:nvPicPr>
          <p:cNvPr id="4" name="Content Placeholder 3">
            <a:extLst>
              <a:ext uri="{FF2B5EF4-FFF2-40B4-BE49-F238E27FC236}">
                <a16:creationId xmlns:a16="http://schemas.microsoft.com/office/drawing/2014/main" id="{2A33D2A0-3D2F-402E-8B69-56ADC1D67A7B}"/>
              </a:ext>
            </a:extLst>
          </p:cNvPr>
          <p:cNvPicPr>
            <a:picLocks noGrp="1"/>
          </p:cNvPicPr>
          <p:nvPr>
            <p:ph idx="1"/>
          </p:nvPr>
        </p:nvPicPr>
        <p:blipFill>
          <a:blip r:embed="rId2" cstate="print"/>
          <a:srcRect r="5929" b="47152"/>
          <a:stretch>
            <a:fillRect/>
          </a:stretch>
        </p:blipFill>
        <p:spPr bwMode="auto">
          <a:xfrm>
            <a:off x="609600" y="1930400"/>
            <a:ext cx="8017565" cy="3074223"/>
          </a:xfrm>
          <a:prstGeom prst="rect">
            <a:avLst/>
          </a:prstGeom>
          <a:noFill/>
          <a:ln w="9525">
            <a:noFill/>
            <a:miter lim="800000"/>
            <a:headEnd/>
            <a:tailEnd/>
          </a:ln>
        </p:spPr>
      </p:pic>
    </p:spTree>
    <p:extLst>
      <p:ext uri="{BB962C8B-B14F-4D97-AF65-F5344CB8AC3E}">
        <p14:creationId xmlns:p14="http://schemas.microsoft.com/office/powerpoint/2010/main" val="1002531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1DACB-0528-4F5A-95BB-E2AD882F9E25}"/>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5D04677F-CD14-4C88-93C6-9F55ECBB6300}"/>
              </a:ext>
            </a:extLst>
          </p:cNvPr>
          <p:cNvSpPr>
            <a:spLocks noGrp="1"/>
          </p:cNvSpPr>
          <p:nvPr>
            <p:ph idx="1"/>
          </p:nvPr>
        </p:nvSpPr>
        <p:spPr>
          <a:xfrm>
            <a:off x="609599" y="1488613"/>
            <a:ext cx="6347714" cy="3880773"/>
          </a:xfrm>
        </p:spPr>
        <p:txBody>
          <a:bodyPr/>
          <a:lstStyle/>
          <a:p>
            <a:r>
              <a:rPr lang="en-US" dirty="0"/>
              <a:t>Multiplicative</a:t>
            </a:r>
          </a:p>
          <a:p>
            <a:endParaRPr lang="en-US" dirty="0"/>
          </a:p>
          <a:p>
            <a:endParaRPr lang="en-US" dirty="0"/>
          </a:p>
          <a:p>
            <a:endParaRPr lang="en-US" dirty="0"/>
          </a:p>
          <a:p>
            <a:endParaRPr lang="en-US" dirty="0"/>
          </a:p>
          <a:p>
            <a:endParaRPr lang="en-US" dirty="0"/>
          </a:p>
          <a:p>
            <a:endParaRPr lang="en-US" dirty="0"/>
          </a:p>
          <a:p>
            <a:r>
              <a:rPr lang="en-US" dirty="0"/>
              <a:t>Additive</a:t>
            </a:r>
          </a:p>
          <a:p>
            <a:endParaRPr lang="en-US" dirty="0"/>
          </a:p>
        </p:txBody>
      </p:sp>
      <p:pic>
        <p:nvPicPr>
          <p:cNvPr id="4" name="Picture 3">
            <a:extLst>
              <a:ext uri="{FF2B5EF4-FFF2-40B4-BE49-F238E27FC236}">
                <a16:creationId xmlns:a16="http://schemas.microsoft.com/office/drawing/2014/main" id="{1CA64DFE-6B7D-4C05-90AA-10CCAB5077BC}"/>
              </a:ext>
            </a:extLst>
          </p:cNvPr>
          <p:cNvPicPr/>
          <p:nvPr/>
        </p:nvPicPr>
        <p:blipFill>
          <a:blip r:embed="rId2" cstate="print"/>
          <a:srcRect r="4143" b="51147"/>
          <a:stretch>
            <a:fillRect/>
          </a:stretch>
        </p:blipFill>
        <p:spPr bwMode="auto">
          <a:xfrm>
            <a:off x="716653" y="1930400"/>
            <a:ext cx="4848225" cy="2028825"/>
          </a:xfrm>
          <a:prstGeom prst="rect">
            <a:avLst/>
          </a:prstGeom>
          <a:noFill/>
          <a:ln w="9525">
            <a:noFill/>
            <a:miter lim="800000"/>
            <a:headEnd/>
            <a:tailEnd/>
          </a:ln>
        </p:spPr>
      </p:pic>
      <p:pic>
        <p:nvPicPr>
          <p:cNvPr id="5" name="Picture 4">
            <a:extLst>
              <a:ext uri="{FF2B5EF4-FFF2-40B4-BE49-F238E27FC236}">
                <a16:creationId xmlns:a16="http://schemas.microsoft.com/office/drawing/2014/main" id="{4E4B91BC-E056-4D6F-8D15-D41748B3C523}"/>
              </a:ext>
            </a:extLst>
          </p:cNvPr>
          <p:cNvPicPr/>
          <p:nvPr/>
        </p:nvPicPr>
        <p:blipFill>
          <a:blip r:embed="rId3" cstate="print"/>
          <a:srcRect/>
          <a:stretch>
            <a:fillRect/>
          </a:stretch>
        </p:blipFill>
        <p:spPr bwMode="auto">
          <a:xfrm>
            <a:off x="2474922" y="4401012"/>
            <a:ext cx="5057775" cy="2286000"/>
          </a:xfrm>
          <a:prstGeom prst="rect">
            <a:avLst/>
          </a:prstGeom>
          <a:noFill/>
          <a:ln w="9525">
            <a:noFill/>
            <a:miter lim="800000"/>
            <a:headEnd/>
            <a:tailEnd/>
          </a:ln>
        </p:spPr>
      </p:pic>
    </p:spTree>
    <p:extLst>
      <p:ext uri="{BB962C8B-B14F-4D97-AF65-F5344CB8AC3E}">
        <p14:creationId xmlns:p14="http://schemas.microsoft.com/office/powerpoint/2010/main" val="9515960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TotalTime>
  <Words>213</Words>
  <Application>Microsoft Office PowerPoint</Application>
  <PresentationFormat>On-screen Show (4:3)</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PA Natural Gas Drilling : The Extraction Tax Controversy</vt:lpstr>
      <vt:lpstr>Background</vt:lpstr>
      <vt:lpstr>Alternatives</vt:lpstr>
      <vt:lpstr>Model</vt:lpstr>
      <vt:lpstr>Ratings</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 Natural Gas Drilling : The Extraction Tax Controversy</dc:title>
  <dc:creator>LR Wei</dc:creator>
  <cp:lastModifiedBy>LR Wei</cp:lastModifiedBy>
  <cp:revision>2</cp:revision>
  <dcterms:created xsi:type="dcterms:W3CDTF">2018-12-22T15:16:38Z</dcterms:created>
  <dcterms:modified xsi:type="dcterms:W3CDTF">2018-12-22T15:22:18Z</dcterms:modified>
</cp:coreProperties>
</file>