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625"/>
  </p:normalViewPr>
  <p:slideViewPr>
    <p:cSldViewPr>
      <p:cViewPr varScale="1">
        <p:scale>
          <a:sx n="100" d="100"/>
          <a:sy n="100" d="100"/>
        </p:scale>
        <p:origin x="116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59F413-3B1F-4EDA-9678-B877E1C4A860}" type="datetimeFigureOut">
              <a:rPr lang="en-US" smtClean="0"/>
              <a:t>4/19/16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Pennsylvania increase the minimum wage?</a:t>
            </a:r>
          </a:p>
          <a:p>
            <a:endParaRPr lang="en-US" dirty="0" smtClean="0"/>
          </a:p>
          <a:p>
            <a:r>
              <a:rPr lang="en-US" dirty="0" smtClean="0"/>
              <a:t>By:</a:t>
            </a:r>
            <a:endParaRPr lang="en-US" dirty="0"/>
          </a:p>
          <a:p>
            <a:r>
              <a:rPr lang="en-US" dirty="0" smtClean="0"/>
              <a:t>Mark G. Puzas</a:t>
            </a:r>
          </a:p>
          <a:p>
            <a:r>
              <a:rPr lang="en-US" dirty="0" smtClean="0"/>
              <a:t>Chongjin </a:t>
            </a:r>
            <a:r>
              <a:rPr lang="en-US" dirty="0" err="1" smtClean="0"/>
              <a:t>wang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 smtClean="0"/>
              <a:t>Decision Making in Complex Environments</a:t>
            </a:r>
            <a:br>
              <a:rPr lang="en-US" sz="3600" cap="small" dirty="0" smtClean="0"/>
            </a:br>
            <a:r>
              <a:rPr lang="en-US" sz="3600" cap="small" dirty="0" smtClean="0"/>
              <a:t>Final Project</a:t>
            </a:r>
            <a:endParaRPr lang="en-US" sz="3600" cap="small" dirty="0"/>
          </a:p>
        </p:txBody>
      </p:sp>
    </p:spTree>
    <p:extLst>
      <p:ext uri="{BB962C8B-B14F-4D97-AF65-F5344CB8AC3E}">
        <p14:creationId xmlns:p14="http://schemas.microsoft.com/office/powerpoint/2010/main" val="2624257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Costs Results</a:t>
            </a:r>
            <a:endParaRPr lang="en-US" cap="small" dirty="0"/>
          </a:p>
        </p:txBody>
      </p:sp>
      <p:pic>
        <p:nvPicPr>
          <p:cNvPr id="4" name="Content Placeholder 3" descr="../../Screen%20Shot%202016-04-18%20at%208.39.11%20PM.pn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67512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../../Screen%20Shot%202016-04-18%20at%208.41.37%20PM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886200"/>
            <a:ext cx="3749040" cy="146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5497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Risks</a:t>
            </a:r>
            <a:endParaRPr lang="en-US" cap="sm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462881" y="2170303"/>
          <a:ext cx="6181725" cy="3285744"/>
        </p:xfrm>
        <a:graphic>
          <a:graphicData uri="http://schemas.openxmlformats.org/drawingml/2006/table">
            <a:tbl>
              <a:tblPr/>
              <a:tblGrid>
                <a:gridCol w="1384300"/>
                <a:gridCol w="1600200"/>
                <a:gridCol w="319722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Sub-Criteria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Description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u="sng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Risks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Economic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Jobs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jobs because of the heavier burden on employers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 Environment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Stability of political structure among parties; The failure could bring negative impact on reputation of local governments.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Employees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As employers look to cut costs, benefits could be influenced. The potential decrease of employment rate could influence social stability like crimes and homelessness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Business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Market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The impact of price due to the increased costs;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75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Risks Results</a:t>
            </a:r>
            <a:endParaRPr lang="en-US" cap="small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7342092" cy="128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57600"/>
            <a:ext cx="35622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830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Sensitivity Analysis</a:t>
            </a:r>
            <a:endParaRPr lang="en-US" cap="small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890288"/>
            <a:ext cx="1883827" cy="2721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8400" y="3579145"/>
            <a:ext cx="1884363" cy="2713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0" y="1865208"/>
            <a:ext cx="1890713" cy="2738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4907" y="3581400"/>
            <a:ext cx="1878594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149333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Benefits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39464" y="3195135"/>
            <a:ext cx="1783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Opportunities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43513" y="151003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Costs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64552" y="319513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Risks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4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Overall Results</a:t>
            </a:r>
            <a:endParaRPr lang="en-US" cap="small" dirty="0"/>
          </a:p>
        </p:txBody>
      </p:sp>
      <p:pic>
        <p:nvPicPr>
          <p:cNvPr id="5" name="Picture 4" descr="../../Screen%20Shot%202016-04-18%20at%208.33.49%20PM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022276"/>
            <a:ext cx="6477000" cy="1670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../../Screen%20Shot%202016-04-18%20at%208.34.06%20PM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4311892"/>
            <a:ext cx="6477000" cy="178715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895600" y="1682439"/>
            <a:ext cx="4800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Result of Additive Negative Formula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33700" y="4004115"/>
            <a:ext cx="4800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Result of Multiplicative Formula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37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Goal of the project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cap="small" dirty="0" smtClean="0"/>
              <a:t>To evaluate if state legislators should increase the minimum wage in Pennsylvania by assessing each criteria.</a:t>
            </a:r>
          </a:p>
          <a:p>
            <a:endParaRPr lang="en-US" cap="small" dirty="0"/>
          </a:p>
          <a:p>
            <a:r>
              <a:rPr lang="en-US" cap="small" dirty="0" smtClean="0"/>
              <a:t>One decision will be selected from the following list of alternatives:</a:t>
            </a:r>
          </a:p>
          <a:p>
            <a:pPr lvl="3"/>
            <a:r>
              <a:rPr lang="en-US" cap="small" dirty="0" smtClean="0"/>
              <a:t>Approve the executive order &amp; increase min. wage to $10.15</a:t>
            </a:r>
          </a:p>
          <a:p>
            <a:pPr lvl="3"/>
            <a:r>
              <a:rPr lang="en-US" cap="small" dirty="0" smtClean="0"/>
              <a:t>Approve &amp; increase the min. wage, but less than $10.15</a:t>
            </a:r>
          </a:p>
          <a:p>
            <a:pPr lvl="3"/>
            <a:r>
              <a:rPr lang="en-US" cap="small" dirty="0" smtClean="0"/>
              <a:t>Turn down the executive order</a:t>
            </a:r>
          </a:p>
        </p:txBody>
      </p:sp>
    </p:spTree>
    <p:extLst>
      <p:ext uri="{BB962C8B-B14F-4D97-AF65-F5344CB8AC3E}">
        <p14:creationId xmlns:p14="http://schemas.microsoft.com/office/powerpoint/2010/main" val="131040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The Complex ANP </a:t>
            </a:r>
            <a:r>
              <a:rPr lang="en-US" cap="small" dirty="0"/>
              <a:t>M</a:t>
            </a:r>
            <a:r>
              <a:rPr lang="en-US" cap="small" dirty="0" smtClean="0"/>
              <a:t>odel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163163"/>
          </a:xfrm>
        </p:spPr>
        <p:txBody>
          <a:bodyPr/>
          <a:lstStyle/>
          <a:p>
            <a:r>
              <a:rPr lang="en-US" cap="small" dirty="0" smtClean="0"/>
              <a:t>The Strategic criteria</a:t>
            </a:r>
          </a:p>
          <a:p>
            <a:endParaRPr lang="en-US" cap="small" dirty="0"/>
          </a:p>
        </p:txBody>
      </p:sp>
      <p:sp>
        <p:nvSpPr>
          <p:cNvPr id="5" name="Rectangle 4"/>
          <p:cNvSpPr/>
          <p:nvPr/>
        </p:nvSpPr>
        <p:spPr>
          <a:xfrm>
            <a:off x="762000" y="19050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600" dirty="0">
                <a:solidFill>
                  <a:srgbClr val="000000"/>
                </a:solidFill>
                <a:ea typeface="SimSun" charset="0"/>
              </a:rPr>
              <a:t>Business Impact: Whether the minimum wage increase will support the development of business </a:t>
            </a:r>
            <a:r>
              <a:rPr lang="en-US" sz="1600" dirty="0" smtClean="0">
                <a:solidFill>
                  <a:srgbClr val="000000"/>
                </a:solidFill>
                <a:ea typeface="SimSun" charset="0"/>
              </a:rPr>
              <a:t>sector. </a:t>
            </a:r>
            <a:endParaRPr lang="en-US" sz="1600" dirty="0">
              <a:solidFill>
                <a:srgbClr val="000000"/>
              </a:solidFill>
              <a:ea typeface="SimSun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600" dirty="0">
                <a:solidFill>
                  <a:srgbClr val="000000"/>
                </a:solidFill>
                <a:ea typeface="SimSun" charset="0"/>
              </a:rPr>
              <a:t>Economy: Whether the minimum wage increase will be helpful to sustain healthy </a:t>
            </a:r>
            <a:r>
              <a:rPr lang="en-US" sz="1600" dirty="0" smtClean="0">
                <a:solidFill>
                  <a:srgbClr val="000000"/>
                </a:solidFill>
                <a:ea typeface="SimSun" charset="0"/>
              </a:rPr>
              <a:t>economy.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600" dirty="0" smtClean="0">
                <a:ea typeface="SimSun" charset="0"/>
              </a:rPr>
              <a:t>Public </a:t>
            </a:r>
            <a:r>
              <a:rPr lang="en-US" sz="1600" dirty="0">
                <a:ea typeface="SimSun" charset="0"/>
              </a:rPr>
              <a:t>Welfare: </a:t>
            </a:r>
            <a:r>
              <a:rPr lang="en-US" sz="1600" dirty="0" smtClean="0">
                <a:ea typeface="SimSun" charset="0"/>
              </a:rPr>
              <a:t>The impact on </a:t>
            </a:r>
            <a:r>
              <a:rPr lang="en-US" sz="1600" dirty="0">
                <a:ea typeface="SimSun" charset="0"/>
              </a:rPr>
              <a:t>the low-income families and people who live under the Poverty </a:t>
            </a:r>
            <a:r>
              <a:rPr lang="en-US" sz="1600" dirty="0" smtClean="0">
                <a:ea typeface="SimSun" charset="0"/>
              </a:rPr>
              <a:t>Line. </a:t>
            </a:r>
          </a:p>
          <a:p>
            <a:pPr marL="342900" indent="-342900">
              <a:lnSpc>
                <a:spcPct val="150000"/>
              </a:lnSpc>
              <a:buFont typeface="Symbol" charset="2"/>
              <a:buChar char=""/>
            </a:pPr>
            <a:r>
              <a:rPr lang="en-US" sz="1600" dirty="0"/>
              <a:t>Government: Whether the minimum wage increase will be advantageous to Maintain stable government.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endParaRPr lang="en-US" sz="1600" dirty="0"/>
          </a:p>
        </p:txBody>
      </p:sp>
      <p:pic>
        <p:nvPicPr>
          <p:cNvPr id="6" name="Picture 5" descr="../../Screen%20Shot%202016-04-18%20at%208.00.56%20PM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62" y="4866197"/>
            <a:ext cx="8122476" cy="1666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4210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BOCR model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cap="small" dirty="0" smtClean="0"/>
              <a:t>Each of the BOCR subnets contains four control criteria: Economic, Political, Social, &amp; Business</a:t>
            </a:r>
          </a:p>
          <a:p>
            <a:endParaRPr lang="en-US" cap="small" dirty="0"/>
          </a:p>
        </p:txBody>
      </p:sp>
      <p:pic>
        <p:nvPicPr>
          <p:cNvPr id="4" name="Picture 3" descr="../../Screen%20Shot%202016-04-18%20at%208.09.47%20PM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743200"/>
            <a:ext cx="3200400" cy="3383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337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Benefits</a:t>
            </a:r>
            <a:endParaRPr lang="en-US" cap="sm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462881" y="2043303"/>
          <a:ext cx="6181725" cy="3539744"/>
        </p:xfrm>
        <a:graphic>
          <a:graphicData uri="http://schemas.openxmlformats.org/drawingml/2006/table">
            <a:tbl>
              <a:tblPr/>
              <a:tblGrid>
                <a:gridCol w="1384300"/>
                <a:gridCol w="1600200"/>
                <a:gridCol w="319722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Sub-Criteria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Description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u="sng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Benefits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Economic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Tax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tax revenue and government spending budget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Employment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employment rate and work environment, such as employee morale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Local governments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The liability and accountability of local governments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Living Standards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people who live below the Poverty Line, low-income and medium-income families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Business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Market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productivity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Work Environment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Work performance and customer services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2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Benefits Results</a:t>
            </a:r>
            <a:endParaRPr lang="en-US" cap="small" dirty="0"/>
          </a:p>
        </p:txBody>
      </p:sp>
      <p:pic>
        <p:nvPicPr>
          <p:cNvPr id="4" name="Content Placeholder 3" descr="../../Screen%20Shot%202016-04-18%20at%207.42.25%20PM.pn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58521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../../Screen%20Shot%202016-04-18%20at%208.30.26%20PM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581400"/>
            <a:ext cx="3749040" cy="146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86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Opportunities</a:t>
            </a:r>
            <a:endParaRPr lang="en-US" cap="sm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462881" y="2043303"/>
          <a:ext cx="6181725" cy="3539744"/>
        </p:xfrm>
        <a:graphic>
          <a:graphicData uri="http://schemas.openxmlformats.org/drawingml/2006/table">
            <a:tbl>
              <a:tblPr/>
              <a:tblGrid>
                <a:gridCol w="1384300"/>
                <a:gridCol w="1600200"/>
                <a:gridCol w="319722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Sub-Criteria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Description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u="sng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Opportunities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Economic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Wage Distribution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The growth of middle class. Move workers from low income to middle class, close the income gap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Efficiency 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Promote technological innovation to save human resources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 Party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Democratic party has a chance to increase credibility if the wage increase is a success.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Equity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Alleviate inequalities in earnings and social status.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 Issues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Address social issues such as gender and race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Business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Consumer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consumer purchasing capacity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313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Opportunities Results</a:t>
            </a:r>
            <a:endParaRPr lang="en-US" cap="small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67512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33800"/>
            <a:ext cx="3749040" cy="146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1669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Costs</a:t>
            </a:r>
            <a:endParaRPr lang="en-US" cap="sm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462881" y="2380615"/>
          <a:ext cx="6181725" cy="2865120"/>
        </p:xfrm>
        <a:graphic>
          <a:graphicData uri="http://schemas.openxmlformats.org/drawingml/2006/table">
            <a:tbl>
              <a:tblPr/>
              <a:tblGrid>
                <a:gridCol w="1384300"/>
                <a:gridCol w="1600200"/>
                <a:gridCol w="319722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Sub-Criteria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Description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u="sng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Costs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Economic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Inflation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 sustained increase in the prices of goods and services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Political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Credibility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If wage increase has a negative effect on job growth, employee retention and productivity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Social Security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Impact on the unemployed population and the income gap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Business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Operation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The burden of increased salaries and benefits, and trainings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963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</TotalTime>
  <Words>490</Words>
  <Application>Microsoft Macintosh PowerPoint</Application>
  <PresentationFormat>On-screen Show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Georgia</vt:lpstr>
      <vt:lpstr>SimSun</vt:lpstr>
      <vt:lpstr>Symbol</vt:lpstr>
      <vt:lpstr>Times New Roman</vt:lpstr>
      <vt:lpstr>Wingdings</vt:lpstr>
      <vt:lpstr>Wingdings 2</vt:lpstr>
      <vt:lpstr>Arial</vt:lpstr>
      <vt:lpstr>Civic</vt:lpstr>
      <vt:lpstr>Decision Making in Complex Environments Final Project</vt:lpstr>
      <vt:lpstr>Goal of the project</vt:lpstr>
      <vt:lpstr>The Complex ANP Model</vt:lpstr>
      <vt:lpstr>BOCR model</vt:lpstr>
      <vt:lpstr>Benefits</vt:lpstr>
      <vt:lpstr>Benefits Results</vt:lpstr>
      <vt:lpstr>Opportunities</vt:lpstr>
      <vt:lpstr>Opportunities Results</vt:lpstr>
      <vt:lpstr>Costs</vt:lpstr>
      <vt:lpstr>Costs Results</vt:lpstr>
      <vt:lpstr>Risks</vt:lpstr>
      <vt:lpstr>Risks Results</vt:lpstr>
      <vt:lpstr>Sensitivity Analysis</vt:lpstr>
      <vt:lpstr>Overall Results</vt:lpstr>
    </vt:vector>
  </TitlesOfParts>
  <Company>United Technologies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in Complex Environments Final Project</dc:title>
  <dc:creator>Mark Puzas</dc:creator>
  <cp:lastModifiedBy>Wang, Chongjin</cp:lastModifiedBy>
  <cp:revision>10</cp:revision>
  <dcterms:created xsi:type="dcterms:W3CDTF">2016-04-19T16:24:46Z</dcterms:created>
  <dcterms:modified xsi:type="dcterms:W3CDTF">2016-04-19T22:53:19Z</dcterms:modified>
</cp:coreProperties>
</file>