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0"/>
  </p:notesMasterIdLst>
  <p:sldIdLst>
    <p:sldId id="256" r:id="rId2"/>
    <p:sldId id="257" r:id="rId3"/>
    <p:sldId id="258" r:id="rId4"/>
    <p:sldId id="262" r:id="rId5"/>
    <p:sldId id="259" r:id="rId6"/>
    <p:sldId id="261" r:id="rId7"/>
    <p:sldId id="263" r:id="rId8"/>
    <p:sldId id="264" r:id="rId9"/>
    <p:sldId id="275" r:id="rId10"/>
    <p:sldId id="271" r:id="rId11"/>
    <p:sldId id="272" r:id="rId12"/>
    <p:sldId id="265" r:id="rId13"/>
    <p:sldId id="266" r:id="rId14"/>
    <p:sldId id="267" r:id="rId15"/>
    <p:sldId id="268" r:id="rId16"/>
    <p:sldId id="269" r:id="rId17"/>
    <p:sldId id="270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C2EF0-E0E6-4887-AAE9-619CA562616C}" type="datetimeFigureOut">
              <a:rPr lang="en-US" smtClean="0"/>
              <a:t>4/25/2011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B1C91-2C6D-4CB5-B32E-8C040C6DCE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C68A4D-F14E-4698-8ED2-B92BCB20782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4/25/2011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p.state.pa.us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Marcellus Shale Drilling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Christopher </a:t>
            </a:r>
            <a:r>
              <a:rPr lang="en-US" dirty="0" smtClean="0"/>
              <a:t>Gill </a:t>
            </a:r>
          </a:p>
          <a:p>
            <a:r>
              <a:rPr lang="en-US" dirty="0" smtClean="0"/>
              <a:t>B</a:t>
            </a:r>
            <a:r>
              <a:rPr lang="en-US" dirty="0" smtClean="0"/>
              <a:t>. Alex </a:t>
            </a:r>
            <a:r>
              <a:rPr lang="en-US" dirty="0" smtClean="0"/>
              <a:t>Huber</a:t>
            </a:r>
          </a:p>
          <a:p>
            <a:r>
              <a:rPr lang="en-US" dirty="0" smtClean="0"/>
              <a:t> </a:t>
            </a:r>
            <a:r>
              <a:rPr lang="en-US" dirty="0" smtClean="0"/>
              <a:t>Joshua Shaffer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Control Criteria</a:t>
            </a:r>
          </a:p>
          <a:p>
            <a:pPr lvl="1"/>
            <a:r>
              <a:rPr lang="en-US" dirty="0" smtClean="0"/>
              <a:t>Economic</a:t>
            </a:r>
          </a:p>
          <a:p>
            <a:pPr lvl="1"/>
            <a:r>
              <a:rPr lang="en-US" dirty="0" smtClean="0"/>
              <a:t>Environmental</a:t>
            </a:r>
          </a:p>
          <a:p>
            <a:pPr lvl="1"/>
            <a:r>
              <a:rPr lang="en-US" dirty="0" smtClean="0"/>
              <a:t>Sociopolitical</a:t>
            </a:r>
            <a:endParaRPr lang="en-US" dirty="0"/>
          </a:p>
        </p:txBody>
      </p:sp>
      <p:pic>
        <p:nvPicPr>
          <p:cNvPr id="1034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609600"/>
            <a:ext cx="4429125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2926080" cy="4187952"/>
          </a:xfrm>
        </p:spPr>
        <p:txBody>
          <a:bodyPr/>
          <a:lstStyle/>
          <a:p>
            <a:r>
              <a:rPr lang="en-US" dirty="0" smtClean="0"/>
              <a:t>The Policies influence the Priorities</a:t>
            </a:r>
          </a:p>
          <a:p>
            <a:r>
              <a:rPr lang="en-US" dirty="0" smtClean="0"/>
              <a:t>The extent to which we regulate has impact</a:t>
            </a:r>
            <a:endParaRPr lang="en-US" dirty="0"/>
          </a:p>
        </p:txBody>
      </p:sp>
      <p:pic>
        <p:nvPicPr>
          <p:cNvPr id="104450" name="Picture 2"/>
          <p:cNvPicPr>
            <a:picLocks noChangeAspect="1" noChangeArrowheads="1"/>
          </p:cNvPicPr>
          <p:nvPr/>
        </p:nvPicPr>
        <p:blipFill>
          <a:blip r:embed="rId2" cstate="print"/>
          <a:srcRect l="3780" r="9291"/>
          <a:stretch>
            <a:fillRect/>
          </a:stretch>
        </p:blipFill>
        <p:spPr bwMode="auto">
          <a:xfrm>
            <a:off x="3429000" y="609600"/>
            <a:ext cx="5257800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457200" y="533400"/>
          <a:ext cx="8229600" cy="5334008"/>
        </p:xfrm>
        <a:graphic>
          <a:graphicData uri="http://schemas.openxmlformats.org/drawingml/2006/table">
            <a:tbl>
              <a:tblPr/>
              <a:tblGrid>
                <a:gridCol w="1139227"/>
                <a:gridCol w="1063059"/>
                <a:gridCol w="1854559"/>
                <a:gridCol w="2530147"/>
                <a:gridCol w="821304"/>
                <a:gridCol w="821304"/>
              </a:tblGrid>
              <a:tr h="3768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BOCR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Control Criteria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Clusters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Elements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Priorities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Global Priorities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rowSpan="14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Benefits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Economic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Financial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Decrease in Energy Cost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0.1659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0.0276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Increase in shareholder value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0.1047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0.0175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New Jobs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0.3108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0.0518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Tax Revenue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0.4186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0.0698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Environmental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Environmental Benefits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Reformation in drilling techniques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0.3505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0.0584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3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Decrease in 'dirty' fossile fuel dependence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0.6495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0.1083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Sociopolitical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Social Benefits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Energy Independence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0.0517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0.0086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Improve quality of life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0.2312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0.0385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Increase in social responsibility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0.1677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0.0280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New Roads/Infrastructure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0.3304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0.0551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Protection policies and assurances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0.2190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0.0365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172176"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Opportunities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Economic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Economic Opportunities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Energy Cost Control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0.0807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0.0135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3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Increase industrial growth and technology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0.4463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0.0744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Profitable mineral rights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0.1245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0.0207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Regional Employment Growth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0.3485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0.0581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Environmental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Environmental Opportunities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Improved drilling methods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0.3317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0.0553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Increased Use of Cleaner Energy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0.4237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0.0706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Policy Improvements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0.2446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0.0408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Sociopolitical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Social Opportunities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Energy Independence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0.1484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0.0247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Higher Standard of Living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0.6084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0.1014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Reformed Leadership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0.2433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0.0405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362" marR="7362" marT="7362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57200" y="5943600"/>
            <a:ext cx="822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Benefit, Opportunity Priorities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457200"/>
          <a:ext cx="8229600" cy="5410197"/>
        </p:xfrm>
        <a:graphic>
          <a:graphicData uri="http://schemas.openxmlformats.org/drawingml/2006/table">
            <a:tbl>
              <a:tblPr/>
              <a:tblGrid>
                <a:gridCol w="628271"/>
                <a:gridCol w="1183484"/>
                <a:gridCol w="1698519"/>
                <a:gridCol w="2790686"/>
                <a:gridCol w="964320"/>
                <a:gridCol w="964320"/>
              </a:tblGrid>
              <a:tr h="3740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BOCR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Control Criteria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Clusters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Elements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Priorities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Global Priorities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rowSpan="17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Costs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Economic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Economic Costs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Cost of regulation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0.0991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0.0165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Cost/energy to drill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0.0545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0.0091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Decrease property value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0.1534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0.0256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Increased Rural Cost of Living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0.1206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0.0201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Infrastructure cost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0.3324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0.0554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Lost opportunity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0.2400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0.0400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Environmental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Environmental Costs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Catastrophic Event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0.1120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0.0187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Damaged Aquifers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0.4816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0.0803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Deforestation/Landscape Impact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0.1925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0.0321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Increased Water Use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0.2139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0.0357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Sociopolitical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Social Costs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Earmarks/deficit increase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0.1624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0.0271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Increased Lawsuits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0.0863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0.0144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Infrastructure Wear +Tear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0.1243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0.0207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Local Economy Collapse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0.6270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0.1045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167871"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Risks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Economic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Economic Risks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Local Economy Collapse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0.3774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0.0629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Lost Potential Revenue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0.6226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0.1038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Environmental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Environmental Risks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Contaminated Drinking Water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0.5968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0.0995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Gas Leaks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0.2278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0.0380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Increased Gas Consumption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0.1304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0.0217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Well Explosions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0.0451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0.0075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Sociopolitical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Social Risks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Excessive Policy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0.1024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0.0171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Industrialization of Rural Areas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0.2882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0.0480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Political Shift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0.0737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0.0123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Public Affairs/Protests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0.5357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0.0893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14" marR="7014" marT="7014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014" marR="7014" marT="7014" marB="0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943600"/>
            <a:ext cx="822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Cost, Risk Priorities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/>
          <p:nvPr/>
        </p:nvGrpSpPr>
        <p:grpSpPr>
          <a:xfrm>
            <a:off x="914400" y="1371600"/>
            <a:ext cx="7010400" cy="3722132"/>
            <a:chOff x="914400" y="1600200"/>
            <a:chExt cx="7010400" cy="3722132"/>
          </a:xfrm>
        </p:grpSpPr>
        <p:grpSp>
          <p:nvGrpSpPr>
            <p:cNvPr id="3" name="Group 13"/>
            <p:cNvGrpSpPr/>
            <p:nvPr/>
          </p:nvGrpSpPr>
          <p:grpSpPr>
            <a:xfrm>
              <a:off x="914400" y="1600200"/>
              <a:ext cx="7010400" cy="3324961"/>
              <a:chOff x="228600" y="1485285"/>
              <a:chExt cx="7010400" cy="3324961"/>
            </a:xfrm>
          </p:grpSpPr>
          <p:pic>
            <p:nvPicPr>
              <p:cNvPr id="2054" name="Picture 6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28600" y="1485285"/>
                <a:ext cx="3505200" cy="16960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5" name="Picture 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733800" y="1495976"/>
                <a:ext cx="3505200" cy="16567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6" name="Picture 8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28600" y="3124200"/>
                <a:ext cx="3498088" cy="1676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7" name="Picture 9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733800" y="3124200"/>
                <a:ext cx="3505200" cy="16860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6" name="TextBox 15"/>
            <p:cNvSpPr txBox="1"/>
            <p:nvPr/>
          </p:nvSpPr>
          <p:spPr>
            <a:xfrm>
              <a:off x="914400" y="4953000"/>
              <a:ext cx="6858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B,O,C,R Synthesized Results</a:t>
              </a:r>
              <a:endParaRPr lang="en-US" dirty="0"/>
            </a:p>
          </p:txBody>
        </p:sp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n-US" dirty="0" smtClean="0"/>
              <a:t>Synthesis (BOCR)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/>
          <p:nvPr/>
        </p:nvGrpSpPr>
        <p:grpSpPr>
          <a:xfrm>
            <a:off x="762000" y="893548"/>
            <a:ext cx="7467600" cy="4440452"/>
            <a:chOff x="762000" y="893548"/>
            <a:chExt cx="7467600" cy="4440452"/>
          </a:xfrm>
        </p:grpSpPr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62000" y="3048000"/>
              <a:ext cx="5044633" cy="228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4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" y="893548"/>
              <a:ext cx="5029200" cy="22020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Box 11"/>
            <p:cNvSpPr txBox="1"/>
            <p:nvPr/>
          </p:nvSpPr>
          <p:spPr>
            <a:xfrm>
              <a:off x="5867400" y="1371600"/>
              <a:ext cx="236220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Additive (negative) result:</a:t>
              </a:r>
            </a:p>
            <a:p>
              <a:endParaRPr lang="en-US" dirty="0"/>
            </a:p>
            <a:p>
              <a:r>
                <a:rPr lang="en-US" b="1" dirty="0" smtClean="0">
                  <a:solidFill>
                    <a:srgbClr val="FF0000"/>
                  </a:solidFill>
                </a:rPr>
                <a:t>Drill w/tax preferred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867400" y="3429000"/>
              <a:ext cx="236220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Multiplicative result:</a:t>
              </a:r>
            </a:p>
            <a:p>
              <a:endParaRPr lang="en-US" dirty="0"/>
            </a:p>
            <a:p>
              <a:r>
                <a:rPr lang="en-US" b="1" dirty="0" smtClean="0">
                  <a:solidFill>
                    <a:srgbClr val="FF0000"/>
                  </a:solidFill>
                </a:rPr>
                <a:t>Drill w/tax preferred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n-US" dirty="0" smtClean="0"/>
              <a:t>Overall Priorities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676870"/>
            <a:ext cx="2686051" cy="3786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914400" y="441067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Drilling options sensitive to economic weight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676870"/>
            <a:ext cx="2686051" cy="3786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4572000" y="448687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Low sensitivity to social weight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n-US" dirty="0" smtClean="0"/>
              <a:t>Sensitivity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914400" y="4648201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Tax preferred at most benefit weights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419600" y="4495801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tax becomes preferred when Opportunities &gt; 0.40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1" y="609600"/>
            <a:ext cx="2757103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609600"/>
            <a:ext cx="2757101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n-US" dirty="0" smtClean="0"/>
              <a:t>Sensitivity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Questions????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876800"/>
            <a:ext cx="8183880" cy="1051560"/>
          </a:xfrm>
        </p:spPr>
        <p:txBody>
          <a:bodyPr/>
          <a:lstStyle/>
          <a:p>
            <a:r>
              <a:rPr lang="en-US" dirty="0" smtClean="0"/>
              <a:t>Marcellus Shale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lvl="0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000" dirty="0" smtClean="0"/>
              <a:t>Northern Appalachians of </a:t>
            </a:r>
            <a:r>
              <a:rPr lang="en-US" sz="2000" dirty="0" smtClean="0"/>
              <a:t>the United States.  </a:t>
            </a:r>
            <a:endParaRPr lang="en-US" sz="2000" dirty="0" smtClean="0"/>
          </a:p>
          <a:p>
            <a:pPr marL="722376" lvl="1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000" dirty="0" smtClean="0"/>
              <a:t>Southern </a:t>
            </a:r>
            <a:r>
              <a:rPr lang="en-US" sz="2000" dirty="0" smtClean="0"/>
              <a:t>New </a:t>
            </a:r>
            <a:r>
              <a:rPr lang="en-US" sz="2000" dirty="0" smtClean="0"/>
              <a:t>York</a:t>
            </a:r>
          </a:p>
          <a:p>
            <a:pPr marL="722376" lvl="1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000" dirty="0" smtClean="0"/>
              <a:t>Eastern Ohio</a:t>
            </a:r>
          </a:p>
          <a:p>
            <a:pPr marL="722376" lvl="1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000" dirty="0" smtClean="0"/>
              <a:t>West Virginia</a:t>
            </a:r>
          </a:p>
          <a:p>
            <a:pPr marL="722376" lvl="1" indent="-265176">
              <a:spcBef>
                <a:spcPts val="25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000" dirty="0" smtClean="0"/>
              <a:t>North-West </a:t>
            </a:r>
            <a:r>
              <a:rPr lang="en-US" sz="2000" dirty="0" smtClean="0"/>
              <a:t>Pennsylvania.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&gt;489 TCF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~ 2 to 15 years of sustainable consumption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2000" dirty="0" smtClean="0"/>
              <a:t>5,000-9,000ft</a:t>
            </a:r>
            <a:r>
              <a:rPr lang="en-US" sz="2000" dirty="0"/>
              <a:t> </a:t>
            </a:r>
            <a:r>
              <a:rPr lang="en-US" sz="2000" dirty="0" smtClean="0"/>
              <a:t>below the surface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lang="en-US" sz="2800" dirty="0" smtClean="0"/>
          </a:p>
        </p:txBody>
      </p:sp>
      <p:pic>
        <p:nvPicPr>
          <p:cNvPr id="2050" name="Picture 2" descr="http://www.dep.state.pa.us/dep/deputate/minres/oilgas/BOGM%20Website%20Pictures/2010/Marcellus%20Shale%20Formatio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3048000"/>
            <a:ext cx="3869710" cy="252666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724400" y="5486400"/>
            <a:ext cx="24173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hlinkClick r:id="rId3"/>
              </a:rPr>
              <a:t>http://www.dep.state.pa.us/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Revenue</a:t>
            </a:r>
          </a:p>
          <a:p>
            <a:r>
              <a:rPr lang="en-US" dirty="0" smtClean="0"/>
              <a:t>Economic output: </a:t>
            </a:r>
          </a:p>
          <a:p>
            <a:pPr lvl="1"/>
            <a:r>
              <a:rPr lang="en-US" dirty="0" smtClean="0"/>
              <a:t>$2.3 </a:t>
            </a:r>
            <a:r>
              <a:rPr lang="en-US" dirty="0" smtClean="0"/>
              <a:t>billion in 2008 </a:t>
            </a:r>
            <a:endParaRPr lang="en-US" dirty="0" smtClean="0"/>
          </a:p>
          <a:p>
            <a:pPr lvl="1"/>
            <a:r>
              <a:rPr lang="en-US" dirty="0" smtClean="0"/>
              <a:t>$</a:t>
            </a:r>
            <a:r>
              <a:rPr lang="en-US" dirty="0" smtClean="0"/>
              <a:t>3.8 billion in </a:t>
            </a:r>
            <a:r>
              <a:rPr lang="en-US" dirty="0" smtClean="0"/>
              <a:t>2009</a:t>
            </a:r>
          </a:p>
          <a:p>
            <a:r>
              <a:rPr lang="en-US" dirty="0" smtClean="0"/>
              <a:t>State/local tax </a:t>
            </a:r>
            <a:r>
              <a:rPr lang="en-US" dirty="0" smtClean="0"/>
              <a:t>revenues </a:t>
            </a:r>
            <a:r>
              <a:rPr lang="en-US" dirty="0" smtClean="0"/>
              <a:t>from drilling:</a:t>
            </a:r>
          </a:p>
          <a:p>
            <a:pPr lvl="1"/>
            <a:r>
              <a:rPr lang="en-US" dirty="0" smtClean="0"/>
              <a:t>$</a:t>
            </a:r>
            <a:r>
              <a:rPr lang="en-US" dirty="0" smtClean="0"/>
              <a:t>240 million in 2008 </a:t>
            </a:r>
            <a:endParaRPr lang="en-US" dirty="0" smtClean="0"/>
          </a:p>
          <a:p>
            <a:pPr lvl="1"/>
            <a:r>
              <a:rPr lang="en-US" dirty="0" smtClean="0"/>
              <a:t>$</a:t>
            </a:r>
            <a:r>
              <a:rPr lang="en-US" dirty="0" smtClean="0"/>
              <a:t>400 million in </a:t>
            </a:r>
            <a:r>
              <a:rPr lang="en-US" dirty="0" smtClean="0"/>
              <a:t>2009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Potentially much more!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</a:p>
          <a:p>
            <a:pPr lvl="1"/>
            <a:r>
              <a:rPr lang="en-US" dirty="0" smtClean="0"/>
              <a:t>Increase in employment</a:t>
            </a:r>
          </a:p>
          <a:p>
            <a:pPr lvl="1"/>
            <a:r>
              <a:rPr lang="en-US" dirty="0" smtClean="0"/>
              <a:t>Local revenues</a:t>
            </a:r>
          </a:p>
          <a:p>
            <a:pPr lvl="1"/>
            <a:r>
              <a:rPr lang="en-US" dirty="0" smtClean="0"/>
              <a:t>Potential Energy independence</a:t>
            </a:r>
          </a:p>
          <a:p>
            <a:pPr lvl="1"/>
            <a:r>
              <a:rPr lang="en-US" dirty="0" smtClean="0"/>
              <a:t>Lesser emissions from natural gas</a:t>
            </a:r>
          </a:p>
          <a:p>
            <a:pPr lvl="1"/>
            <a:r>
              <a:rPr lang="en-US" dirty="0" smtClean="0"/>
              <a:t>Stronger infrastructure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Drilling </a:t>
            </a:r>
            <a:r>
              <a:rPr lang="en-US" dirty="0" smtClean="0"/>
              <a:t>costs money</a:t>
            </a:r>
          </a:p>
          <a:p>
            <a:pPr lvl="1"/>
            <a:r>
              <a:rPr lang="en-US" dirty="0" smtClean="0"/>
              <a:t>Infrastructure overhaul</a:t>
            </a:r>
          </a:p>
          <a:p>
            <a:pPr lvl="1"/>
            <a:r>
              <a:rPr lang="en-US" dirty="0" smtClean="0"/>
              <a:t>Environmental </a:t>
            </a:r>
            <a:r>
              <a:rPr lang="en-US" dirty="0" smtClean="0"/>
              <a:t>toll</a:t>
            </a:r>
          </a:p>
          <a:p>
            <a:pPr lvl="1"/>
            <a:r>
              <a:rPr lang="en-US" dirty="0" smtClean="0"/>
              <a:t>Cost would be passed on to residents</a:t>
            </a:r>
          </a:p>
          <a:p>
            <a:r>
              <a:rPr lang="en-US" dirty="0" smtClean="0"/>
              <a:t>Environmental Risks</a:t>
            </a:r>
          </a:p>
          <a:p>
            <a:pPr lvl="1"/>
            <a:r>
              <a:rPr lang="en-US" dirty="0" smtClean="0"/>
              <a:t>Damaged aquifers - “</a:t>
            </a:r>
            <a:r>
              <a:rPr lang="en-US" dirty="0" err="1" smtClean="0"/>
              <a:t>Fracking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Gas leaks</a:t>
            </a:r>
          </a:p>
          <a:p>
            <a:pPr lvl="1"/>
            <a:r>
              <a:rPr lang="en-US" dirty="0" smtClean="0"/>
              <a:t>Catastrophic events</a:t>
            </a:r>
          </a:p>
          <a:p>
            <a:pPr lvl="1"/>
            <a:r>
              <a:rPr lang="en-US" dirty="0" smtClean="0"/>
              <a:t>Air quality</a:t>
            </a:r>
          </a:p>
          <a:p>
            <a:pPr lvl="1"/>
            <a:r>
              <a:rPr lang="en-US" dirty="0" smtClean="0"/>
              <a:t>Wildlife 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Taxes, Profitable?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Pennsylvania </a:t>
            </a:r>
          </a:p>
          <a:p>
            <a:pPr lvl="2"/>
            <a:r>
              <a:rPr lang="en-US" dirty="0" smtClean="0"/>
              <a:t>Only </a:t>
            </a:r>
            <a:r>
              <a:rPr lang="en-US" dirty="0" smtClean="0"/>
              <a:t>state </a:t>
            </a:r>
            <a:r>
              <a:rPr lang="en-US" dirty="0" smtClean="0"/>
              <a:t>which </a:t>
            </a:r>
            <a:r>
              <a:rPr lang="en-US" dirty="0" smtClean="0"/>
              <a:t>does not impose a severance </a:t>
            </a:r>
            <a:r>
              <a:rPr lang="en-US" dirty="0" smtClean="0"/>
              <a:t>tax</a:t>
            </a:r>
          </a:p>
          <a:p>
            <a:pPr lvl="1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Texas </a:t>
            </a:r>
            <a:r>
              <a:rPr lang="en-US" dirty="0" smtClean="0"/>
              <a:t>– Barnett Shale </a:t>
            </a:r>
          </a:p>
          <a:p>
            <a:pPr lvl="2"/>
            <a:r>
              <a:rPr lang="en-US" dirty="0" smtClean="0"/>
              <a:t>Highly successful project with </a:t>
            </a:r>
            <a:r>
              <a:rPr lang="en-US" dirty="0" smtClean="0"/>
              <a:t>l</a:t>
            </a:r>
            <a:r>
              <a:rPr lang="en-US" dirty="0" smtClean="0"/>
              <a:t>ocal taxes</a:t>
            </a:r>
          </a:p>
          <a:p>
            <a:pPr lvl="2"/>
            <a:r>
              <a:rPr lang="en-US" dirty="0" smtClean="0"/>
              <a:t>Retain profits </a:t>
            </a:r>
            <a:r>
              <a:rPr lang="en-US" dirty="0" smtClean="0"/>
              <a:t>within the </a:t>
            </a:r>
            <a:r>
              <a:rPr lang="en-US" dirty="0" smtClean="0"/>
              <a:t>community</a:t>
            </a:r>
          </a:p>
          <a:p>
            <a:pPr lvl="1"/>
            <a:r>
              <a:rPr lang="en-US" dirty="0" smtClean="0"/>
              <a:t>14 </a:t>
            </a:r>
            <a:r>
              <a:rPr lang="en-US" dirty="0" smtClean="0"/>
              <a:t>states with greater natural gas production </a:t>
            </a:r>
            <a:endParaRPr lang="en-US" dirty="0" smtClean="0"/>
          </a:p>
          <a:p>
            <a:pPr lvl="2"/>
            <a:r>
              <a:rPr lang="en-US" dirty="0" smtClean="0"/>
              <a:t>ALL </a:t>
            </a:r>
            <a:r>
              <a:rPr lang="en-US" dirty="0" smtClean="0"/>
              <a:t>have severance taxes </a:t>
            </a:r>
            <a:endParaRPr lang="en-US" dirty="0" smtClean="0"/>
          </a:p>
          <a:p>
            <a:pPr lvl="2"/>
            <a:r>
              <a:rPr lang="en-US" dirty="0" smtClean="0"/>
              <a:t>5.2% growth per year </a:t>
            </a:r>
            <a:r>
              <a:rPr lang="en-US" dirty="0" smtClean="0"/>
              <a:t>on </a:t>
            </a:r>
            <a:r>
              <a:rPr lang="en-US" dirty="0" smtClean="0"/>
              <a:t>average since 2004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Decision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Duty of the state to protect </a:t>
            </a:r>
          </a:p>
          <a:p>
            <a:pPr lvl="1"/>
            <a:r>
              <a:rPr lang="en-US" dirty="0" smtClean="0"/>
              <a:t>social </a:t>
            </a:r>
            <a:r>
              <a:rPr lang="en-US" dirty="0" smtClean="0"/>
              <a:t>rights </a:t>
            </a:r>
            <a:endParaRPr lang="en-US" dirty="0" smtClean="0"/>
          </a:p>
          <a:p>
            <a:pPr lvl="1"/>
            <a:r>
              <a:rPr lang="en-US" dirty="0" smtClean="0"/>
              <a:t>t</a:t>
            </a:r>
            <a:r>
              <a:rPr lang="en-US" dirty="0" smtClean="0"/>
              <a:t>he environment</a:t>
            </a:r>
          </a:p>
          <a:p>
            <a:r>
              <a:rPr lang="en-US" dirty="0" smtClean="0"/>
              <a:t>Three Alternatives</a:t>
            </a:r>
            <a:endParaRPr lang="en-US" dirty="0" smtClean="0"/>
          </a:p>
          <a:p>
            <a:pPr lvl="1"/>
            <a:r>
              <a:rPr lang="en-US" dirty="0" smtClean="0"/>
              <a:t>No Drilling – </a:t>
            </a:r>
            <a:r>
              <a:rPr lang="en-US" dirty="0" smtClean="0"/>
              <a:t>no large scale </a:t>
            </a:r>
            <a:r>
              <a:rPr lang="en-US" dirty="0" smtClean="0"/>
              <a:t>increase </a:t>
            </a:r>
            <a:r>
              <a:rPr lang="en-US" dirty="0" smtClean="0"/>
              <a:t>in </a:t>
            </a:r>
            <a:r>
              <a:rPr lang="en-US" dirty="0" smtClean="0"/>
              <a:t>drilling</a:t>
            </a:r>
            <a:endParaRPr lang="en-US" dirty="0" smtClean="0"/>
          </a:p>
          <a:p>
            <a:pPr lvl="1"/>
            <a:r>
              <a:rPr lang="en-US" dirty="0" smtClean="0"/>
              <a:t>Drilling without taxation</a:t>
            </a:r>
            <a:endParaRPr lang="en-US" dirty="0" smtClean="0"/>
          </a:p>
          <a:p>
            <a:pPr lvl="1"/>
            <a:r>
              <a:rPr lang="en-US" dirty="0" smtClean="0"/>
              <a:t>Drilling with </a:t>
            </a:r>
            <a:r>
              <a:rPr lang="en-US" dirty="0" smtClean="0"/>
              <a:t>taxation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Complex ANP Model</a:t>
            </a:r>
          </a:p>
          <a:p>
            <a:pPr lvl="1"/>
            <a:r>
              <a:rPr lang="en-US" dirty="0" smtClean="0"/>
              <a:t>Benefits</a:t>
            </a:r>
          </a:p>
          <a:p>
            <a:pPr lvl="1"/>
            <a:r>
              <a:rPr lang="en-US" dirty="0" smtClean="0"/>
              <a:t>Opportunities </a:t>
            </a:r>
          </a:p>
          <a:p>
            <a:pPr lvl="1"/>
            <a:r>
              <a:rPr lang="en-US" dirty="0" smtClean="0"/>
              <a:t>Costs</a:t>
            </a:r>
          </a:p>
          <a:p>
            <a:pPr lvl="1"/>
            <a:r>
              <a:rPr lang="en-US" dirty="0" smtClean="0"/>
              <a:t>Risks</a:t>
            </a:r>
          </a:p>
          <a:p>
            <a:r>
              <a:rPr lang="en-US" dirty="0" smtClean="0"/>
              <a:t>Strategic Criteria </a:t>
            </a:r>
          </a:p>
          <a:p>
            <a:pPr lvl="1"/>
            <a:r>
              <a:rPr lang="en-US" dirty="0" smtClean="0"/>
              <a:t>Economic</a:t>
            </a:r>
          </a:p>
          <a:p>
            <a:pPr lvl="1"/>
            <a:r>
              <a:rPr lang="en-US" dirty="0" smtClean="0"/>
              <a:t>Environmental</a:t>
            </a:r>
          </a:p>
          <a:p>
            <a:pPr lvl="1"/>
            <a:r>
              <a:rPr lang="en-US" dirty="0" smtClean="0"/>
              <a:t>Social</a:t>
            </a:r>
          </a:p>
          <a:p>
            <a:pPr lvl="1"/>
            <a:endParaRPr lang="en-US" dirty="0"/>
          </a:p>
        </p:txBody>
      </p:sp>
      <p:pic>
        <p:nvPicPr>
          <p:cNvPr id="1024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1066800"/>
            <a:ext cx="4810125" cy="482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Ratings help to appropriately evaluate the influence of our merit nodes</a:t>
            </a:r>
            <a:endParaRPr lang="en-US" dirty="0"/>
          </a:p>
        </p:txBody>
      </p:sp>
      <p:pic>
        <p:nvPicPr>
          <p:cNvPr id="1054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796290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114</TotalTime>
  <Words>563</Words>
  <Application>Microsoft Office PowerPoint</Application>
  <PresentationFormat>On-screen Show (4:3)</PresentationFormat>
  <Paragraphs>318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Aspect</vt:lpstr>
      <vt:lpstr>Marcellus Shale Drilling</vt:lpstr>
      <vt:lpstr>Marcellus Shale</vt:lpstr>
      <vt:lpstr>Profitable</vt:lpstr>
      <vt:lpstr>Benefits</vt:lpstr>
      <vt:lpstr>Risks</vt:lpstr>
      <vt:lpstr>Taxes, Profitable?</vt:lpstr>
      <vt:lpstr>The Decision</vt:lpstr>
      <vt:lpstr>The Model</vt:lpstr>
      <vt:lpstr>Ratings</vt:lpstr>
      <vt:lpstr>Control</vt:lpstr>
      <vt:lpstr>Policy</vt:lpstr>
      <vt:lpstr>Slide 12</vt:lpstr>
      <vt:lpstr>Slide 13</vt:lpstr>
      <vt:lpstr>Synthesis (BOCR)</vt:lpstr>
      <vt:lpstr>Overall Priorities</vt:lpstr>
      <vt:lpstr>Sensitivity</vt:lpstr>
      <vt:lpstr>Sensitivity</vt:lpstr>
      <vt:lpstr>Questions????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Marcellus Shale Drilling</dc:title>
  <dc:creator>Alex</dc:creator>
  <cp:lastModifiedBy>Alex</cp:lastModifiedBy>
  <cp:revision>1</cp:revision>
  <dcterms:created xsi:type="dcterms:W3CDTF">2011-04-25T22:57:43Z</dcterms:created>
  <dcterms:modified xsi:type="dcterms:W3CDTF">2011-04-26T00:52:43Z</dcterms:modified>
</cp:coreProperties>
</file>