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9" r:id="rId1"/>
  </p:sldMasterIdLst>
  <p:notesMasterIdLst>
    <p:notesMasterId r:id="rId12"/>
  </p:notes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4"/>
  </p:normalViewPr>
  <p:slideViewPr>
    <p:cSldViewPr>
      <p:cViewPr varScale="1">
        <p:scale>
          <a:sx n="87" d="100"/>
          <a:sy n="87" d="100"/>
        </p:scale>
        <p:origin x="208" y="3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x-none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x-none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x-none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11F6630-DE67-894B-A16F-38C4CEBC9F04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FB759B-0E8E-474A-8089-7B443C954F8A}" type="slidenum">
              <a:rPr lang="en-US" altLang="x-none"/>
              <a:pPr/>
              <a:t>1</a:t>
            </a:fld>
            <a:endParaRPr lang="en-US" altLang="x-none"/>
          </a:p>
        </p:txBody>
      </p:sp>
      <p:sp>
        <p:nvSpPr>
          <p:cNvPr id="15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x-none" altLang="x-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1331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1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1331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1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1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2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2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2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2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2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2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2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2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2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2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6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6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6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6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6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6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6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6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6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6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8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8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8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8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8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8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8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8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8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8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9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9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9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9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9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9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9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9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9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9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0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0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0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0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0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0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0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0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0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0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1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1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1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1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1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3415" name="Rectangle 103"/>
          <p:cNvSpPr>
            <a:spLocks noGrp="1" noChangeArrowheads="1"/>
          </p:cNvSpPr>
          <p:nvPr>
            <p:ph type="dt" sz="half" idx="2"/>
          </p:nvPr>
        </p:nvSpPr>
        <p:spPr>
          <a:xfrm>
            <a:off x="1387475" y="6357938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13416" name="Rectangle 104"/>
          <p:cNvSpPr>
            <a:spLocks noGrp="1" noChangeArrowheads="1"/>
          </p:cNvSpPr>
          <p:nvPr>
            <p:ph type="ftr" sz="quarter" idx="3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13417" name="Rectangle 10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fld id="{CBC2CCD2-138E-2246-B896-025C79A5E0B6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1341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altLang="x-none" noProof="0" smtClean="0"/>
              <a:t>Click to edit Master title style</a:t>
            </a:r>
          </a:p>
        </p:txBody>
      </p:sp>
      <p:sp>
        <p:nvSpPr>
          <p:cNvPr id="1341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charset="2"/>
              <a:buNone/>
              <a:defRPr/>
            </a:lvl1pPr>
          </a:lstStyle>
          <a:p>
            <a:pPr lvl="0"/>
            <a:r>
              <a:rPr lang="en-US" altLang="x-none" noProof="0" smtClean="0"/>
              <a:t>Click to edit Master subtitle style</a:t>
            </a:r>
          </a:p>
        </p:txBody>
      </p:sp>
      <p:sp>
        <p:nvSpPr>
          <p:cNvPr id="13420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x-none" altLang="x-none"/>
          </a:p>
        </p:txBody>
      </p:sp>
      <p:sp>
        <p:nvSpPr>
          <p:cNvPr id="13421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x-none" altLang="x-non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3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3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20" grpId="0" animBg="1" autoUpdateAnimBg="0"/>
      <p:bldP spid="13421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3FE44F-7857-954D-80D6-E29FC926F79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75704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2FA70C-F543-0448-8B2F-44F250A88898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846443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F53147-9594-3742-B33D-814B36E6A2EC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102113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16A1F4-24DB-F146-9B01-5BEAD87AC26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179777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58EF0-E422-524D-A4A1-90F137E6D459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809929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137A65-F877-8B47-ADDA-2FF4581830D7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73960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1A9AF0-BA83-DB46-84DE-4F46197ED736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625754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28FE81-29F9-3A47-9DFD-5BBE81BE0A4C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617944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35688F-015D-6D43-A5AD-6DA5CE8603EA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61374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94AD0-AD3D-5048-BDB6-E5CD421E5ED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24177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0" y="68263"/>
            <a:ext cx="8915400" cy="6713537"/>
            <a:chOff x="0" y="43"/>
            <a:chExt cx="5616" cy="4229"/>
          </a:xfrm>
        </p:grpSpPr>
        <p:grpSp>
          <p:nvGrpSpPr>
            <p:cNvPr id="12291" name="Group 3"/>
            <p:cNvGrpSpPr>
              <a:grpSpLocks/>
            </p:cNvGrpSpPr>
            <p:nvPr userDrawn="1"/>
          </p:nvGrpSpPr>
          <p:grpSpPr bwMode="auto">
            <a:xfrm>
              <a:off x="0" y="43"/>
              <a:ext cx="408" cy="4229"/>
              <a:chOff x="0" y="43"/>
              <a:chExt cx="5760" cy="4229"/>
            </a:xfrm>
          </p:grpSpPr>
          <p:sp>
            <p:nvSpPr>
              <p:cNvPr id="12292" name="Line 4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3" name="Line 5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4" name="Line 6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5" name="Line 7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6" name="Line 8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7" name="Line 9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8" name="Line 10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9" name="Line 11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0" name="Line 12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1" name="Line 13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2" name="Line 14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3" name="Line 15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4" name="Line 16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5" name="Line 17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6" name="Line 18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7" name="Line 19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8" name="Line 20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9" name="Line 21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0" name="Line 22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1" name="Line 23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2" name="Line 24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3" name="Line 25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4" name="Line 26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5" name="Line 27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6" name="Line 28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7" name="Line 29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8" name="Line 30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9" name="Line 31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0" name="Line 32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1" name="Line 33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2" name="Line 34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3" name="Line 35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4" name="Line 36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5" name="Line 37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6" name="Line 38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7" name="Line 39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8" name="Line 40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9" name="Line 41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30" name="Line 42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31" name="Line 43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32" name="Line 44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33" name="Line 45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34" name="Line 46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35" name="Line 47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36" name="Line 48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37" name="Line 49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38" name="Line 50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39" name="Line 51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40" name="Line 52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41" name="Line 53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42" name="Line 54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43" name="Line 55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44" name="Line 56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45" name="Line 57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46" name="Line 58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47" name="Line 59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48" name="Line 60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49" name="Line 61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50" name="Line 62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51" name="Line 63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52" name="Line 64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53" name="Line 65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54" name="Line 66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55" name="Line 67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56" name="Line 68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57" name="Line 69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58" name="Line 70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59" name="Line 71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60" name="Line 72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61" name="Line 73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62" name="Line 74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63" name="Line 75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64" name="Line 76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65" name="Line 77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66" name="Line 78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67" name="Line 79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68" name="Line 80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69" name="Line 81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70" name="Line 82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71" name="Line 83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72" name="Line 84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73" name="Line 85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74" name="Line 86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75" name="Line 87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76" name="Line 88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77" name="Line 89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78" name="Line 90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79" name="Line 91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0" name="Line 92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1" name="Line 93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2" name="Line 94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3" name="Line 95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4" name="Line 96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5" name="Line 97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6" name="Line 98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7" name="Line 99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8" name="Line 100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9" name="Line 101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390" name="Group 102"/>
            <p:cNvGrpSpPr>
              <a:grpSpLocks/>
            </p:cNvGrpSpPr>
            <p:nvPr userDrawn="1"/>
          </p:nvGrpSpPr>
          <p:grpSpPr bwMode="auto">
            <a:xfrm>
              <a:off x="400" y="205"/>
              <a:ext cx="5216" cy="1123"/>
              <a:chOff x="400" y="205"/>
              <a:chExt cx="5216" cy="1123"/>
            </a:xfrm>
          </p:grpSpPr>
          <p:sp>
            <p:nvSpPr>
              <p:cNvPr id="12391" name="Rectangle 103"/>
              <p:cNvSpPr>
                <a:spLocks noChangeArrowheads="1"/>
              </p:cNvSpPr>
              <p:nvPr userDrawn="1"/>
            </p:nvSpPr>
            <p:spPr bwMode="auto">
              <a:xfrm>
                <a:off x="557" y="205"/>
                <a:ext cx="313" cy="914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2" name="Rectangle 104"/>
              <p:cNvSpPr>
                <a:spLocks noChangeArrowheads="1"/>
              </p:cNvSpPr>
              <p:nvPr userDrawn="1"/>
            </p:nvSpPr>
            <p:spPr bwMode="auto">
              <a:xfrm>
                <a:off x="400" y="288"/>
                <a:ext cx="3567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3" name="Rectangle 105"/>
              <p:cNvSpPr>
                <a:spLocks noChangeArrowheads="1"/>
              </p:cNvSpPr>
              <p:nvPr userDrawn="1"/>
            </p:nvSpPr>
            <p:spPr bwMode="auto">
              <a:xfrm>
                <a:off x="4599" y="1115"/>
                <a:ext cx="929" cy="213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4" name="Rectangle 106"/>
              <p:cNvSpPr>
                <a:spLocks noChangeArrowheads="1"/>
              </p:cNvSpPr>
              <p:nvPr userDrawn="1"/>
            </p:nvSpPr>
            <p:spPr bwMode="auto">
              <a:xfrm>
                <a:off x="2049" y="1211"/>
                <a:ext cx="3567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2395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239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folHlink"/>
                </a:solidFill>
              </a:defRPr>
            </a:lvl1pPr>
          </a:lstStyle>
          <a:p>
            <a:endParaRPr lang="en-US" altLang="x-none"/>
          </a:p>
        </p:txBody>
      </p:sp>
      <p:sp>
        <p:nvSpPr>
          <p:cNvPr id="1239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folHlink"/>
                </a:solidFill>
              </a:defRPr>
            </a:lvl1pPr>
          </a:lstStyle>
          <a:p>
            <a:endParaRPr lang="en-US" altLang="x-none"/>
          </a:p>
        </p:txBody>
      </p:sp>
      <p:sp>
        <p:nvSpPr>
          <p:cNvPr id="1239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folHlink"/>
                </a:solidFill>
              </a:defRPr>
            </a:lvl1pPr>
          </a:lstStyle>
          <a:p>
            <a:fld id="{4E375F2A-2D93-F540-BC2F-09FBF0813F2E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12399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lnSpc>
          <a:spcPct val="85000"/>
        </a:lnSpc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charset="2"/>
        <a:buChar char="w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charset="2"/>
        <a:buChar char="l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7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charset="2"/>
        <a:buChar char="w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7716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x-none"/>
              <a:t>Should the Pittsburgh Penguins receive funds to build a new arena?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x-none"/>
          </a:p>
          <a:p>
            <a:r>
              <a:rPr lang="en-US" altLang="x-none"/>
              <a:t>Chris Farrell</a:t>
            </a:r>
          </a:p>
          <a:p>
            <a:r>
              <a:rPr lang="en-US" altLang="x-none"/>
              <a:t>Rick Malsch</a:t>
            </a:r>
          </a:p>
          <a:p>
            <a:r>
              <a:rPr lang="en-US" altLang="x-none"/>
              <a:t>Fall, 2002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Results</a:t>
            </a:r>
          </a:p>
        </p:txBody>
      </p:sp>
      <p:grpSp>
        <p:nvGrpSpPr>
          <p:cNvPr id="10306" name="Group 66"/>
          <p:cNvGrpSpPr>
            <a:grpSpLocks/>
          </p:cNvGrpSpPr>
          <p:nvPr/>
        </p:nvGrpSpPr>
        <p:grpSpPr bwMode="auto">
          <a:xfrm>
            <a:off x="1600200" y="2286000"/>
            <a:ext cx="5943600" cy="3505200"/>
            <a:chOff x="-3" y="-3"/>
            <a:chExt cx="2749" cy="1654"/>
          </a:xfrm>
        </p:grpSpPr>
        <p:grpSp>
          <p:nvGrpSpPr>
            <p:cNvPr id="10304" name="Group 64"/>
            <p:cNvGrpSpPr>
              <a:grpSpLocks/>
            </p:cNvGrpSpPr>
            <p:nvPr/>
          </p:nvGrpSpPr>
          <p:grpSpPr bwMode="auto">
            <a:xfrm>
              <a:off x="0" y="0"/>
              <a:ext cx="2743" cy="1648"/>
              <a:chOff x="0" y="0"/>
              <a:chExt cx="2743" cy="1648"/>
            </a:xfrm>
          </p:grpSpPr>
          <p:grpSp>
            <p:nvGrpSpPr>
              <p:cNvPr id="10265" name="Group 25"/>
              <p:cNvGrpSpPr>
                <a:grpSpLocks/>
              </p:cNvGrpSpPr>
              <p:nvPr/>
            </p:nvGrpSpPr>
            <p:grpSpPr bwMode="auto">
              <a:xfrm>
                <a:off x="0" y="0"/>
                <a:ext cx="1037" cy="403"/>
                <a:chOff x="0" y="0"/>
                <a:chExt cx="1037" cy="403"/>
              </a:xfrm>
            </p:grpSpPr>
            <p:sp>
              <p:nvSpPr>
                <p:cNvPr id="10244" name="Rectangle 4"/>
                <p:cNvSpPr>
                  <a:spLocks noChangeArrowheads="1"/>
                </p:cNvSpPr>
                <p:nvPr/>
              </p:nvSpPr>
              <p:spPr bwMode="auto">
                <a:xfrm>
                  <a:off x="6" y="6"/>
                  <a:ext cx="1025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600" b="1">
                      <a:ea typeface="Times New Roman" charset="0"/>
                      <a:cs typeface="Times New Roman" charset="0"/>
                    </a:rPr>
                    <a:t>Alternatives</a:t>
                  </a:r>
                  <a:endParaRPr lang="en-US" altLang="x-none" sz="1600">
                    <a:ea typeface="Times New Roman" charset="0"/>
                    <a:cs typeface="Times New Roman" charset="0"/>
                  </a:endParaRPr>
                </a:p>
                <a:p>
                  <a:pPr algn="ctr" eaLnBrk="0" hangingPunct="0"/>
                  <a:endParaRPr lang="en-US" altLang="x-none" sz="3200"/>
                </a:p>
              </p:txBody>
            </p:sp>
            <p:sp>
              <p:nvSpPr>
                <p:cNvPr id="10264" name="Rectangle 24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03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267" name="Group 27"/>
              <p:cNvGrpSpPr>
                <a:grpSpLocks/>
              </p:cNvGrpSpPr>
              <p:nvPr/>
            </p:nvGrpSpPr>
            <p:grpSpPr bwMode="auto">
              <a:xfrm>
                <a:off x="1037" y="0"/>
                <a:ext cx="392" cy="403"/>
                <a:chOff x="1037" y="0"/>
                <a:chExt cx="392" cy="403"/>
              </a:xfrm>
            </p:grpSpPr>
            <p:sp>
              <p:nvSpPr>
                <p:cNvPr id="10245" name="Rectangle 5"/>
                <p:cNvSpPr>
                  <a:spLocks noChangeArrowheads="1"/>
                </p:cNvSpPr>
                <p:nvPr/>
              </p:nvSpPr>
              <p:spPr bwMode="auto">
                <a:xfrm>
                  <a:off x="1043" y="6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600" b="1">
                      <a:ea typeface="Times New Roman" charset="0"/>
                      <a:cs typeface="Times New Roman" charset="0"/>
                    </a:rPr>
                    <a:t>Total</a:t>
                  </a:r>
                  <a:endParaRPr lang="en-US" altLang="x-none" sz="1600">
                    <a:ea typeface="Times New Roman" charset="0"/>
                    <a:cs typeface="Times New Roman" charset="0"/>
                  </a:endParaRPr>
                </a:p>
                <a:p>
                  <a:pPr algn="ctr" eaLnBrk="0" hangingPunct="0"/>
                  <a:endParaRPr lang="en-US" altLang="x-none" sz="3200"/>
                </a:p>
              </p:txBody>
            </p:sp>
            <p:sp>
              <p:nvSpPr>
                <p:cNvPr id="10266" name="Rectangle 26"/>
                <p:cNvSpPr>
                  <a:spLocks noChangeArrowheads="1"/>
                </p:cNvSpPr>
                <p:nvPr/>
              </p:nvSpPr>
              <p:spPr bwMode="auto">
                <a:xfrm>
                  <a:off x="1037" y="0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269" name="Group 29"/>
              <p:cNvGrpSpPr>
                <a:grpSpLocks/>
              </p:cNvGrpSpPr>
              <p:nvPr/>
            </p:nvGrpSpPr>
            <p:grpSpPr bwMode="auto">
              <a:xfrm>
                <a:off x="1429" y="0"/>
                <a:ext cx="443" cy="403"/>
                <a:chOff x="1429" y="0"/>
                <a:chExt cx="443" cy="403"/>
              </a:xfrm>
            </p:grpSpPr>
            <p:sp>
              <p:nvSpPr>
                <p:cNvPr id="10246" name="Rectangle 6"/>
                <p:cNvSpPr>
                  <a:spLocks noChangeArrowheads="1"/>
                </p:cNvSpPr>
                <p:nvPr/>
              </p:nvSpPr>
              <p:spPr bwMode="auto">
                <a:xfrm>
                  <a:off x="1435" y="6"/>
                  <a:ext cx="431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600" b="1">
                      <a:ea typeface="Times New Roman" charset="0"/>
                      <a:cs typeface="Times New Roman" charset="0"/>
                    </a:rPr>
                    <a:t>Normal</a:t>
                  </a:r>
                  <a:endParaRPr lang="en-US" altLang="x-none" sz="1600">
                    <a:ea typeface="Times New Roman" charset="0"/>
                    <a:cs typeface="Times New Roman" charset="0"/>
                  </a:endParaRPr>
                </a:p>
                <a:p>
                  <a:pPr algn="ctr" eaLnBrk="0" hangingPunct="0"/>
                  <a:endParaRPr lang="en-US" altLang="x-none" sz="3200"/>
                </a:p>
              </p:txBody>
            </p:sp>
            <p:sp>
              <p:nvSpPr>
                <p:cNvPr id="10268" name="Rectangle 28"/>
                <p:cNvSpPr>
                  <a:spLocks noChangeArrowheads="1"/>
                </p:cNvSpPr>
                <p:nvPr/>
              </p:nvSpPr>
              <p:spPr bwMode="auto">
                <a:xfrm>
                  <a:off x="1429" y="0"/>
                  <a:ext cx="443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271" name="Group 31"/>
              <p:cNvGrpSpPr>
                <a:grpSpLocks/>
              </p:cNvGrpSpPr>
              <p:nvPr/>
            </p:nvGrpSpPr>
            <p:grpSpPr bwMode="auto">
              <a:xfrm>
                <a:off x="1872" y="0"/>
                <a:ext cx="392" cy="403"/>
                <a:chOff x="1872" y="0"/>
                <a:chExt cx="392" cy="403"/>
              </a:xfrm>
            </p:grpSpPr>
            <p:sp>
              <p:nvSpPr>
                <p:cNvPr id="10247" name="Rectangle 7"/>
                <p:cNvSpPr>
                  <a:spLocks noChangeArrowheads="1"/>
                </p:cNvSpPr>
                <p:nvPr/>
              </p:nvSpPr>
              <p:spPr bwMode="auto">
                <a:xfrm>
                  <a:off x="1878" y="6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600" b="1">
                      <a:ea typeface="Times New Roman" charset="0"/>
                      <a:cs typeface="Times New Roman" charset="0"/>
                    </a:rPr>
                    <a:t>Ideal</a:t>
                  </a:r>
                  <a:endParaRPr lang="en-US" altLang="x-none" sz="1600">
                    <a:ea typeface="Times New Roman" charset="0"/>
                    <a:cs typeface="Times New Roman" charset="0"/>
                  </a:endParaRPr>
                </a:p>
                <a:p>
                  <a:pPr algn="ctr" eaLnBrk="0" hangingPunct="0"/>
                  <a:endParaRPr lang="en-US" altLang="x-none" sz="3200"/>
                </a:p>
              </p:txBody>
            </p:sp>
            <p:sp>
              <p:nvSpPr>
                <p:cNvPr id="10270" name="Rectangle 30"/>
                <p:cNvSpPr>
                  <a:spLocks noChangeArrowheads="1"/>
                </p:cNvSpPr>
                <p:nvPr/>
              </p:nvSpPr>
              <p:spPr bwMode="auto">
                <a:xfrm>
                  <a:off x="1872" y="0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273" name="Group 33"/>
              <p:cNvGrpSpPr>
                <a:grpSpLocks/>
              </p:cNvGrpSpPr>
              <p:nvPr/>
            </p:nvGrpSpPr>
            <p:grpSpPr bwMode="auto">
              <a:xfrm>
                <a:off x="2264" y="0"/>
                <a:ext cx="479" cy="403"/>
                <a:chOff x="2264" y="0"/>
                <a:chExt cx="479" cy="403"/>
              </a:xfrm>
            </p:grpSpPr>
            <p:sp>
              <p:nvSpPr>
                <p:cNvPr id="10248" name="Rectangle 8"/>
                <p:cNvSpPr>
                  <a:spLocks noChangeArrowheads="1"/>
                </p:cNvSpPr>
                <p:nvPr/>
              </p:nvSpPr>
              <p:spPr bwMode="auto">
                <a:xfrm>
                  <a:off x="2270" y="6"/>
                  <a:ext cx="467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600" b="1">
                      <a:ea typeface="Times New Roman" charset="0"/>
                      <a:cs typeface="Times New Roman" charset="0"/>
                    </a:rPr>
                    <a:t>Ranking</a:t>
                  </a:r>
                  <a:endParaRPr lang="en-US" altLang="x-none" sz="1600">
                    <a:ea typeface="Times New Roman" charset="0"/>
                    <a:cs typeface="Times New Roman" charset="0"/>
                  </a:endParaRPr>
                </a:p>
                <a:p>
                  <a:pPr algn="ctr" eaLnBrk="0" hangingPunct="0"/>
                  <a:endParaRPr lang="en-US" altLang="x-none" sz="3200"/>
                </a:p>
              </p:txBody>
            </p:sp>
            <p:sp>
              <p:nvSpPr>
                <p:cNvPr id="10272" name="Rectangle 32"/>
                <p:cNvSpPr>
                  <a:spLocks noChangeArrowheads="1"/>
                </p:cNvSpPr>
                <p:nvPr/>
              </p:nvSpPr>
              <p:spPr bwMode="auto">
                <a:xfrm>
                  <a:off x="2264" y="0"/>
                  <a:ext cx="47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275" name="Group 35"/>
              <p:cNvGrpSpPr>
                <a:grpSpLocks/>
              </p:cNvGrpSpPr>
              <p:nvPr/>
            </p:nvGrpSpPr>
            <p:grpSpPr bwMode="auto">
              <a:xfrm>
                <a:off x="0" y="415"/>
                <a:ext cx="1037" cy="403"/>
                <a:chOff x="0" y="415"/>
                <a:chExt cx="1037" cy="403"/>
              </a:xfrm>
            </p:grpSpPr>
            <p:sp>
              <p:nvSpPr>
                <p:cNvPr id="10249" name="Rectangle 9"/>
                <p:cNvSpPr>
                  <a:spLocks noChangeArrowheads="1"/>
                </p:cNvSpPr>
                <p:nvPr/>
              </p:nvSpPr>
              <p:spPr bwMode="auto">
                <a:xfrm>
                  <a:off x="6" y="421"/>
                  <a:ext cx="1025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600">
                      <a:ea typeface="Times New Roman" charset="0"/>
                      <a:cs typeface="Times New Roman" charset="0"/>
                    </a:rPr>
                    <a:t>Build a new arena</a:t>
                  </a:r>
                </a:p>
                <a:p>
                  <a:pPr algn="ctr" eaLnBrk="0" hangingPunct="0"/>
                  <a:endParaRPr lang="en-US" altLang="x-none" sz="3200"/>
                </a:p>
              </p:txBody>
            </p:sp>
            <p:sp>
              <p:nvSpPr>
                <p:cNvPr id="10274" name="Rectangle 34"/>
                <p:cNvSpPr>
                  <a:spLocks noChangeArrowheads="1"/>
                </p:cNvSpPr>
                <p:nvPr/>
              </p:nvSpPr>
              <p:spPr bwMode="auto">
                <a:xfrm>
                  <a:off x="0" y="415"/>
                  <a:ext cx="103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277" name="Group 37"/>
              <p:cNvGrpSpPr>
                <a:grpSpLocks/>
              </p:cNvGrpSpPr>
              <p:nvPr/>
            </p:nvGrpSpPr>
            <p:grpSpPr bwMode="auto">
              <a:xfrm>
                <a:off x="1037" y="415"/>
                <a:ext cx="392" cy="403"/>
                <a:chOff x="1037" y="415"/>
                <a:chExt cx="392" cy="403"/>
              </a:xfrm>
            </p:grpSpPr>
            <p:sp>
              <p:nvSpPr>
                <p:cNvPr id="10250" name="Rectangle 10"/>
                <p:cNvSpPr>
                  <a:spLocks noChangeArrowheads="1"/>
                </p:cNvSpPr>
                <p:nvPr/>
              </p:nvSpPr>
              <p:spPr bwMode="auto">
                <a:xfrm>
                  <a:off x="1043" y="421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600">
                      <a:ea typeface="Times New Roman" charset="0"/>
                      <a:cs typeface="Times New Roman" charset="0"/>
                    </a:rPr>
                    <a:t>0.6537</a:t>
                  </a:r>
                </a:p>
                <a:p>
                  <a:pPr algn="ctr" eaLnBrk="0" hangingPunct="0"/>
                  <a:endParaRPr lang="en-US" altLang="x-none" sz="3200"/>
                </a:p>
              </p:txBody>
            </p:sp>
            <p:sp>
              <p:nvSpPr>
                <p:cNvPr id="10276" name="Rectangle 36"/>
                <p:cNvSpPr>
                  <a:spLocks noChangeArrowheads="1"/>
                </p:cNvSpPr>
                <p:nvPr/>
              </p:nvSpPr>
              <p:spPr bwMode="auto">
                <a:xfrm>
                  <a:off x="1037" y="415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279" name="Group 39"/>
              <p:cNvGrpSpPr>
                <a:grpSpLocks/>
              </p:cNvGrpSpPr>
              <p:nvPr/>
            </p:nvGrpSpPr>
            <p:grpSpPr bwMode="auto">
              <a:xfrm>
                <a:off x="1429" y="415"/>
                <a:ext cx="443" cy="403"/>
                <a:chOff x="1429" y="415"/>
                <a:chExt cx="443" cy="403"/>
              </a:xfrm>
            </p:grpSpPr>
            <p:sp>
              <p:nvSpPr>
                <p:cNvPr id="10251" name="Rectangle 11"/>
                <p:cNvSpPr>
                  <a:spLocks noChangeArrowheads="1"/>
                </p:cNvSpPr>
                <p:nvPr/>
              </p:nvSpPr>
              <p:spPr bwMode="auto">
                <a:xfrm>
                  <a:off x="1435" y="421"/>
                  <a:ext cx="431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600">
                      <a:ea typeface="Times New Roman" charset="0"/>
                      <a:cs typeface="Times New Roman" charset="0"/>
                    </a:rPr>
                    <a:t>0.3608</a:t>
                  </a:r>
                </a:p>
                <a:p>
                  <a:pPr algn="ctr" eaLnBrk="0" hangingPunct="0"/>
                  <a:endParaRPr lang="en-US" altLang="x-none" sz="3200"/>
                </a:p>
              </p:txBody>
            </p:sp>
            <p:sp>
              <p:nvSpPr>
                <p:cNvPr id="10278" name="Rectangle 38"/>
                <p:cNvSpPr>
                  <a:spLocks noChangeArrowheads="1"/>
                </p:cNvSpPr>
                <p:nvPr/>
              </p:nvSpPr>
              <p:spPr bwMode="auto">
                <a:xfrm>
                  <a:off x="1429" y="415"/>
                  <a:ext cx="443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281" name="Group 41"/>
              <p:cNvGrpSpPr>
                <a:grpSpLocks/>
              </p:cNvGrpSpPr>
              <p:nvPr/>
            </p:nvGrpSpPr>
            <p:grpSpPr bwMode="auto">
              <a:xfrm>
                <a:off x="1872" y="415"/>
                <a:ext cx="392" cy="403"/>
                <a:chOff x="1872" y="415"/>
                <a:chExt cx="392" cy="403"/>
              </a:xfrm>
            </p:grpSpPr>
            <p:sp>
              <p:nvSpPr>
                <p:cNvPr id="10252" name="Rectangle 12"/>
                <p:cNvSpPr>
                  <a:spLocks noChangeArrowheads="1"/>
                </p:cNvSpPr>
                <p:nvPr/>
              </p:nvSpPr>
              <p:spPr bwMode="auto">
                <a:xfrm>
                  <a:off x="1878" y="421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r>
                    <a:rPr lang="en-US" altLang="x-none" sz="1600">
                      <a:ea typeface="Times New Roman" charset="0"/>
                      <a:cs typeface="Times New Roman" charset="0"/>
                    </a:rPr>
                    <a:t>1.0000</a:t>
                  </a:r>
                </a:p>
                <a:p>
                  <a:pPr eaLnBrk="0" hangingPunct="0"/>
                  <a:endParaRPr lang="en-US" altLang="x-none" sz="3200"/>
                </a:p>
              </p:txBody>
            </p:sp>
            <p:sp>
              <p:nvSpPr>
                <p:cNvPr id="10280" name="Rectangle 40"/>
                <p:cNvSpPr>
                  <a:spLocks noChangeArrowheads="1"/>
                </p:cNvSpPr>
                <p:nvPr/>
              </p:nvSpPr>
              <p:spPr bwMode="auto">
                <a:xfrm>
                  <a:off x="1872" y="415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283" name="Group 43"/>
              <p:cNvGrpSpPr>
                <a:grpSpLocks/>
              </p:cNvGrpSpPr>
              <p:nvPr/>
            </p:nvGrpSpPr>
            <p:grpSpPr bwMode="auto">
              <a:xfrm>
                <a:off x="2264" y="415"/>
                <a:ext cx="479" cy="403"/>
                <a:chOff x="2264" y="415"/>
                <a:chExt cx="479" cy="403"/>
              </a:xfrm>
            </p:grpSpPr>
            <p:sp>
              <p:nvSpPr>
                <p:cNvPr id="10253" name="Rectangle 13"/>
                <p:cNvSpPr>
                  <a:spLocks noChangeArrowheads="1"/>
                </p:cNvSpPr>
                <p:nvPr/>
              </p:nvSpPr>
              <p:spPr bwMode="auto">
                <a:xfrm>
                  <a:off x="2270" y="421"/>
                  <a:ext cx="467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600">
                      <a:ea typeface="Times New Roman" charset="0"/>
                      <a:cs typeface="Times New Roman" charset="0"/>
                    </a:rPr>
                    <a:t>1</a:t>
                  </a:r>
                </a:p>
                <a:p>
                  <a:pPr algn="ctr" eaLnBrk="0" hangingPunct="0"/>
                  <a:endParaRPr lang="en-US" altLang="x-none" sz="3200"/>
                </a:p>
              </p:txBody>
            </p:sp>
            <p:sp>
              <p:nvSpPr>
                <p:cNvPr id="10282" name="Rectangle 42"/>
                <p:cNvSpPr>
                  <a:spLocks noChangeArrowheads="1"/>
                </p:cNvSpPr>
                <p:nvPr/>
              </p:nvSpPr>
              <p:spPr bwMode="auto">
                <a:xfrm>
                  <a:off x="2264" y="415"/>
                  <a:ext cx="47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285" name="Group 45"/>
              <p:cNvGrpSpPr>
                <a:grpSpLocks/>
              </p:cNvGrpSpPr>
              <p:nvPr/>
            </p:nvGrpSpPr>
            <p:grpSpPr bwMode="auto">
              <a:xfrm>
                <a:off x="0" y="830"/>
                <a:ext cx="1037" cy="403"/>
                <a:chOff x="0" y="830"/>
                <a:chExt cx="1037" cy="403"/>
              </a:xfrm>
            </p:grpSpPr>
            <p:sp>
              <p:nvSpPr>
                <p:cNvPr id="10254" name="Rectangle 14"/>
                <p:cNvSpPr>
                  <a:spLocks noChangeArrowheads="1"/>
                </p:cNvSpPr>
                <p:nvPr/>
              </p:nvSpPr>
              <p:spPr bwMode="auto">
                <a:xfrm>
                  <a:off x="6" y="836"/>
                  <a:ext cx="1025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600">
                      <a:ea typeface="Times New Roman" charset="0"/>
                      <a:cs typeface="Times New Roman" charset="0"/>
                    </a:rPr>
                    <a:t>Refurbish current arena</a:t>
                  </a:r>
                </a:p>
                <a:p>
                  <a:pPr algn="ctr" eaLnBrk="0" hangingPunct="0"/>
                  <a:endParaRPr lang="en-US" altLang="x-none" sz="3200"/>
                </a:p>
              </p:txBody>
            </p:sp>
            <p:sp>
              <p:nvSpPr>
                <p:cNvPr id="10284" name="Rectangle 44"/>
                <p:cNvSpPr>
                  <a:spLocks noChangeArrowheads="1"/>
                </p:cNvSpPr>
                <p:nvPr/>
              </p:nvSpPr>
              <p:spPr bwMode="auto">
                <a:xfrm>
                  <a:off x="0" y="830"/>
                  <a:ext cx="103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287" name="Group 47"/>
              <p:cNvGrpSpPr>
                <a:grpSpLocks/>
              </p:cNvGrpSpPr>
              <p:nvPr/>
            </p:nvGrpSpPr>
            <p:grpSpPr bwMode="auto">
              <a:xfrm>
                <a:off x="1037" y="830"/>
                <a:ext cx="392" cy="403"/>
                <a:chOff x="1037" y="830"/>
                <a:chExt cx="392" cy="403"/>
              </a:xfrm>
            </p:grpSpPr>
            <p:sp>
              <p:nvSpPr>
                <p:cNvPr id="10255" name="Rectangle 15"/>
                <p:cNvSpPr>
                  <a:spLocks noChangeArrowheads="1"/>
                </p:cNvSpPr>
                <p:nvPr/>
              </p:nvSpPr>
              <p:spPr bwMode="auto">
                <a:xfrm>
                  <a:off x="1043" y="836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600">
                      <a:ea typeface="Times New Roman" charset="0"/>
                      <a:cs typeface="Times New Roman" charset="0"/>
                    </a:rPr>
                    <a:t>0.5373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10286" name="Rectangle 46"/>
                <p:cNvSpPr>
                  <a:spLocks noChangeArrowheads="1"/>
                </p:cNvSpPr>
                <p:nvPr/>
              </p:nvSpPr>
              <p:spPr bwMode="auto">
                <a:xfrm>
                  <a:off x="1037" y="830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289" name="Group 49"/>
              <p:cNvGrpSpPr>
                <a:grpSpLocks/>
              </p:cNvGrpSpPr>
              <p:nvPr/>
            </p:nvGrpSpPr>
            <p:grpSpPr bwMode="auto">
              <a:xfrm>
                <a:off x="1429" y="830"/>
                <a:ext cx="443" cy="403"/>
                <a:chOff x="1429" y="830"/>
                <a:chExt cx="443" cy="403"/>
              </a:xfrm>
            </p:grpSpPr>
            <p:sp>
              <p:nvSpPr>
                <p:cNvPr id="10256" name="Rectangle 16"/>
                <p:cNvSpPr>
                  <a:spLocks noChangeArrowheads="1"/>
                </p:cNvSpPr>
                <p:nvPr/>
              </p:nvSpPr>
              <p:spPr bwMode="auto">
                <a:xfrm>
                  <a:off x="1435" y="836"/>
                  <a:ext cx="431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600">
                      <a:ea typeface="Times New Roman" charset="0"/>
                      <a:cs typeface="Times New Roman" charset="0"/>
                    </a:rPr>
                    <a:t>0.2965</a:t>
                  </a:r>
                </a:p>
                <a:p>
                  <a:pPr algn="ctr" eaLnBrk="0" hangingPunct="0"/>
                  <a:endParaRPr lang="en-US" altLang="x-none" sz="3200"/>
                </a:p>
              </p:txBody>
            </p:sp>
            <p:sp>
              <p:nvSpPr>
                <p:cNvPr id="10288" name="Rectangle 48"/>
                <p:cNvSpPr>
                  <a:spLocks noChangeArrowheads="1"/>
                </p:cNvSpPr>
                <p:nvPr/>
              </p:nvSpPr>
              <p:spPr bwMode="auto">
                <a:xfrm>
                  <a:off x="1429" y="830"/>
                  <a:ext cx="443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291" name="Group 51"/>
              <p:cNvGrpSpPr>
                <a:grpSpLocks/>
              </p:cNvGrpSpPr>
              <p:nvPr/>
            </p:nvGrpSpPr>
            <p:grpSpPr bwMode="auto">
              <a:xfrm>
                <a:off x="1872" y="830"/>
                <a:ext cx="392" cy="403"/>
                <a:chOff x="1872" y="830"/>
                <a:chExt cx="392" cy="403"/>
              </a:xfrm>
            </p:grpSpPr>
            <p:sp>
              <p:nvSpPr>
                <p:cNvPr id="10257" name="Rectangle 17"/>
                <p:cNvSpPr>
                  <a:spLocks noChangeArrowheads="1"/>
                </p:cNvSpPr>
                <p:nvPr/>
              </p:nvSpPr>
              <p:spPr bwMode="auto">
                <a:xfrm>
                  <a:off x="1878" y="836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r>
                    <a:rPr lang="en-US" altLang="x-none" sz="1600">
                      <a:ea typeface="Times New Roman" charset="0"/>
                      <a:cs typeface="Times New Roman" charset="0"/>
                    </a:rPr>
                    <a:t>0.8219</a:t>
                  </a:r>
                </a:p>
                <a:p>
                  <a:pPr eaLnBrk="0" hangingPunct="0"/>
                  <a:endParaRPr lang="en-US" altLang="x-none" sz="3200"/>
                </a:p>
              </p:txBody>
            </p:sp>
            <p:sp>
              <p:nvSpPr>
                <p:cNvPr id="10290" name="Rectangle 50"/>
                <p:cNvSpPr>
                  <a:spLocks noChangeArrowheads="1"/>
                </p:cNvSpPr>
                <p:nvPr/>
              </p:nvSpPr>
              <p:spPr bwMode="auto">
                <a:xfrm>
                  <a:off x="1872" y="830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293" name="Group 53"/>
              <p:cNvGrpSpPr>
                <a:grpSpLocks/>
              </p:cNvGrpSpPr>
              <p:nvPr/>
            </p:nvGrpSpPr>
            <p:grpSpPr bwMode="auto">
              <a:xfrm>
                <a:off x="2264" y="830"/>
                <a:ext cx="479" cy="403"/>
                <a:chOff x="2264" y="830"/>
                <a:chExt cx="479" cy="403"/>
              </a:xfrm>
            </p:grpSpPr>
            <p:sp>
              <p:nvSpPr>
                <p:cNvPr id="10258" name="Rectangle 18"/>
                <p:cNvSpPr>
                  <a:spLocks noChangeArrowheads="1"/>
                </p:cNvSpPr>
                <p:nvPr/>
              </p:nvSpPr>
              <p:spPr bwMode="auto">
                <a:xfrm>
                  <a:off x="2270" y="836"/>
                  <a:ext cx="467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600">
                      <a:ea typeface="Times New Roman" charset="0"/>
                      <a:cs typeface="Times New Roman" charset="0"/>
                    </a:rPr>
                    <a:t>3</a:t>
                  </a:r>
                </a:p>
                <a:p>
                  <a:pPr algn="ctr" eaLnBrk="0" hangingPunct="0"/>
                  <a:endParaRPr lang="en-US" altLang="x-none" sz="3200"/>
                </a:p>
              </p:txBody>
            </p:sp>
            <p:sp>
              <p:nvSpPr>
                <p:cNvPr id="10292" name="Rectangle 52"/>
                <p:cNvSpPr>
                  <a:spLocks noChangeArrowheads="1"/>
                </p:cNvSpPr>
                <p:nvPr/>
              </p:nvSpPr>
              <p:spPr bwMode="auto">
                <a:xfrm>
                  <a:off x="2264" y="830"/>
                  <a:ext cx="47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295" name="Group 55"/>
              <p:cNvGrpSpPr>
                <a:grpSpLocks/>
              </p:cNvGrpSpPr>
              <p:nvPr/>
            </p:nvGrpSpPr>
            <p:grpSpPr bwMode="auto">
              <a:xfrm>
                <a:off x="0" y="1245"/>
                <a:ext cx="1037" cy="403"/>
                <a:chOff x="0" y="1245"/>
                <a:chExt cx="1037" cy="403"/>
              </a:xfrm>
            </p:grpSpPr>
            <p:sp>
              <p:nvSpPr>
                <p:cNvPr id="10259" name="Rectangle 19"/>
                <p:cNvSpPr>
                  <a:spLocks noChangeArrowheads="1"/>
                </p:cNvSpPr>
                <p:nvPr/>
              </p:nvSpPr>
              <p:spPr bwMode="auto">
                <a:xfrm>
                  <a:off x="6" y="1251"/>
                  <a:ext cx="1025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600">
                      <a:ea typeface="Times New Roman" charset="0"/>
                      <a:cs typeface="Times New Roman" charset="0"/>
                    </a:rPr>
                    <a:t>Stay with current arena</a:t>
                  </a:r>
                </a:p>
                <a:p>
                  <a:pPr algn="ctr" eaLnBrk="0" hangingPunct="0"/>
                  <a:endParaRPr lang="en-US" altLang="x-none" sz="3200"/>
                </a:p>
              </p:txBody>
            </p:sp>
            <p:sp>
              <p:nvSpPr>
                <p:cNvPr id="10294" name="Rectangle 54"/>
                <p:cNvSpPr>
                  <a:spLocks noChangeArrowheads="1"/>
                </p:cNvSpPr>
                <p:nvPr/>
              </p:nvSpPr>
              <p:spPr bwMode="auto">
                <a:xfrm>
                  <a:off x="0" y="1245"/>
                  <a:ext cx="103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297" name="Group 57"/>
              <p:cNvGrpSpPr>
                <a:grpSpLocks/>
              </p:cNvGrpSpPr>
              <p:nvPr/>
            </p:nvGrpSpPr>
            <p:grpSpPr bwMode="auto">
              <a:xfrm>
                <a:off x="1037" y="1245"/>
                <a:ext cx="392" cy="403"/>
                <a:chOff x="1037" y="1245"/>
                <a:chExt cx="392" cy="403"/>
              </a:xfrm>
            </p:grpSpPr>
            <p:sp>
              <p:nvSpPr>
                <p:cNvPr id="10260" name="Rectangle 20"/>
                <p:cNvSpPr>
                  <a:spLocks noChangeArrowheads="1"/>
                </p:cNvSpPr>
                <p:nvPr/>
              </p:nvSpPr>
              <p:spPr bwMode="auto">
                <a:xfrm>
                  <a:off x="1043" y="1251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600">
                      <a:ea typeface="Times New Roman" charset="0"/>
                      <a:cs typeface="Times New Roman" charset="0"/>
                    </a:rPr>
                    <a:t>0.6209</a:t>
                  </a:r>
                </a:p>
                <a:p>
                  <a:pPr algn="ctr" eaLnBrk="0" hangingPunct="0"/>
                  <a:endParaRPr lang="en-US" altLang="x-none" sz="3200"/>
                </a:p>
              </p:txBody>
            </p:sp>
            <p:sp>
              <p:nvSpPr>
                <p:cNvPr id="10296" name="Rectangle 56"/>
                <p:cNvSpPr>
                  <a:spLocks noChangeArrowheads="1"/>
                </p:cNvSpPr>
                <p:nvPr/>
              </p:nvSpPr>
              <p:spPr bwMode="auto">
                <a:xfrm>
                  <a:off x="1037" y="1245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299" name="Group 59"/>
              <p:cNvGrpSpPr>
                <a:grpSpLocks/>
              </p:cNvGrpSpPr>
              <p:nvPr/>
            </p:nvGrpSpPr>
            <p:grpSpPr bwMode="auto">
              <a:xfrm>
                <a:off x="1429" y="1245"/>
                <a:ext cx="443" cy="403"/>
                <a:chOff x="1429" y="1245"/>
                <a:chExt cx="443" cy="403"/>
              </a:xfrm>
            </p:grpSpPr>
            <p:sp>
              <p:nvSpPr>
                <p:cNvPr id="10261" name="Rectangle 21"/>
                <p:cNvSpPr>
                  <a:spLocks noChangeArrowheads="1"/>
                </p:cNvSpPr>
                <p:nvPr/>
              </p:nvSpPr>
              <p:spPr bwMode="auto">
                <a:xfrm>
                  <a:off x="1435" y="1251"/>
                  <a:ext cx="431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600">
                      <a:ea typeface="Times New Roman" charset="0"/>
                      <a:cs typeface="Times New Roman" charset="0"/>
                    </a:rPr>
                    <a:t>0.3427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10298" name="Rectangle 58"/>
                <p:cNvSpPr>
                  <a:spLocks noChangeArrowheads="1"/>
                </p:cNvSpPr>
                <p:nvPr/>
              </p:nvSpPr>
              <p:spPr bwMode="auto">
                <a:xfrm>
                  <a:off x="1429" y="1245"/>
                  <a:ext cx="443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301" name="Group 61"/>
              <p:cNvGrpSpPr>
                <a:grpSpLocks/>
              </p:cNvGrpSpPr>
              <p:nvPr/>
            </p:nvGrpSpPr>
            <p:grpSpPr bwMode="auto">
              <a:xfrm>
                <a:off x="1872" y="1245"/>
                <a:ext cx="392" cy="403"/>
                <a:chOff x="1872" y="1245"/>
                <a:chExt cx="392" cy="403"/>
              </a:xfrm>
            </p:grpSpPr>
            <p:sp>
              <p:nvSpPr>
                <p:cNvPr id="10262" name="Rectangle 22"/>
                <p:cNvSpPr>
                  <a:spLocks noChangeArrowheads="1"/>
                </p:cNvSpPr>
                <p:nvPr/>
              </p:nvSpPr>
              <p:spPr bwMode="auto">
                <a:xfrm>
                  <a:off x="1878" y="1251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r>
                    <a:rPr lang="en-US" altLang="x-none" sz="1600">
                      <a:ea typeface="Times New Roman" charset="0"/>
                      <a:cs typeface="Times New Roman" charset="0"/>
                    </a:rPr>
                    <a:t>0.9499</a:t>
                  </a:r>
                </a:p>
                <a:p>
                  <a:pPr eaLnBrk="0" hangingPunct="0"/>
                  <a:endParaRPr lang="en-US" altLang="x-none" sz="3200"/>
                </a:p>
              </p:txBody>
            </p:sp>
            <p:sp>
              <p:nvSpPr>
                <p:cNvPr id="10300" name="Rectangle 60"/>
                <p:cNvSpPr>
                  <a:spLocks noChangeArrowheads="1"/>
                </p:cNvSpPr>
                <p:nvPr/>
              </p:nvSpPr>
              <p:spPr bwMode="auto">
                <a:xfrm>
                  <a:off x="1872" y="1245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303" name="Group 63"/>
              <p:cNvGrpSpPr>
                <a:grpSpLocks/>
              </p:cNvGrpSpPr>
              <p:nvPr/>
            </p:nvGrpSpPr>
            <p:grpSpPr bwMode="auto">
              <a:xfrm>
                <a:off x="2264" y="1245"/>
                <a:ext cx="479" cy="403"/>
                <a:chOff x="2264" y="1245"/>
                <a:chExt cx="479" cy="403"/>
              </a:xfrm>
            </p:grpSpPr>
            <p:sp>
              <p:nvSpPr>
                <p:cNvPr id="10263" name="Rectangle 23"/>
                <p:cNvSpPr>
                  <a:spLocks noChangeArrowheads="1"/>
                </p:cNvSpPr>
                <p:nvPr/>
              </p:nvSpPr>
              <p:spPr bwMode="auto">
                <a:xfrm>
                  <a:off x="2270" y="1251"/>
                  <a:ext cx="467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600">
                      <a:ea typeface="Times New Roman" charset="0"/>
                      <a:cs typeface="Times New Roman" charset="0"/>
                    </a:rPr>
                    <a:t>2</a:t>
                  </a:r>
                </a:p>
                <a:p>
                  <a:pPr algn="ctr" eaLnBrk="0" hangingPunct="0"/>
                  <a:endParaRPr lang="en-US" altLang="x-none" sz="3200"/>
                </a:p>
              </p:txBody>
            </p:sp>
            <p:sp>
              <p:nvSpPr>
                <p:cNvPr id="10302" name="Rectangle 62"/>
                <p:cNvSpPr>
                  <a:spLocks noChangeArrowheads="1"/>
                </p:cNvSpPr>
                <p:nvPr/>
              </p:nvSpPr>
              <p:spPr bwMode="auto">
                <a:xfrm>
                  <a:off x="2264" y="1245"/>
                  <a:ext cx="47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305" name="Rectangle 65"/>
            <p:cNvSpPr>
              <a:spLocks noChangeArrowheads="1"/>
            </p:cNvSpPr>
            <p:nvPr/>
          </p:nvSpPr>
          <p:spPr bwMode="auto">
            <a:xfrm>
              <a:off x="-3" y="-3"/>
              <a:ext cx="2749" cy="1654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Alternatives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Build a new arena</a:t>
            </a:r>
          </a:p>
          <a:p>
            <a:pPr lvl="1"/>
            <a:r>
              <a:rPr lang="en-US" altLang="x-none"/>
              <a:t>Get state, local and investor funding to demolish current arena and build a new one ($270 million)</a:t>
            </a:r>
          </a:p>
          <a:p>
            <a:r>
              <a:rPr lang="en-US" altLang="x-none"/>
              <a:t>Refurbish current arena</a:t>
            </a:r>
          </a:p>
          <a:p>
            <a:pPr lvl="1"/>
            <a:r>
              <a:rPr lang="en-US" altLang="x-none"/>
              <a:t>Gain local funding to make improvements on current arena (approx. $5 million)</a:t>
            </a:r>
          </a:p>
          <a:p>
            <a:r>
              <a:rPr lang="en-US" altLang="x-none"/>
              <a:t>Stay with current arena</a:t>
            </a:r>
          </a:p>
          <a:p>
            <a:pPr lvl="1"/>
            <a:endParaRPr lang="en-US" altLang="x-none"/>
          </a:p>
          <a:p>
            <a:endParaRPr lang="en-US" altLang="x-none"/>
          </a:p>
          <a:p>
            <a:pPr lvl="1">
              <a:buFont typeface="Wingdings" charset="2"/>
              <a:buNone/>
            </a:pPr>
            <a:endParaRPr lang="en-US" altLang="x-non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Introduction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New arenas gross up to 50% more revenue than old arenas</a:t>
            </a:r>
          </a:p>
          <a:p>
            <a:r>
              <a:rPr lang="en-US" altLang="x-none"/>
              <a:t>The Mellon Arena is the oldest and second smallest in the NHL</a:t>
            </a:r>
          </a:p>
          <a:p>
            <a:r>
              <a:rPr lang="en-US" altLang="x-none"/>
              <a:t>The Lemieux Group purchased the team in 1999 with understanding that a new arena would be built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Model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01000" cy="4495800"/>
          </a:xfrm>
        </p:spPr>
        <p:txBody>
          <a:bodyPr/>
          <a:lstStyle/>
          <a:p>
            <a:endParaRPr lang="en-US" altLang="x-none"/>
          </a:p>
          <a:p>
            <a:pPr lvl="1">
              <a:buFont typeface="Wingdings" charset="2"/>
              <a:buNone/>
            </a:pPr>
            <a:endParaRPr lang="en-US" altLang="x-none"/>
          </a:p>
          <a:p>
            <a:pPr>
              <a:buFont typeface="Wingdings" charset="2"/>
              <a:buNone/>
            </a:pPr>
            <a:endParaRPr lang="en-US" altLang="x-none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3124200" y="2362200"/>
            <a:ext cx="2438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4343400" y="2971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3200400" y="2438400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/>
              <a:t>Toplevel BOCR</a:t>
            </a: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3276600" y="3505200"/>
            <a:ext cx="2133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3429000" y="3581400"/>
            <a:ext cx="1981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2000"/>
              <a:t>Control Criteria</a:t>
            </a:r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>
            <a:off x="43434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3276600" y="4648200"/>
            <a:ext cx="2133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3581400" y="47244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/>
              <a:t>Subcriteria</a:t>
            </a:r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>
            <a:off x="4343400" y="5257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3276600" y="5791200"/>
            <a:ext cx="2133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3505200" y="58674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/>
              <a:t>Alternatives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Benefits Criteria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Economic</a:t>
            </a:r>
          </a:p>
          <a:p>
            <a:pPr lvl="1"/>
            <a:r>
              <a:rPr lang="en-US" altLang="x-none"/>
              <a:t>Revenues (Team and Surrounding Businesses)</a:t>
            </a:r>
          </a:p>
          <a:p>
            <a:r>
              <a:rPr lang="en-US" altLang="x-none"/>
              <a:t>Political</a:t>
            </a:r>
          </a:p>
          <a:p>
            <a:pPr lvl="1"/>
            <a:r>
              <a:rPr lang="en-US" altLang="x-none"/>
              <a:t>Voter Support</a:t>
            </a:r>
          </a:p>
          <a:p>
            <a:r>
              <a:rPr lang="en-US" altLang="x-none"/>
              <a:t>Social</a:t>
            </a:r>
          </a:p>
          <a:p>
            <a:pPr lvl="1"/>
            <a:r>
              <a:rPr lang="en-US" altLang="x-none"/>
              <a:t>Competitive Advantage</a:t>
            </a:r>
          </a:p>
          <a:p>
            <a:pPr lvl="1"/>
            <a:r>
              <a:rPr lang="en-US" altLang="x-none"/>
              <a:t>Community Morale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Costs Criteria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sz="2800"/>
              <a:t>Economic</a:t>
            </a:r>
          </a:p>
          <a:p>
            <a:pPr lvl="1"/>
            <a:r>
              <a:rPr lang="en-US" altLang="x-none" sz="2400"/>
              <a:t>Funding (State, Local (RAD), Investor)</a:t>
            </a:r>
          </a:p>
          <a:p>
            <a:r>
              <a:rPr lang="en-US" altLang="x-none" sz="2800"/>
              <a:t>Political</a:t>
            </a:r>
          </a:p>
          <a:p>
            <a:pPr lvl="1"/>
            <a:r>
              <a:rPr lang="en-US" altLang="x-none" sz="2400"/>
              <a:t>Lobbying (Administrative Costs)</a:t>
            </a:r>
          </a:p>
          <a:p>
            <a:pPr lvl="1"/>
            <a:r>
              <a:rPr lang="en-US" altLang="x-none" sz="2400"/>
              <a:t>Protests</a:t>
            </a:r>
          </a:p>
          <a:p>
            <a:r>
              <a:rPr lang="en-US" altLang="x-none" sz="2800"/>
              <a:t>Social</a:t>
            </a:r>
          </a:p>
          <a:p>
            <a:pPr lvl="1"/>
            <a:r>
              <a:rPr lang="en-US" altLang="x-none" sz="2400"/>
              <a:t>Taxes (Could be up to 1% per tax-payer)</a:t>
            </a:r>
          </a:p>
          <a:p>
            <a:pPr lvl="1"/>
            <a:r>
              <a:rPr lang="en-US" altLang="x-none" sz="2400"/>
              <a:t>Traffic Congestion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Opportunities Criteria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sz="2800"/>
              <a:t>Economic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Pittsburgh Economy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Additional Income Streams (addt’l venues, restaurants, housing develop, public park)</a:t>
            </a:r>
          </a:p>
          <a:p>
            <a:pPr>
              <a:lnSpc>
                <a:spcPct val="90000"/>
              </a:lnSpc>
            </a:pPr>
            <a:r>
              <a:rPr lang="en-US" altLang="x-none" sz="2800"/>
              <a:t>Political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Perception of Government Officials (“The Mayor that Saved/Killed Pittsburgh”)</a:t>
            </a:r>
          </a:p>
          <a:p>
            <a:pPr>
              <a:lnSpc>
                <a:spcPct val="90000"/>
              </a:lnSpc>
            </a:pPr>
            <a:r>
              <a:rPr lang="en-US" altLang="x-none" sz="2800"/>
              <a:t>Social</a:t>
            </a:r>
          </a:p>
          <a:p>
            <a:pPr lvl="1">
              <a:lnSpc>
                <a:spcPct val="90000"/>
              </a:lnSpc>
            </a:pPr>
            <a:r>
              <a:rPr lang="en-US" altLang="x-none" sz="2400"/>
              <a:t>Housing and Employment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Risks Criteria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Economic</a:t>
            </a:r>
          </a:p>
          <a:p>
            <a:pPr lvl="1"/>
            <a:r>
              <a:rPr lang="en-US" altLang="x-none"/>
              <a:t>Revenue (or lack thereof)</a:t>
            </a:r>
          </a:p>
          <a:p>
            <a:r>
              <a:rPr lang="en-US" altLang="x-none"/>
              <a:t>Political</a:t>
            </a:r>
          </a:p>
          <a:p>
            <a:pPr lvl="1"/>
            <a:r>
              <a:rPr lang="en-US" altLang="x-none"/>
              <a:t>Actual Votes in Future Elections</a:t>
            </a:r>
          </a:p>
          <a:p>
            <a:r>
              <a:rPr lang="en-US" altLang="x-none"/>
              <a:t>Social</a:t>
            </a:r>
          </a:p>
          <a:p>
            <a:pPr lvl="1"/>
            <a:r>
              <a:rPr lang="en-US" altLang="x-none"/>
              <a:t>Investor Confidence</a:t>
            </a:r>
          </a:p>
          <a:p>
            <a:pPr lvl="1"/>
            <a:r>
              <a:rPr lang="en-US" altLang="x-none"/>
              <a:t>Other state projects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altLang="x-none"/>
              <a:t>Priorities</a:t>
            </a:r>
          </a:p>
        </p:txBody>
      </p:sp>
      <p:grpSp>
        <p:nvGrpSpPr>
          <p:cNvPr id="9358" name="Group 142"/>
          <p:cNvGrpSpPr>
            <a:grpSpLocks/>
          </p:cNvGrpSpPr>
          <p:nvPr/>
        </p:nvGrpSpPr>
        <p:grpSpPr bwMode="auto">
          <a:xfrm>
            <a:off x="152400" y="990600"/>
            <a:ext cx="4364038" cy="2625725"/>
            <a:chOff x="-3" y="-3"/>
            <a:chExt cx="2749" cy="1654"/>
          </a:xfrm>
        </p:grpSpPr>
        <p:grpSp>
          <p:nvGrpSpPr>
            <p:cNvPr id="9356" name="Group 140"/>
            <p:cNvGrpSpPr>
              <a:grpSpLocks/>
            </p:cNvGrpSpPr>
            <p:nvPr/>
          </p:nvGrpSpPr>
          <p:grpSpPr bwMode="auto">
            <a:xfrm>
              <a:off x="0" y="0"/>
              <a:ext cx="2743" cy="1648"/>
              <a:chOff x="0" y="0"/>
              <a:chExt cx="2743" cy="1648"/>
            </a:xfrm>
          </p:grpSpPr>
          <p:grpSp>
            <p:nvGrpSpPr>
              <p:cNvPr id="9317" name="Group 101"/>
              <p:cNvGrpSpPr>
                <a:grpSpLocks/>
              </p:cNvGrpSpPr>
              <p:nvPr/>
            </p:nvGrpSpPr>
            <p:grpSpPr bwMode="auto">
              <a:xfrm>
                <a:off x="0" y="0"/>
                <a:ext cx="1037" cy="403"/>
                <a:chOff x="0" y="0"/>
                <a:chExt cx="1037" cy="403"/>
              </a:xfrm>
            </p:grpSpPr>
            <p:sp>
              <p:nvSpPr>
                <p:cNvPr id="9296" name="Rectangle 80"/>
                <p:cNvSpPr>
                  <a:spLocks noChangeArrowheads="1"/>
                </p:cNvSpPr>
                <p:nvPr/>
              </p:nvSpPr>
              <p:spPr bwMode="auto">
                <a:xfrm>
                  <a:off x="6" y="6"/>
                  <a:ext cx="1025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 b="1">
                      <a:ea typeface="Times New Roman" charset="0"/>
                      <a:cs typeface="Times New Roman" charset="0"/>
                    </a:rPr>
                    <a:t>Alternatives</a:t>
                  </a:r>
                  <a:endParaRPr lang="en-US" altLang="x-none" sz="1200">
                    <a:ea typeface="Times New Roman" charset="0"/>
                    <a:cs typeface="Times New Roman" charset="0"/>
                  </a:endParaRP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316" name="Rectangle 100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03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19" name="Group 103"/>
              <p:cNvGrpSpPr>
                <a:grpSpLocks/>
              </p:cNvGrpSpPr>
              <p:nvPr/>
            </p:nvGrpSpPr>
            <p:grpSpPr bwMode="auto">
              <a:xfrm>
                <a:off x="1037" y="0"/>
                <a:ext cx="392" cy="403"/>
                <a:chOff x="1037" y="0"/>
                <a:chExt cx="392" cy="403"/>
              </a:xfrm>
            </p:grpSpPr>
            <p:sp>
              <p:nvSpPr>
                <p:cNvPr id="9297" name="Rectangle 81"/>
                <p:cNvSpPr>
                  <a:spLocks noChangeArrowheads="1"/>
                </p:cNvSpPr>
                <p:nvPr/>
              </p:nvSpPr>
              <p:spPr bwMode="auto">
                <a:xfrm>
                  <a:off x="1043" y="6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 b="1">
                      <a:ea typeface="Times New Roman" charset="0"/>
                      <a:cs typeface="Times New Roman" charset="0"/>
                    </a:rPr>
                    <a:t>Total</a:t>
                  </a:r>
                  <a:endParaRPr lang="en-US" altLang="x-none" sz="1200">
                    <a:ea typeface="Times New Roman" charset="0"/>
                    <a:cs typeface="Times New Roman" charset="0"/>
                  </a:endParaRP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318" name="Rectangle 102"/>
                <p:cNvSpPr>
                  <a:spLocks noChangeArrowheads="1"/>
                </p:cNvSpPr>
                <p:nvPr/>
              </p:nvSpPr>
              <p:spPr bwMode="auto">
                <a:xfrm>
                  <a:off x="1037" y="0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21" name="Group 105"/>
              <p:cNvGrpSpPr>
                <a:grpSpLocks/>
              </p:cNvGrpSpPr>
              <p:nvPr/>
            </p:nvGrpSpPr>
            <p:grpSpPr bwMode="auto">
              <a:xfrm>
                <a:off x="1429" y="0"/>
                <a:ext cx="443" cy="403"/>
                <a:chOff x="1429" y="0"/>
                <a:chExt cx="443" cy="403"/>
              </a:xfrm>
            </p:grpSpPr>
            <p:sp>
              <p:nvSpPr>
                <p:cNvPr id="9298" name="Rectangle 82"/>
                <p:cNvSpPr>
                  <a:spLocks noChangeArrowheads="1"/>
                </p:cNvSpPr>
                <p:nvPr/>
              </p:nvSpPr>
              <p:spPr bwMode="auto">
                <a:xfrm>
                  <a:off x="1435" y="6"/>
                  <a:ext cx="431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 b="1">
                      <a:ea typeface="Times New Roman" charset="0"/>
                      <a:cs typeface="Times New Roman" charset="0"/>
                    </a:rPr>
                    <a:t>Normal</a:t>
                  </a:r>
                  <a:endParaRPr lang="en-US" altLang="x-none" sz="1200">
                    <a:ea typeface="Times New Roman" charset="0"/>
                    <a:cs typeface="Times New Roman" charset="0"/>
                  </a:endParaRP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320" name="Rectangle 104"/>
                <p:cNvSpPr>
                  <a:spLocks noChangeArrowheads="1"/>
                </p:cNvSpPr>
                <p:nvPr/>
              </p:nvSpPr>
              <p:spPr bwMode="auto">
                <a:xfrm>
                  <a:off x="1429" y="0"/>
                  <a:ext cx="443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23" name="Group 107"/>
              <p:cNvGrpSpPr>
                <a:grpSpLocks/>
              </p:cNvGrpSpPr>
              <p:nvPr/>
            </p:nvGrpSpPr>
            <p:grpSpPr bwMode="auto">
              <a:xfrm>
                <a:off x="1872" y="0"/>
                <a:ext cx="392" cy="403"/>
                <a:chOff x="1872" y="0"/>
                <a:chExt cx="392" cy="403"/>
              </a:xfrm>
            </p:grpSpPr>
            <p:sp>
              <p:nvSpPr>
                <p:cNvPr id="9299" name="Rectangle 83"/>
                <p:cNvSpPr>
                  <a:spLocks noChangeArrowheads="1"/>
                </p:cNvSpPr>
                <p:nvPr/>
              </p:nvSpPr>
              <p:spPr bwMode="auto">
                <a:xfrm>
                  <a:off x="1878" y="6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 b="1">
                      <a:ea typeface="Times New Roman" charset="0"/>
                      <a:cs typeface="Times New Roman" charset="0"/>
                    </a:rPr>
                    <a:t>Ideal</a:t>
                  </a:r>
                  <a:endParaRPr lang="en-US" altLang="x-none" sz="1200">
                    <a:ea typeface="Times New Roman" charset="0"/>
                    <a:cs typeface="Times New Roman" charset="0"/>
                  </a:endParaRP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322" name="Rectangle 106"/>
                <p:cNvSpPr>
                  <a:spLocks noChangeArrowheads="1"/>
                </p:cNvSpPr>
                <p:nvPr/>
              </p:nvSpPr>
              <p:spPr bwMode="auto">
                <a:xfrm>
                  <a:off x="1872" y="0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25" name="Group 109"/>
              <p:cNvGrpSpPr>
                <a:grpSpLocks/>
              </p:cNvGrpSpPr>
              <p:nvPr/>
            </p:nvGrpSpPr>
            <p:grpSpPr bwMode="auto">
              <a:xfrm>
                <a:off x="2264" y="0"/>
                <a:ext cx="479" cy="403"/>
                <a:chOff x="2264" y="0"/>
                <a:chExt cx="479" cy="403"/>
              </a:xfrm>
            </p:grpSpPr>
            <p:sp>
              <p:nvSpPr>
                <p:cNvPr id="9300" name="Rectangle 84"/>
                <p:cNvSpPr>
                  <a:spLocks noChangeArrowheads="1"/>
                </p:cNvSpPr>
                <p:nvPr/>
              </p:nvSpPr>
              <p:spPr bwMode="auto">
                <a:xfrm>
                  <a:off x="2270" y="6"/>
                  <a:ext cx="467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 b="1">
                      <a:ea typeface="Times New Roman" charset="0"/>
                      <a:cs typeface="Times New Roman" charset="0"/>
                    </a:rPr>
                    <a:t>Ranking</a:t>
                  </a:r>
                  <a:endParaRPr lang="en-US" altLang="x-none" sz="1200">
                    <a:ea typeface="Times New Roman" charset="0"/>
                    <a:cs typeface="Times New Roman" charset="0"/>
                  </a:endParaRP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324" name="Rectangle 108"/>
                <p:cNvSpPr>
                  <a:spLocks noChangeArrowheads="1"/>
                </p:cNvSpPr>
                <p:nvPr/>
              </p:nvSpPr>
              <p:spPr bwMode="auto">
                <a:xfrm>
                  <a:off x="2264" y="0"/>
                  <a:ext cx="47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27" name="Group 111"/>
              <p:cNvGrpSpPr>
                <a:grpSpLocks/>
              </p:cNvGrpSpPr>
              <p:nvPr/>
            </p:nvGrpSpPr>
            <p:grpSpPr bwMode="auto">
              <a:xfrm>
                <a:off x="0" y="415"/>
                <a:ext cx="1037" cy="403"/>
                <a:chOff x="0" y="415"/>
                <a:chExt cx="1037" cy="403"/>
              </a:xfrm>
            </p:grpSpPr>
            <p:sp>
              <p:nvSpPr>
                <p:cNvPr id="9301" name="Rectangle 85"/>
                <p:cNvSpPr>
                  <a:spLocks noChangeArrowheads="1"/>
                </p:cNvSpPr>
                <p:nvPr/>
              </p:nvSpPr>
              <p:spPr bwMode="auto">
                <a:xfrm>
                  <a:off x="6" y="421"/>
                  <a:ext cx="1025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Build a new arena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326" name="Rectangle 110"/>
                <p:cNvSpPr>
                  <a:spLocks noChangeArrowheads="1"/>
                </p:cNvSpPr>
                <p:nvPr/>
              </p:nvSpPr>
              <p:spPr bwMode="auto">
                <a:xfrm>
                  <a:off x="0" y="415"/>
                  <a:ext cx="103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29" name="Group 113"/>
              <p:cNvGrpSpPr>
                <a:grpSpLocks/>
              </p:cNvGrpSpPr>
              <p:nvPr/>
            </p:nvGrpSpPr>
            <p:grpSpPr bwMode="auto">
              <a:xfrm>
                <a:off x="1037" y="415"/>
                <a:ext cx="392" cy="403"/>
                <a:chOff x="1037" y="415"/>
                <a:chExt cx="392" cy="403"/>
              </a:xfrm>
            </p:grpSpPr>
            <p:sp>
              <p:nvSpPr>
                <p:cNvPr id="9302" name="Rectangle 86"/>
                <p:cNvSpPr>
                  <a:spLocks noChangeArrowheads="1"/>
                </p:cNvSpPr>
                <p:nvPr/>
              </p:nvSpPr>
              <p:spPr bwMode="auto">
                <a:xfrm>
                  <a:off x="1043" y="421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0.3856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328" name="Rectangle 112"/>
                <p:cNvSpPr>
                  <a:spLocks noChangeArrowheads="1"/>
                </p:cNvSpPr>
                <p:nvPr/>
              </p:nvSpPr>
              <p:spPr bwMode="auto">
                <a:xfrm>
                  <a:off x="1037" y="415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31" name="Group 115"/>
              <p:cNvGrpSpPr>
                <a:grpSpLocks/>
              </p:cNvGrpSpPr>
              <p:nvPr/>
            </p:nvGrpSpPr>
            <p:grpSpPr bwMode="auto">
              <a:xfrm>
                <a:off x="1429" y="415"/>
                <a:ext cx="443" cy="403"/>
                <a:chOff x="1429" y="415"/>
                <a:chExt cx="443" cy="403"/>
              </a:xfrm>
            </p:grpSpPr>
            <p:sp>
              <p:nvSpPr>
                <p:cNvPr id="9303" name="Rectangle 87"/>
                <p:cNvSpPr>
                  <a:spLocks noChangeArrowheads="1"/>
                </p:cNvSpPr>
                <p:nvPr/>
              </p:nvSpPr>
              <p:spPr bwMode="auto">
                <a:xfrm>
                  <a:off x="1435" y="421"/>
                  <a:ext cx="431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0.3856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330" name="Rectangle 114"/>
                <p:cNvSpPr>
                  <a:spLocks noChangeArrowheads="1"/>
                </p:cNvSpPr>
                <p:nvPr/>
              </p:nvSpPr>
              <p:spPr bwMode="auto">
                <a:xfrm>
                  <a:off x="1429" y="415"/>
                  <a:ext cx="443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33" name="Group 117"/>
              <p:cNvGrpSpPr>
                <a:grpSpLocks/>
              </p:cNvGrpSpPr>
              <p:nvPr/>
            </p:nvGrpSpPr>
            <p:grpSpPr bwMode="auto">
              <a:xfrm>
                <a:off x="1872" y="415"/>
                <a:ext cx="392" cy="403"/>
                <a:chOff x="1872" y="415"/>
                <a:chExt cx="392" cy="403"/>
              </a:xfrm>
            </p:grpSpPr>
            <p:sp>
              <p:nvSpPr>
                <p:cNvPr id="9304" name="Rectangle 88"/>
                <p:cNvSpPr>
                  <a:spLocks noChangeArrowheads="1"/>
                </p:cNvSpPr>
                <p:nvPr/>
              </p:nvSpPr>
              <p:spPr bwMode="auto">
                <a:xfrm>
                  <a:off x="1878" y="421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1.0000</a:t>
                  </a:r>
                </a:p>
                <a:p>
                  <a:pPr eaLnBrk="0" hangingPunct="0"/>
                  <a:endParaRPr lang="en-US" altLang="x-none"/>
                </a:p>
              </p:txBody>
            </p:sp>
            <p:sp>
              <p:nvSpPr>
                <p:cNvPr id="9332" name="Rectangle 116"/>
                <p:cNvSpPr>
                  <a:spLocks noChangeArrowheads="1"/>
                </p:cNvSpPr>
                <p:nvPr/>
              </p:nvSpPr>
              <p:spPr bwMode="auto">
                <a:xfrm>
                  <a:off x="1872" y="415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35" name="Group 119"/>
              <p:cNvGrpSpPr>
                <a:grpSpLocks/>
              </p:cNvGrpSpPr>
              <p:nvPr/>
            </p:nvGrpSpPr>
            <p:grpSpPr bwMode="auto">
              <a:xfrm>
                <a:off x="2264" y="415"/>
                <a:ext cx="479" cy="403"/>
                <a:chOff x="2264" y="415"/>
                <a:chExt cx="479" cy="403"/>
              </a:xfrm>
            </p:grpSpPr>
            <p:sp>
              <p:nvSpPr>
                <p:cNvPr id="9305" name="Rectangle 89"/>
                <p:cNvSpPr>
                  <a:spLocks noChangeArrowheads="1"/>
                </p:cNvSpPr>
                <p:nvPr/>
              </p:nvSpPr>
              <p:spPr bwMode="auto">
                <a:xfrm>
                  <a:off x="2270" y="421"/>
                  <a:ext cx="467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1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334" name="Rectangle 118"/>
                <p:cNvSpPr>
                  <a:spLocks noChangeArrowheads="1"/>
                </p:cNvSpPr>
                <p:nvPr/>
              </p:nvSpPr>
              <p:spPr bwMode="auto">
                <a:xfrm>
                  <a:off x="2264" y="415"/>
                  <a:ext cx="47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37" name="Group 121"/>
              <p:cNvGrpSpPr>
                <a:grpSpLocks/>
              </p:cNvGrpSpPr>
              <p:nvPr/>
            </p:nvGrpSpPr>
            <p:grpSpPr bwMode="auto">
              <a:xfrm>
                <a:off x="0" y="830"/>
                <a:ext cx="1037" cy="403"/>
                <a:chOff x="0" y="830"/>
                <a:chExt cx="1037" cy="403"/>
              </a:xfrm>
            </p:grpSpPr>
            <p:sp>
              <p:nvSpPr>
                <p:cNvPr id="9306" name="Rectangle 90"/>
                <p:cNvSpPr>
                  <a:spLocks noChangeArrowheads="1"/>
                </p:cNvSpPr>
                <p:nvPr/>
              </p:nvSpPr>
              <p:spPr bwMode="auto">
                <a:xfrm>
                  <a:off x="6" y="836"/>
                  <a:ext cx="1025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Refurbish current arena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336" name="Rectangle 120"/>
                <p:cNvSpPr>
                  <a:spLocks noChangeArrowheads="1"/>
                </p:cNvSpPr>
                <p:nvPr/>
              </p:nvSpPr>
              <p:spPr bwMode="auto">
                <a:xfrm>
                  <a:off x="0" y="830"/>
                  <a:ext cx="103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39" name="Group 123"/>
              <p:cNvGrpSpPr>
                <a:grpSpLocks/>
              </p:cNvGrpSpPr>
              <p:nvPr/>
            </p:nvGrpSpPr>
            <p:grpSpPr bwMode="auto">
              <a:xfrm>
                <a:off x="1037" y="830"/>
                <a:ext cx="392" cy="403"/>
                <a:chOff x="1037" y="830"/>
                <a:chExt cx="392" cy="403"/>
              </a:xfrm>
            </p:grpSpPr>
            <p:sp>
              <p:nvSpPr>
                <p:cNvPr id="9307" name="Rectangle 91"/>
                <p:cNvSpPr>
                  <a:spLocks noChangeArrowheads="1"/>
                </p:cNvSpPr>
                <p:nvPr/>
              </p:nvSpPr>
              <p:spPr bwMode="auto">
                <a:xfrm>
                  <a:off x="1043" y="836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0.2566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338" name="Rectangle 122"/>
                <p:cNvSpPr>
                  <a:spLocks noChangeArrowheads="1"/>
                </p:cNvSpPr>
                <p:nvPr/>
              </p:nvSpPr>
              <p:spPr bwMode="auto">
                <a:xfrm>
                  <a:off x="1037" y="830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41" name="Group 125"/>
              <p:cNvGrpSpPr>
                <a:grpSpLocks/>
              </p:cNvGrpSpPr>
              <p:nvPr/>
            </p:nvGrpSpPr>
            <p:grpSpPr bwMode="auto">
              <a:xfrm>
                <a:off x="1429" y="830"/>
                <a:ext cx="443" cy="403"/>
                <a:chOff x="1429" y="830"/>
                <a:chExt cx="443" cy="403"/>
              </a:xfrm>
            </p:grpSpPr>
            <p:sp>
              <p:nvSpPr>
                <p:cNvPr id="9308" name="Rectangle 92"/>
                <p:cNvSpPr>
                  <a:spLocks noChangeArrowheads="1"/>
                </p:cNvSpPr>
                <p:nvPr/>
              </p:nvSpPr>
              <p:spPr bwMode="auto">
                <a:xfrm>
                  <a:off x="1435" y="836"/>
                  <a:ext cx="431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0.2566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340" name="Rectangle 124"/>
                <p:cNvSpPr>
                  <a:spLocks noChangeArrowheads="1"/>
                </p:cNvSpPr>
                <p:nvPr/>
              </p:nvSpPr>
              <p:spPr bwMode="auto">
                <a:xfrm>
                  <a:off x="1429" y="830"/>
                  <a:ext cx="443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43" name="Group 127"/>
              <p:cNvGrpSpPr>
                <a:grpSpLocks/>
              </p:cNvGrpSpPr>
              <p:nvPr/>
            </p:nvGrpSpPr>
            <p:grpSpPr bwMode="auto">
              <a:xfrm>
                <a:off x="1872" y="830"/>
                <a:ext cx="392" cy="403"/>
                <a:chOff x="1872" y="830"/>
                <a:chExt cx="392" cy="403"/>
              </a:xfrm>
            </p:grpSpPr>
            <p:sp>
              <p:nvSpPr>
                <p:cNvPr id="9309" name="Rectangle 93"/>
                <p:cNvSpPr>
                  <a:spLocks noChangeArrowheads="1"/>
                </p:cNvSpPr>
                <p:nvPr/>
              </p:nvSpPr>
              <p:spPr bwMode="auto">
                <a:xfrm>
                  <a:off x="1878" y="836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0.6655</a:t>
                  </a:r>
                </a:p>
                <a:p>
                  <a:pPr eaLnBrk="0" hangingPunct="0"/>
                  <a:endParaRPr lang="en-US" altLang="x-none"/>
                </a:p>
              </p:txBody>
            </p:sp>
            <p:sp>
              <p:nvSpPr>
                <p:cNvPr id="9342" name="Rectangle 126"/>
                <p:cNvSpPr>
                  <a:spLocks noChangeArrowheads="1"/>
                </p:cNvSpPr>
                <p:nvPr/>
              </p:nvSpPr>
              <p:spPr bwMode="auto">
                <a:xfrm>
                  <a:off x="1872" y="830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45" name="Group 129"/>
              <p:cNvGrpSpPr>
                <a:grpSpLocks/>
              </p:cNvGrpSpPr>
              <p:nvPr/>
            </p:nvGrpSpPr>
            <p:grpSpPr bwMode="auto">
              <a:xfrm>
                <a:off x="2264" y="830"/>
                <a:ext cx="479" cy="403"/>
                <a:chOff x="2264" y="830"/>
                <a:chExt cx="479" cy="403"/>
              </a:xfrm>
            </p:grpSpPr>
            <p:sp>
              <p:nvSpPr>
                <p:cNvPr id="9310" name="Rectangle 94"/>
                <p:cNvSpPr>
                  <a:spLocks noChangeArrowheads="1"/>
                </p:cNvSpPr>
                <p:nvPr/>
              </p:nvSpPr>
              <p:spPr bwMode="auto">
                <a:xfrm>
                  <a:off x="2270" y="836"/>
                  <a:ext cx="467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3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344" name="Rectangle 128"/>
                <p:cNvSpPr>
                  <a:spLocks noChangeArrowheads="1"/>
                </p:cNvSpPr>
                <p:nvPr/>
              </p:nvSpPr>
              <p:spPr bwMode="auto">
                <a:xfrm>
                  <a:off x="2264" y="830"/>
                  <a:ext cx="47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47" name="Group 131"/>
              <p:cNvGrpSpPr>
                <a:grpSpLocks/>
              </p:cNvGrpSpPr>
              <p:nvPr/>
            </p:nvGrpSpPr>
            <p:grpSpPr bwMode="auto">
              <a:xfrm>
                <a:off x="0" y="1245"/>
                <a:ext cx="1037" cy="403"/>
                <a:chOff x="0" y="1245"/>
                <a:chExt cx="1037" cy="403"/>
              </a:xfrm>
            </p:grpSpPr>
            <p:sp>
              <p:nvSpPr>
                <p:cNvPr id="9311" name="Rectangle 95"/>
                <p:cNvSpPr>
                  <a:spLocks noChangeArrowheads="1"/>
                </p:cNvSpPr>
                <p:nvPr/>
              </p:nvSpPr>
              <p:spPr bwMode="auto">
                <a:xfrm>
                  <a:off x="6" y="1251"/>
                  <a:ext cx="1025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Stay with current arena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346" name="Rectangle 130"/>
                <p:cNvSpPr>
                  <a:spLocks noChangeArrowheads="1"/>
                </p:cNvSpPr>
                <p:nvPr/>
              </p:nvSpPr>
              <p:spPr bwMode="auto">
                <a:xfrm>
                  <a:off x="0" y="1245"/>
                  <a:ext cx="103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49" name="Group 133"/>
              <p:cNvGrpSpPr>
                <a:grpSpLocks/>
              </p:cNvGrpSpPr>
              <p:nvPr/>
            </p:nvGrpSpPr>
            <p:grpSpPr bwMode="auto">
              <a:xfrm>
                <a:off x="1037" y="1245"/>
                <a:ext cx="392" cy="403"/>
                <a:chOff x="1037" y="1245"/>
                <a:chExt cx="392" cy="403"/>
              </a:xfrm>
            </p:grpSpPr>
            <p:sp>
              <p:nvSpPr>
                <p:cNvPr id="9312" name="Rectangle 96"/>
                <p:cNvSpPr>
                  <a:spLocks noChangeArrowheads="1"/>
                </p:cNvSpPr>
                <p:nvPr/>
              </p:nvSpPr>
              <p:spPr bwMode="auto">
                <a:xfrm>
                  <a:off x="1043" y="1251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0.3578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348" name="Rectangle 132"/>
                <p:cNvSpPr>
                  <a:spLocks noChangeArrowheads="1"/>
                </p:cNvSpPr>
                <p:nvPr/>
              </p:nvSpPr>
              <p:spPr bwMode="auto">
                <a:xfrm>
                  <a:off x="1037" y="1245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51" name="Group 135"/>
              <p:cNvGrpSpPr>
                <a:grpSpLocks/>
              </p:cNvGrpSpPr>
              <p:nvPr/>
            </p:nvGrpSpPr>
            <p:grpSpPr bwMode="auto">
              <a:xfrm>
                <a:off x="1429" y="1245"/>
                <a:ext cx="443" cy="403"/>
                <a:chOff x="1429" y="1245"/>
                <a:chExt cx="443" cy="403"/>
              </a:xfrm>
            </p:grpSpPr>
            <p:sp>
              <p:nvSpPr>
                <p:cNvPr id="9313" name="Rectangle 97"/>
                <p:cNvSpPr>
                  <a:spLocks noChangeArrowheads="1"/>
                </p:cNvSpPr>
                <p:nvPr/>
              </p:nvSpPr>
              <p:spPr bwMode="auto">
                <a:xfrm>
                  <a:off x="1435" y="1251"/>
                  <a:ext cx="431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0.3578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350" name="Rectangle 134"/>
                <p:cNvSpPr>
                  <a:spLocks noChangeArrowheads="1"/>
                </p:cNvSpPr>
                <p:nvPr/>
              </p:nvSpPr>
              <p:spPr bwMode="auto">
                <a:xfrm>
                  <a:off x="1429" y="1245"/>
                  <a:ext cx="443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53" name="Group 137"/>
              <p:cNvGrpSpPr>
                <a:grpSpLocks/>
              </p:cNvGrpSpPr>
              <p:nvPr/>
            </p:nvGrpSpPr>
            <p:grpSpPr bwMode="auto">
              <a:xfrm>
                <a:off x="1872" y="1245"/>
                <a:ext cx="392" cy="403"/>
                <a:chOff x="1872" y="1245"/>
                <a:chExt cx="392" cy="403"/>
              </a:xfrm>
            </p:grpSpPr>
            <p:sp>
              <p:nvSpPr>
                <p:cNvPr id="9314" name="Rectangle 98"/>
                <p:cNvSpPr>
                  <a:spLocks noChangeArrowheads="1"/>
                </p:cNvSpPr>
                <p:nvPr/>
              </p:nvSpPr>
              <p:spPr bwMode="auto">
                <a:xfrm>
                  <a:off x="1878" y="1251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0.9281</a:t>
                  </a:r>
                </a:p>
                <a:p>
                  <a:pPr eaLnBrk="0" hangingPunct="0"/>
                  <a:endParaRPr lang="en-US" altLang="x-none"/>
                </a:p>
              </p:txBody>
            </p:sp>
            <p:sp>
              <p:nvSpPr>
                <p:cNvPr id="9352" name="Rectangle 136"/>
                <p:cNvSpPr>
                  <a:spLocks noChangeArrowheads="1"/>
                </p:cNvSpPr>
                <p:nvPr/>
              </p:nvSpPr>
              <p:spPr bwMode="auto">
                <a:xfrm>
                  <a:off x="1872" y="1245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55" name="Group 139"/>
              <p:cNvGrpSpPr>
                <a:grpSpLocks/>
              </p:cNvGrpSpPr>
              <p:nvPr/>
            </p:nvGrpSpPr>
            <p:grpSpPr bwMode="auto">
              <a:xfrm>
                <a:off x="2264" y="1245"/>
                <a:ext cx="479" cy="403"/>
                <a:chOff x="2264" y="1245"/>
                <a:chExt cx="479" cy="403"/>
              </a:xfrm>
            </p:grpSpPr>
            <p:sp>
              <p:nvSpPr>
                <p:cNvPr id="9315" name="Rectangle 99"/>
                <p:cNvSpPr>
                  <a:spLocks noChangeArrowheads="1"/>
                </p:cNvSpPr>
                <p:nvPr/>
              </p:nvSpPr>
              <p:spPr bwMode="auto">
                <a:xfrm>
                  <a:off x="2270" y="1251"/>
                  <a:ext cx="467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2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354" name="Rectangle 138"/>
                <p:cNvSpPr>
                  <a:spLocks noChangeArrowheads="1"/>
                </p:cNvSpPr>
                <p:nvPr/>
              </p:nvSpPr>
              <p:spPr bwMode="auto">
                <a:xfrm>
                  <a:off x="2264" y="1245"/>
                  <a:ext cx="47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9357" name="Rectangle 141"/>
            <p:cNvSpPr>
              <a:spLocks noChangeArrowheads="1"/>
            </p:cNvSpPr>
            <p:nvPr/>
          </p:nvSpPr>
          <p:spPr bwMode="auto">
            <a:xfrm>
              <a:off x="-3" y="-3"/>
              <a:ext cx="2749" cy="1654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421" name="Group 205"/>
          <p:cNvGrpSpPr>
            <a:grpSpLocks/>
          </p:cNvGrpSpPr>
          <p:nvPr/>
        </p:nvGrpSpPr>
        <p:grpSpPr bwMode="auto">
          <a:xfrm>
            <a:off x="4572000" y="990600"/>
            <a:ext cx="4364038" cy="2625725"/>
            <a:chOff x="-3" y="-3"/>
            <a:chExt cx="2749" cy="1654"/>
          </a:xfrm>
        </p:grpSpPr>
        <p:grpSp>
          <p:nvGrpSpPr>
            <p:cNvPr id="9419" name="Group 203"/>
            <p:cNvGrpSpPr>
              <a:grpSpLocks/>
            </p:cNvGrpSpPr>
            <p:nvPr/>
          </p:nvGrpSpPr>
          <p:grpSpPr bwMode="auto">
            <a:xfrm>
              <a:off x="0" y="0"/>
              <a:ext cx="2743" cy="1648"/>
              <a:chOff x="0" y="0"/>
              <a:chExt cx="2743" cy="1648"/>
            </a:xfrm>
          </p:grpSpPr>
          <p:grpSp>
            <p:nvGrpSpPr>
              <p:cNvPr id="9380" name="Group 164"/>
              <p:cNvGrpSpPr>
                <a:grpSpLocks/>
              </p:cNvGrpSpPr>
              <p:nvPr/>
            </p:nvGrpSpPr>
            <p:grpSpPr bwMode="auto">
              <a:xfrm>
                <a:off x="0" y="0"/>
                <a:ext cx="1037" cy="403"/>
                <a:chOff x="0" y="0"/>
                <a:chExt cx="1037" cy="403"/>
              </a:xfrm>
            </p:grpSpPr>
            <p:sp>
              <p:nvSpPr>
                <p:cNvPr id="9359" name="Rectangle 143"/>
                <p:cNvSpPr>
                  <a:spLocks noChangeArrowheads="1"/>
                </p:cNvSpPr>
                <p:nvPr/>
              </p:nvSpPr>
              <p:spPr bwMode="auto">
                <a:xfrm>
                  <a:off x="6" y="6"/>
                  <a:ext cx="1025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 b="1">
                      <a:ea typeface="Times New Roman" charset="0"/>
                      <a:cs typeface="Times New Roman" charset="0"/>
                    </a:rPr>
                    <a:t>Alternatives</a:t>
                  </a:r>
                  <a:endParaRPr lang="en-US" altLang="x-none" sz="1200">
                    <a:ea typeface="Times New Roman" charset="0"/>
                    <a:cs typeface="Times New Roman" charset="0"/>
                  </a:endParaRP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379" name="Rectangle 163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03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82" name="Group 166"/>
              <p:cNvGrpSpPr>
                <a:grpSpLocks/>
              </p:cNvGrpSpPr>
              <p:nvPr/>
            </p:nvGrpSpPr>
            <p:grpSpPr bwMode="auto">
              <a:xfrm>
                <a:off x="1037" y="0"/>
                <a:ext cx="392" cy="403"/>
                <a:chOff x="1037" y="0"/>
                <a:chExt cx="392" cy="403"/>
              </a:xfrm>
            </p:grpSpPr>
            <p:sp>
              <p:nvSpPr>
                <p:cNvPr id="9360" name="Rectangle 144"/>
                <p:cNvSpPr>
                  <a:spLocks noChangeArrowheads="1"/>
                </p:cNvSpPr>
                <p:nvPr/>
              </p:nvSpPr>
              <p:spPr bwMode="auto">
                <a:xfrm>
                  <a:off x="1043" y="6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 b="1">
                      <a:ea typeface="Times New Roman" charset="0"/>
                      <a:cs typeface="Times New Roman" charset="0"/>
                    </a:rPr>
                    <a:t>Total</a:t>
                  </a:r>
                  <a:endParaRPr lang="en-US" altLang="x-none" sz="1200">
                    <a:ea typeface="Times New Roman" charset="0"/>
                    <a:cs typeface="Times New Roman" charset="0"/>
                  </a:endParaRP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381" name="Rectangle 165"/>
                <p:cNvSpPr>
                  <a:spLocks noChangeArrowheads="1"/>
                </p:cNvSpPr>
                <p:nvPr/>
              </p:nvSpPr>
              <p:spPr bwMode="auto">
                <a:xfrm>
                  <a:off x="1037" y="0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84" name="Group 168"/>
              <p:cNvGrpSpPr>
                <a:grpSpLocks/>
              </p:cNvGrpSpPr>
              <p:nvPr/>
            </p:nvGrpSpPr>
            <p:grpSpPr bwMode="auto">
              <a:xfrm>
                <a:off x="1429" y="0"/>
                <a:ext cx="443" cy="403"/>
                <a:chOff x="1429" y="0"/>
                <a:chExt cx="443" cy="403"/>
              </a:xfrm>
            </p:grpSpPr>
            <p:sp>
              <p:nvSpPr>
                <p:cNvPr id="9361" name="Rectangle 145"/>
                <p:cNvSpPr>
                  <a:spLocks noChangeArrowheads="1"/>
                </p:cNvSpPr>
                <p:nvPr/>
              </p:nvSpPr>
              <p:spPr bwMode="auto">
                <a:xfrm>
                  <a:off x="1435" y="6"/>
                  <a:ext cx="431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 b="1">
                      <a:ea typeface="Times New Roman" charset="0"/>
                      <a:cs typeface="Times New Roman" charset="0"/>
                    </a:rPr>
                    <a:t>Normal</a:t>
                  </a:r>
                  <a:endParaRPr lang="en-US" altLang="x-none" sz="1200">
                    <a:ea typeface="Times New Roman" charset="0"/>
                    <a:cs typeface="Times New Roman" charset="0"/>
                  </a:endParaRP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383" name="Rectangle 167"/>
                <p:cNvSpPr>
                  <a:spLocks noChangeArrowheads="1"/>
                </p:cNvSpPr>
                <p:nvPr/>
              </p:nvSpPr>
              <p:spPr bwMode="auto">
                <a:xfrm>
                  <a:off x="1429" y="0"/>
                  <a:ext cx="443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86" name="Group 170"/>
              <p:cNvGrpSpPr>
                <a:grpSpLocks/>
              </p:cNvGrpSpPr>
              <p:nvPr/>
            </p:nvGrpSpPr>
            <p:grpSpPr bwMode="auto">
              <a:xfrm>
                <a:off x="1872" y="0"/>
                <a:ext cx="392" cy="403"/>
                <a:chOff x="1872" y="0"/>
                <a:chExt cx="392" cy="403"/>
              </a:xfrm>
            </p:grpSpPr>
            <p:sp>
              <p:nvSpPr>
                <p:cNvPr id="9362" name="Rectangle 146"/>
                <p:cNvSpPr>
                  <a:spLocks noChangeArrowheads="1"/>
                </p:cNvSpPr>
                <p:nvPr/>
              </p:nvSpPr>
              <p:spPr bwMode="auto">
                <a:xfrm>
                  <a:off x="1878" y="6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 b="1">
                      <a:ea typeface="Times New Roman" charset="0"/>
                      <a:cs typeface="Times New Roman" charset="0"/>
                    </a:rPr>
                    <a:t>Ideal</a:t>
                  </a:r>
                  <a:endParaRPr lang="en-US" altLang="x-none" sz="1200">
                    <a:ea typeface="Times New Roman" charset="0"/>
                    <a:cs typeface="Times New Roman" charset="0"/>
                  </a:endParaRP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385" name="Rectangle 169"/>
                <p:cNvSpPr>
                  <a:spLocks noChangeArrowheads="1"/>
                </p:cNvSpPr>
                <p:nvPr/>
              </p:nvSpPr>
              <p:spPr bwMode="auto">
                <a:xfrm>
                  <a:off x="1872" y="0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88" name="Group 172"/>
              <p:cNvGrpSpPr>
                <a:grpSpLocks/>
              </p:cNvGrpSpPr>
              <p:nvPr/>
            </p:nvGrpSpPr>
            <p:grpSpPr bwMode="auto">
              <a:xfrm>
                <a:off x="2264" y="0"/>
                <a:ext cx="479" cy="403"/>
                <a:chOff x="2264" y="0"/>
                <a:chExt cx="479" cy="403"/>
              </a:xfrm>
            </p:grpSpPr>
            <p:sp>
              <p:nvSpPr>
                <p:cNvPr id="9363" name="Rectangle 147"/>
                <p:cNvSpPr>
                  <a:spLocks noChangeArrowheads="1"/>
                </p:cNvSpPr>
                <p:nvPr/>
              </p:nvSpPr>
              <p:spPr bwMode="auto">
                <a:xfrm>
                  <a:off x="2270" y="6"/>
                  <a:ext cx="467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 b="1">
                      <a:ea typeface="Times New Roman" charset="0"/>
                      <a:cs typeface="Times New Roman" charset="0"/>
                    </a:rPr>
                    <a:t>Ranking</a:t>
                  </a:r>
                  <a:endParaRPr lang="en-US" altLang="x-none" sz="1200">
                    <a:ea typeface="Times New Roman" charset="0"/>
                    <a:cs typeface="Times New Roman" charset="0"/>
                  </a:endParaRP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387" name="Rectangle 171"/>
                <p:cNvSpPr>
                  <a:spLocks noChangeArrowheads="1"/>
                </p:cNvSpPr>
                <p:nvPr/>
              </p:nvSpPr>
              <p:spPr bwMode="auto">
                <a:xfrm>
                  <a:off x="2264" y="0"/>
                  <a:ext cx="47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90" name="Group 174"/>
              <p:cNvGrpSpPr>
                <a:grpSpLocks/>
              </p:cNvGrpSpPr>
              <p:nvPr/>
            </p:nvGrpSpPr>
            <p:grpSpPr bwMode="auto">
              <a:xfrm>
                <a:off x="0" y="415"/>
                <a:ext cx="1037" cy="403"/>
                <a:chOff x="0" y="415"/>
                <a:chExt cx="1037" cy="403"/>
              </a:xfrm>
            </p:grpSpPr>
            <p:sp>
              <p:nvSpPr>
                <p:cNvPr id="9364" name="Rectangle 148"/>
                <p:cNvSpPr>
                  <a:spLocks noChangeArrowheads="1"/>
                </p:cNvSpPr>
                <p:nvPr/>
              </p:nvSpPr>
              <p:spPr bwMode="auto">
                <a:xfrm>
                  <a:off x="6" y="421"/>
                  <a:ext cx="1025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Build a new arena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389" name="Rectangle 173"/>
                <p:cNvSpPr>
                  <a:spLocks noChangeArrowheads="1"/>
                </p:cNvSpPr>
                <p:nvPr/>
              </p:nvSpPr>
              <p:spPr bwMode="auto">
                <a:xfrm>
                  <a:off x="0" y="415"/>
                  <a:ext cx="103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92" name="Group 176"/>
              <p:cNvGrpSpPr>
                <a:grpSpLocks/>
              </p:cNvGrpSpPr>
              <p:nvPr/>
            </p:nvGrpSpPr>
            <p:grpSpPr bwMode="auto">
              <a:xfrm>
                <a:off x="1037" y="415"/>
                <a:ext cx="392" cy="403"/>
                <a:chOff x="1037" y="415"/>
                <a:chExt cx="392" cy="403"/>
              </a:xfrm>
            </p:grpSpPr>
            <p:sp>
              <p:nvSpPr>
                <p:cNvPr id="9365" name="Rectangle 149"/>
                <p:cNvSpPr>
                  <a:spLocks noChangeArrowheads="1"/>
                </p:cNvSpPr>
                <p:nvPr/>
              </p:nvSpPr>
              <p:spPr bwMode="auto">
                <a:xfrm>
                  <a:off x="1043" y="421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0.5643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391" name="Rectangle 175"/>
                <p:cNvSpPr>
                  <a:spLocks noChangeArrowheads="1"/>
                </p:cNvSpPr>
                <p:nvPr/>
              </p:nvSpPr>
              <p:spPr bwMode="auto">
                <a:xfrm>
                  <a:off x="1037" y="415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94" name="Group 178"/>
              <p:cNvGrpSpPr>
                <a:grpSpLocks/>
              </p:cNvGrpSpPr>
              <p:nvPr/>
            </p:nvGrpSpPr>
            <p:grpSpPr bwMode="auto">
              <a:xfrm>
                <a:off x="1429" y="415"/>
                <a:ext cx="443" cy="403"/>
                <a:chOff x="1429" y="415"/>
                <a:chExt cx="443" cy="403"/>
              </a:xfrm>
            </p:grpSpPr>
            <p:sp>
              <p:nvSpPr>
                <p:cNvPr id="9366" name="Rectangle 150"/>
                <p:cNvSpPr>
                  <a:spLocks noChangeArrowheads="1"/>
                </p:cNvSpPr>
                <p:nvPr/>
              </p:nvSpPr>
              <p:spPr bwMode="auto">
                <a:xfrm>
                  <a:off x="1435" y="421"/>
                  <a:ext cx="431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0.5643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393" name="Rectangle 177"/>
                <p:cNvSpPr>
                  <a:spLocks noChangeArrowheads="1"/>
                </p:cNvSpPr>
                <p:nvPr/>
              </p:nvSpPr>
              <p:spPr bwMode="auto">
                <a:xfrm>
                  <a:off x="1429" y="415"/>
                  <a:ext cx="443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96" name="Group 180"/>
              <p:cNvGrpSpPr>
                <a:grpSpLocks/>
              </p:cNvGrpSpPr>
              <p:nvPr/>
            </p:nvGrpSpPr>
            <p:grpSpPr bwMode="auto">
              <a:xfrm>
                <a:off x="1872" y="415"/>
                <a:ext cx="392" cy="403"/>
                <a:chOff x="1872" y="415"/>
                <a:chExt cx="392" cy="403"/>
              </a:xfrm>
            </p:grpSpPr>
            <p:sp>
              <p:nvSpPr>
                <p:cNvPr id="9367" name="Rectangle 151"/>
                <p:cNvSpPr>
                  <a:spLocks noChangeArrowheads="1"/>
                </p:cNvSpPr>
                <p:nvPr/>
              </p:nvSpPr>
              <p:spPr bwMode="auto">
                <a:xfrm>
                  <a:off x="1878" y="421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1.0000</a:t>
                  </a:r>
                </a:p>
                <a:p>
                  <a:pPr eaLnBrk="0" hangingPunct="0"/>
                  <a:endParaRPr lang="en-US" altLang="x-none"/>
                </a:p>
              </p:txBody>
            </p:sp>
            <p:sp>
              <p:nvSpPr>
                <p:cNvPr id="9395" name="Rectangle 179"/>
                <p:cNvSpPr>
                  <a:spLocks noChangeArrowheads="1"/>
                </p:cNvSpPr>
                <p:nvPr/>
              </p:nvSpPr>
              <p:spPr bwMode="auto">
                <a:xfrm>
                  <a:off x="1872" y="415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98" name="Group 182"/>
              <p:cNvGrpSpPr>
                <a:grpSpLocks/>
              </p:cNvGrpSpPr>
              <p:nvPr/>
            </p:nvGrpSpPr>
            <p:grpSpPr bwMode="auto">
              <a:xfrm>
                <a:off x="2264" y="415"/>
                <a:ext cx="479" cy="403"/>
                <a:chOff x="2264" y="415"/>
                <a:chExt cx="479" cy="403"/>
              </a:xfrm>
            </p:grpSpPr>
            <p:sp>
              <p:nvSpPr>
                <p:cNvPr id="9368" name="Rectangle 152"/>
                <p:cNvSpPr>
                  <a:spLocks noChangeArrowheads="1"/>
                </p:cNvSpPr>
                <p:nvPr/>
              </p:nvSpPr>
              <p:spPr bwMode="auto">
                <a:xfrm>
                  <a:off x="2270" y="421"/>
                  <a:ext cx="467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1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397" name="Rectangle 181"/>
                <p:cNvSpPr>
                  <a:spLocks noChangeArrowheads="1"/>
                </p:cNvSpPr>
                <p:nvPr/>
              </p:nvSpPr>
              <p:spPr bwMode="auto">
                <a:xfrm>
                  <a:off x="2264" y="415"/>
                  <a:ext cx="47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00" name="Group 184"/>
              <p:cNvGrpSpPr>
                <a:grpSpLocks/>
              </p:cNvGrpSpPr>
              <p:nvPr/>
            </p:nvGrpSpPr>
            <p:grpSpPr bwMode="auto">
              <a:xfrm>
                <a:off x="0" y="830"/>
                <a:ext cx="1037" cy="403"/>
                <a:chOff x="0" y="830"/>
                <a:chExt cx="1037" cy="403"/>
              </a:xfrm>
            </p:grpSpPr>
            <p:sp>
              <p:nvSpPr>
                <p:cNvPr id="9369" name="Rectangle 153"/>
                <p:cNvSpPr>
                  <a:spLocks noChangeArrowheads="1"/>
                </p:cNvSpPr>
                <p:nvPr/>
              </p:nvSpPr>
              <p:spPr bwMode="auto">
                <a:xfrm>
                  <a:off x="6" y="836"/>
                  <a:ext cx="1025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Refurbish current arena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399" name="Rectangle 183"/>
                <p:cNvSpPr>
                  <a:spLocks noChangeArrowheads="1"/>
                </p:cNvSpPr>
                <p:nvPr/>
              </p:nvSpPr>
              <p:spPr bwMode="auto">
                <a:xfrm>
                  <a:off x="0" y="830"/>
                  <a:ext cx="103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02" name="Group 186"/>
              <p:cNvGrpSpPr>
                <a:grpSpLocks/>
              </p:cNvGrpSpPr>
              <p:nvPr/>
            </p:nvGrpSpPr>
            <p:grpSpPr bwMode="auto">
              <a:xfrm>
                <a:off x="1037" y="830"/>
                <a:ext cx="392" cy="403"/>
                <a:chOff x="1037" y="830"/>
                <a:chExt cx="392" cy="403"/>
              </a:xfrm>
            </p:grpSpPr>
            <p:sp>
              <p:nvSpPr>
                <p:cNvPr id="9370" name="Rectangle 154"/>
                <p:cNvSpPr>
                  <a:spLocks noChangeArrowheads="1"/>
                </p:cNvSpPr>
                <p:nvPr/>
              </p:nvSpPr>
              <p:spPr bwMode="auto">
                <a:xfrm>
                  <a:off x="1043" y="836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0.2270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401" name="Rectangle 185"/>
                <p:cNvSpPr>
                  <a:spLocks noChangeArrowheads="1"/>
                </p:cNvSpPr>
                <p:nvPr/>
              </p:nvSpPr>
              <p:spPr bwMode="auto">
                <a:xfrm>
                  <a:off x="1037" y="830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04" name="Group 188"/>
              <p:cNvGrpSpPr>
                <a:grpSpLocks/>
              </p:cNvGrpSpPr>
              <p:nvPr/>
            </p:nvGrpSpPr>
            <p:grpSpPr bwMode="auto">
              <a:xfrm>
                <a:off x="1429" y="830"/>
                <a:ext cx="443" cy="403"/>
                <a:chOff x="1429" y="830"/>
                <a:chExt cx="443" cy="403"/>
              </a:xfrm>
            </p:grpSpPr>
            <p:sp>
              <p:nvSpPr>
                <p:cNvPr id="9371" name="Rectangle 155"/>
                <p:cNvSpPr>
                  <a:spLocks noChangeArrowheads="1"/>
                </p:cNvSpPr>
                <p:nvPr/>
              </p:nvSpPr>
              <p:spPr bwMode="auto">
                <a:xfrm>
                  <a:off x="1435" y="836"/>
                  <a:ext cx="431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0.2270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403" name="Rectangle 187"/>
                <p:cNvSpPr>
                  <a:spLocks noChangeArrowheads="1"/>
                </p:cNvSpPr>
                <p:nvPr/>
              </p:nvSpPr>
              <p:spPr bwMode="auto">
                <a:xfrm>
                  <a:off x="1429" y="830"/>
                  <a:ext cx="443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06" name="Group 190"/>
              <p:cNvGrpSpPr>
                <a:grpSpLocks/>
              </p:cNvGrpSpPr>
              <p:nvPr/>
            </p:nvGrpSpPr>
            <p:grpSpPr bwMode="auto">
              <a:xfrm>
                <a:off x="1872" y="830"/>
                <a:ext cx="392" cy="403"/>
                <a:chOff x="1872" y="830"/>
                <a:chExt cx="392" cy="403"/>
              </a:xfrm>
            </p:grpSpPr>
            <p:sp>
              <p:nvSpPr>
                <p:cNvPr id="9372" name="Rectangle 156"/>
                <p:cNvSpPr>
                  <a:spLocks noChangeArrowheads="1"/>
                </p:cNvSpPr>
                <p:nvPr/>
              </p:nvSpPr>
              <p:spPr bwMode="auto">
                <a:xfrm>
                  <a:off x="1878" y="836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0.4023</a:t>
                  </a:r>
                </a:p>
                <a:p>
                  <a:pPr eaLnBrk="0" hangingPunct="0"/>
                  <a:endParaRPr lang="en-US" altLang="x-none"/>
                </a:p>
              </p:txBody>
            </p:sp>
            <p:sp>
              <p:nvSpPr>
                <p:cNvPr id="9405" name="Rectangle 189"/>
                <p:cNvSpPr>
                  <a:spLocks noChangeArrowheads="1"/>
                </p:cNvSpPr>
                <p:nvPr/>
              </p:nvSpPr>
              <p:spPr bwMode="auto">
                <a:xfrm>
                  <a:off x="1872" y="830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08" name="Group 192"/>
              <p:cNvGrpSpPr>
                <a:grpSpLocks/>
              </p:cNvGrpSpPr>
              <p:nvPr/>
            </p:nvGrpSpPr>
            <p:grpSpPr bwMode="auto">
              <a:xfrm>
                <a:off x="2264" y="830"/>
                <a:ext cx="479" cy="403"/>
                <a:chOff x="2264" y="830"/>
                <a:chExt cx="479" cy="403"/>
              </a:xfrm>
            </p:grpSpPr>
            <p:sp>
              <p:nvSpPr>
                <p:cNvPr id="9373" name="Rectangle 157"/>
                <p:cNvSpPr>
                  <a:spLocks noChangeArrowheads="1"/>
                </p:cNvSpPr>
                <p:nvPr/>
              </p:nvSpPr>
              <p:spPr bwMode="auto">
                <a:xfrm>
                  <a:off x="2270" y="836"/>
                  <a:ext cx="467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2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407" name="Rectangle 191"/>
                <p:cNvSpPr>
                  <a:spLocks noChangeArrowheads="1"/>
                </p:cNvSpPr>
                <p:nvPr/>
              </p:nvSpPr>
              <p:spPr bwMode="auto">
                <a:xfrm>
                  <a:off x="2264" y="830"/>
                  <a:ext cx="47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10" name="Group 194"/>
              <p:cNvGrpSpPr>
                <a:grpSpLocks/>
              </p:cNvGrpSpPr>
              <p:nvPr/>
            </p:nvGrpSpPr>
            <p:grpSpPr bwMode="auto">
              <a:xfrm>
                <a:off x="0" y="1245"/>
                <a:ext cx="1037" cy="403"/>
                <a:chOff x="0" y="1245"/>
                <a:chExt cx="1037" cy="403"/>
              </a:xfrm>
            </p:grpSpPr>
            <p:sp>
              <p:nvSpPr>
                <p:cNvPr id="9374" name="Rectangle 158"/>
                <p:cNvSpPr>
                  <a:spLocks noChangeArrowheads="1"/>
                </p:cNvSpPr>
                <p:nvPr/>
              </p:nvSpPr>
              <p:spPr bwMode="auto">
                <a:xfrm>
                  <a:off x="6" y="1251"/>
                  <a:ext cx="1025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Stay with current arena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409" name="Rectangle 193"/>
                <p:cNvSpPr>
                  <a:spLocks noChangeArrowheads="1"/>
                </p:cNvSpPr>
                <p:nvPr/>
              </p:nvSpPr>
              <p:spPr bwMode="auto">
                <a:xfrm>
                  <a:off x="0" y="1245"/>
                  <a:ext cx="103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12" name="Group 196"/>
              <p:cNvGrpSpPr>
                <a:grpSpLocks/>
              </p:cNvGrpSpPr>
              <p:nvPr/>
            </p:nvGrpSpPr>
            <p:grpSpPr bwMode="auto">
              <a:xfrm>
                <a:off x="1037" y="1245"/>
                <a:ext cx="392" cy="403"/>
                <a:chOff x="1037" y="1245"/>
                <a:chExt cx="392" cy="403"/>
              </a:xfrm>
            </p:grpSpPr>
            <p:sp>
              <p:nvSpPr>
                <p:cNvPr id="9375" name="Rectangle 159"/>
                <p:cNvSpPr>
                  <a:spLocks noChangeArrowheads="1"/>
                </p:cNvSpPr>
                <p:nvPr/>
              </p:nvSpPr>
              <p:spPr bwMode="auto">
                <a:xfrm>
                  <a:off x="1043" y="1251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0.2086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411" name="Rectangle 195"/>
                <p:cNvSpPr>
                  <a:spLocks noChangeArrowheads="1"/>
                </p:cNvSpPr>
                <p:nvPr/>
              </p:nvSpPr>
              <p:spPr bwMode="auto">
                <a:xfrm>
                  <a:off x="1037" y="1245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14" name="Group 198"/>
              <p:cNvGrpSpPr>
                <a:grpSpLocks/>
              </p:cNvGrpSpPr>
              <p:nvPr/>
            </p:nvGrpSpPr>
            <p:grpSpPr bwMode="auto">
              <a:xfrm>
                <a:off x="1429" y="1245"/>
                <a:ext cx="443" cy="403"/>
                <a:chOff x="1429" y="1245"/>
                <a:chExt cx="443" cy="403"/>
              </a:xfrm>
            </p:grpSpPr>
            <p:sp>
              <p:nvSpPr>
                <p:cNvPr id="9376" name="Rectangle 160"/>
                <p:cNvSpPr>
                  <a:spLocks noChangeArrowheads="1"/>
                </p:cNvSpPr>
                <p:nvPr/>
              </p:nvSpPr>
              <p:spPr bwMode="auto">
                <a:xfrm>
                  <a:off x="1435" y="1251"/>
                  <a:ext cx="431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0.2086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413" name="Rectangle 197"/>
                <p:cNvSpPr>
                  <a:spLocks noChangeArrowheads="1"/>
                </p:cNvSpPr>
                <p:nvPr/>
              </p:nvSpPr>
              <p:spPr bwMode="auto">
                <a:xfrm>
                  <a:off x="1429" y="1245"/>
                  <a:ext cx="443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16" name="Group 200"/>
              <p:cNvGrpSpPr>
                <a:grpSpLocks/>
              </p:cNvGrpSpPr>
              <p:nvPr/>
            </p:nvGrpSpPr>
            <p:grpSpPr bwMode="auto">
              <a:xfrm>
                <a:off x="1872" y="1245"/>
                <a:ext cx="392" cy="403"/>
                <a:chOff x="1872" y="1245"/>
                <a:chExt cx="392" cy="403"/>
              </a:xfrm>
            </p:grpSpPr>
            <p:sp>
              <p:nvSpPr>
                <p:cNvPr id="9377" name="Rectangle 161"/>
                <p:cNvSpPr>
                  <a:spLocks noChangeArrowheads="1"/>
                </p:cNvSpPr>
                <p:nvPr/>
              </p:nvSpPr>
              <p:spPr bwMode="auto">
                <a:xfrm>
                  <a:off x="1878" y="1251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0.3696</a:t>
                  </a:r>
                </a:p>
                <a:p>
                  <a:pPr eaLnBrk="0" hangingPunct="0"/>
                  <a:endParaRPr lang="en-US" altLang="x-none"/>
                </a:p>
              </p:txBody>
            </p:sp>
            <p:sp>
              <p:nvSpPr>
                <p:cNvPr id="9415" name="Rectangle 199"/>
                <p:cNvSpPr>
                  <a:spLocks noChangeArrowheads="1"/>
                </p:cNvSpPr>
                <p:nvPr/>
              </p:nvSpPr>
              <p:spPr bwMode="auto">
                <a:xfrm>
                  <a:off x="1872" y="1245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18" name="Group 202"/>
              <p:cNvGrpSpPr>
                <a:grpSpLocks/>
              </p:cNvGrpSpPr>
              <p:nvPr/>
            </p:nvGrpSpPr>
            <p:grpSpPr bwMode="auto">
              <a:xfrm>
                <a:off x="2264" y="1245"/>
                <a:ext cx="479" cy="403"/>
                <a:chOff x="2264" y="1245"/>
                <a:chExt cx="479" cy="403"/>
              </a:xfrm>
            </p:grpSpPr>
            <p:sp>
              <p:nvSpPr>
                <p:cNvPr id="9378" name="Rectangle 162"/>
                <p:cNvSpPr>
                  <a:spLocks noChangeArrowheads="1"/>
                </p:cNvSpPr>
                <p:nvPr/>
              </p:nvSpPr>
              <p:spPr bwMode="auto">
                <a:xfrm>
                  <a:off x="2270" y="1251"/>
                  <a:ext cx="467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3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417" name="Rectangle 201"/>
                <p:cNvSpPr>
                  <a:spLocks noChangeArrowheads="1"/>
                </p:cNvSpPr>
                <p:nvPr/>
              </p:nvSpPr>
              <p:spPr bwMode="auto">
                <a:xfrm>
                  <a:off x="2264" y="1245"/>
                  <a:ext cx="47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9420" name="Rectangle 204"/>
            <p:cNvSpPr>
              <a:spLocks noChangeArrowheads="1"/>
            </p:cNvSpPr>
            <p:nvPr/>
          </p:nvSpPr>
          <p:spPr bwMode="auto">
            <a:xfrm>
              <a:off x="-3" y="-3"/>
              <a:ext cx="2749" cy="1654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484" name="Group 268"/>
          <p:cNvGrpSpPr>
            <a:grpSpLocks/>
          </p:cNvGrpSpPr>
          <p:nvPr/>
        </p:nvGrpSpPr>
        <p:grpSpPr bwMode="auto">
          <a:xfrm>
            <a:off x="152400" y="3962400"/>
            <a:ext cx="4364038" cy="2625725"/>
            <a:chOff x="-3" y="-3"/>
            <a:chExt cx="2749" cy="1654"/>
          </a:xfrm>
        </p:grpSpPr>
        <p:grpSp>
          <p:nvGrpSpPr>
            <p:cNvPr id="9482" name="Group 266"/>
            <p:cNvGrpSpPr>
              <a:grpSpLocks/>
            </p:cNvGrpSpPr>
            <p:nvPr/>
          </p:nvGrpSpPr>
          <p:grpSpPr bwMode="auto">
            <a:xfrm>
              <a:off x="0" y="0"/>
              <a:ext cx="2743" cy="1648"/>
              <a:chOff x="0" y="0"/>
              <a:chExt cx="2743" cy="1648"/>
            </a:xfrm>
          </p:grpSpPr>
          <p:grpSp>
            <p:nvGrpSpPr>
              <p:cNvPr id="9443" name="Group 227"/>
              <p:cNvGrpSpPr>
                <a:grpSpLocks/>
              </p:cNvGrpSpPr>
              <p:nvPr/>
            </p:nvGrpSpPr>
            <p:grpSpPr bwMode="auto">
              <a:xfrm>
                <a:off x="0" y="0"/>
                <a:ext cx="1037" cy="403"/>
                <a:chOff x="0" y="0"/>
                <a:chExt cx="1037" cy="403"/>
              </a:xfrm>
            </p:grpSpPr>
            <p:sp>
              <p:nvSpPr>
                <p:cNvPr id="9422" name="Rectangle 206"/>
                <p:cNvSpPr>
                  <a:spLocks noChangeArrowheads="1"/>
                </p:cNvSpPr>
                <p:nvPr/>
              </p:nvSpPr>
              <p:spPr bwMode="auto">
                <a:xfrm>
                  <a:off x="6" y="6"/>
                  <a:ext cx="1025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 b="1">
                      <a:ea typeface="Times New Roman" charset="0"/>
                      <a:cs typeface="Times New Roman" charset="0"/>
                    </a:rPr>
                    <a:t>Alternatives</a:t>
                  </a:r>
                  <a:endParaRPr lang="en-US" altLang="x-none" sz="1200">
                    <a:ea typeface="Times New Roman" charset="0"/>
                    <a:cs typeface="Times New Roman" charset="0"/>
                  </a:endParaRP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442" name="Rectangle 226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03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45" name="Group 229"/>
              <p:cNvGrpSpPr>
                <a:grpSpLocks/>
              </p:cNvGrpSpPr>
              <p:nvPr/>
            </p:nvGrpSpPr>
            <p:grpSpPr bwMode="auto">
              <a:xfrm>
                <a:off x="1037" y="0"/>
                <a:ext cx="392" cy="403"/>
                <a:chOff x="1037" y="0"/>
                <a:chExt cx="392" cy="403"/>
              </a:xfrm>
            </p:grpSpPr>
            <p:sp>
              <p:nvSpPr>
                <p:cNvPr id="9423" name="Rectangle 207"/>
                <p:cNvSpPr>
                  <a:spLocks noChangeArrowheads="1"/>
                </p:cNvSpPr>
                <p:nvPr/>
              </p:nvSpPr>
              <p:spPr bwMode="auto">
                <a:xfrm>
                  <a:off x="1043" y="6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 b="1">
                      <a:ea typeface="Times New Roman" charset="0"/>
                      <a:cs typeface="Times New Roman" charset="0"/>
                    </a:rPr>
                    <a:t>Total</a:t>
                  </a:r>
                  <a:endParaRPr lang="en-US" altLang="x-none" sz="1200">
                    <a:ea typeface="Times New Roman" charset="0"/>
                    <a:cs typeface="Times New Roman" charset="0"/>
                  </a:endParaRP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444" name="Rectangle 228"/>
                <p:cNvSpPr>
                  <a:spLocks noChangeArrowheads="1"/>
                </p:cNvSpPr>
                <p:nvPr/>
              </p:nvSpPr>
              <p:spPr bwMode="auto">
                <a:xfrm>
                  <a:off x="1037" y="0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47" name="Group 231"/>
              <p:cNvGrpSpPr>
                <a:grpSpLocks/>
              </p:cNvGrpSpPr>
              <p:nvPr/>
            </p:nvGrpSpPr>
            <p:grpSpPr bwMode="auto">
              <a:xfrm>
                <a:off x="1429" y="0"/>
                <a:ext cx="443" cy="403"/>
                <a:chOff x="1429" y="0"/>
                <a:chExt cx="443" cy="403"/>
              </a:xfrm>
            </p:grpSpPr>
            <p:sp>
              <p:nvSpPr>
                <p:cNvPr id="9424" name="Rectangle 208"/>
                <p:cNvSpPr>
                  <a:spLocks noChangeArrowheads="1"/>
                </p:cNvSpPr>
                <p:nvPr/>
              </p:nvSpPr>
              <p:spPr bwMode="auto">
                <a:xfrm>
                  <a:off x="1435" y="6"/>
                  <a:ext cx="431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 b="1">
                      <a:ea typeface="Times New Roman" charset="0"/>
                      <a:cs typeface="Times New Roman" charset="0"/>
                    </a:rPr>
                    <a:t>Normal</a:t>
                  </a:r>
                  <a:endParaRPr lang="en-US" altLang="x-none" sz="1200">
                    <a:ea typeface="Times New Roman" charset="0"/>
                    <a:cs typeface="Times New Roman" charset="0"/>
                  </a:endParaRP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446" name="Rectangle 230"/>
                <p:cNvSpPr>
                  <a:spLocks noChangeArrowheads="1"/>
                </p:cNvSpPr>
                <p:nvPr/>
              </p:nvSpPr>
              <p:spPr bwMode="auto">
                <a:xfrm>
                  <a:off x="1429" y="0"/>
                  <a:ext cx="443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49" name="Group 233"/>
              <p:cNvGrpSpPr>
                <a:grpSpLocks/>
              </p:cNvGrpSpPr>
              <p:nvPr/>
            </p:nvGrpSpPr>
            <p:grpSpPr bwMode="auto">
              <a:xfrm>
                <a:off x="1872" y="0"/>
                <a:ext cx="392" cy="403"/>
                <a:chOff x="1872" y="0"/>
                <a:chExt cx="392" cy="403"/>
              </a:xfrm>
            </p:grpSpPr>
            <p:sp>
              <p:nvSpPr>
                <p:cNvPr id="9425" name="Rectangle 209"/>
                <p:cNvSpPr>
                  <a:spLocks noChangeArrowheads="1"/>
                </p:cNvSpPr>
                <p:nvPr/>
              </p:nvSpPr>
              <p:spPr bwMode="auto">
                <a:xfrm>
                  <a:off x="1878" y="6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 b="1">
                      <a:ea typeface="Times New Roman" charset="0"/>
                      <a:cs typeface="Times New Roman" charset="0"/>
                    </a:rPr>
                    <a:t>Ideal</a:t>
                  </a:r>
                  <a:endParaRPr lang="en-US" altLang="x-none" sz="1200">
                    <a:ea typeface="Times New Roman" charset="0"/>
                    <a:cs typeface="Times New Roman" charset="0"/>
                  </a:endParaRP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448" name="Rectangle 232"/>
                <p:cNvSpPr>
                  <a:spLocks noChangeArrowheads="1"/>
                </p:cNvSpPr>
                <p:nvPr/>
              </p:nvSpPr>
              <p:spPr bwMode="auto">
                <a:xfrm>
                  <a:off x="1872" y="0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51" name="Group 235"/>
              <p:cNvGrpSpPr>
                <a:grpSpLocks/>
              </p:cNvGrpSpPr>
              <p:nvPr/>
            </p:nvGrpSpPr>
            <p:grpSpPr bwMode="auto">
              <a:xfrm>
                <a:off x="2264" y="0"/>
                <a:ext cx="479" cy="403"/>
                <a:chOff x="2264" y="0"/>
                <a:chExt cx="479" cy="403"/>
              </a:xfrm>
            </p:grpSpPr>
            <p:sp>
              <p:nvSpPr>
                <p:cNvPr id="9426" name="Rectangle 210"/>
                <p:cNvSpPr>
                  <a:spLocks noChangeArrowheads="1"/>
                </p:cNvSpPr>
                <p:nvPr/>
              </p:nvSpPr>
              <p:spPr bwMode="auto">
                <a:xfrm>
                  <a:off x="2270" y="6"/>
                  <a:ext cx="467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 b="1">
                      <a:ea typeface="Times New Roman" charset="0"/>
                      <a:cs typeface="Times New Roman" charset="0"/>
                    </a:rPr>
                    <a:t>Ranking</a:t>
                  </a:r>
                  <a:endParaRPr lang="en-US" altLang="x-none" sz="1200">
                    <a:ea typeface="Times New Roman" charset="0"/>
                    <a:cs typeface="Times New Roman" charset="0"/>
                  </a:endParaRP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450" name="Rectangle 234"/>
                <p:cNvSpPr>
                  <a:spLocks noChangeArrowheads="1"/>
                </p:cNvSpPr>
                <p:nvPr/>
              </p:nvSpPr>
              <p:spPr bwMode="auto">
                <a:xfrm>
                  <a:off x="2264" y="0"/>
                  <a:ext cx="47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53" name="Group 237"/>
              <p:cNvGrpSpPr>
                <a:grpSpLocks/>
              </p:cNvGrpSpPr>
              <p:nvPr/>
            </p:nvGrpSpPr>
            <p:grpSpPr bwMode="auto">
              <a:xfrm>
                <a:off x="0" y="415"/>
                <a:ext cx="1037" cy="403"/>
                <a:chOff x="0" y="415"/>
                <a:chExt cx="1037" cy="403"/>
              </a:xfrm>
            </p:grpSpPr>
            <p:sp>
              <p:nvSpPr>
                <p:cNvPr id="9427" name="Rectangle 211"/>
                <p:cNvSpPr>
                  <a:spLocks noChangeArrowheads="1"/>
                </p:cNvSpPr>
                <p:nvPr/>
              </p:nvSpPr>
              <p:spPr bwMode="auto">
                <a:xfrm>
                  <a:off x="6" y="421"/>
                  <a:ext cx="1025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Build a new arena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452" name="Rectangle 236"/>
                <p:cNvSpPr>
                  <a:spLocks noChangeArrowheads="1"/>
                </p:cNvSpPr>
                <p:nvPr/>
              </p:nvSpPr>
              <p:spPr bwMode="auto">
                <a:xfrm>
                  <a:off x="0" y="415"/>
                  <a:ext cx="103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55" name="Group 239"/>
              <p:cNvGrpSpPr>
                <a:grpSpLocks/>
              </p:cNvGrpSpPr>
              <p:nvPr/>
            </p:nvGrpSpPr>
            <p:grpSpPr bwMode="auto">
              <a:xfrm>
                <a:off x="1037" y="415"/>
                <a:ext cx="392" cy="403"/>
                <a:chOff x="1037" y="415"/>
                <a:chExt cx="392" cy="403"/>
              </a:xfrm>
            </p:grpSpPr>
            <p:sp>
              <p:nvSpPr>
                <p:cNvPr id="9428" name="Rectangle 212"/>
                <p:cNvSpPr>
                  <a:spLocks noChangeArrowheads="1"/>
                </p:cNvSpPr>
                <p:nvPr/>
              </p:nvSpPr>
              <p:spPr bwMode="auto">
                <a:xfrm>
                  <a:off x="1043" y="421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0.6604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454" name="Rectangle 238"/>
                <p:cNvSpPr>
                  <a:spLocks noChangeArrowheads="1"/>
                </p:cNvSpPr>
                <p:nvPr/>
              </p:nvSpPr>
              <p:spPr bwMode="auto">
                <a:xfrm>
                  <a:off x="1037" y="415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57" name="Group 241"/>
              <p:cNvGrpSpPr>
                <a:grpSpLocks/>
              </p:cNvGrpSpPr>
              <p:nvPr/>
            </p:nvGrpSpPr>
            <p:grpSpPr bwMode="auto">
              <a:xfrm>
                <a:off x="1429" y="415"/>
                <a:ext cx="443" cy="403"/>
                <a:chOff x="1429" y="415"/>
                <a:chExt cx="443" cy="403"/>
              </a:xfrm>
            </p:grpSpPr>
            <p:sp>
              <p:nvSpPr>
                <p:cNvPr id="9429" name="Rectangle 213"/>
                <p:cNvSpPr>
                  <a:spLocks noChangeArrowheads="1"/>
                </p:cNvSpPr>
                <p:nvPr/>
              </p:nvSpPr>
              <p:spPr bwMode="auto">
                <a:xfrm>
                  <a:off x="1435" y="421"/>
                  <a:ext cx="431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0.6604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456" name="Rectangle 240"/>
                <p:cNvSpPr>
                  <a:spLocks noChangeArrowheads="1"/>
                </p:cNvSpPr>
                <p:nvPr/>
              </p:nvSpPr>
              <p:spPr bwMode="auto">
                <a:xfrm>
                  <a:off x="1429" y="415"/>
                  <a:ext cx="443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59" name="Group 243"/>
              <p:cNvGrpSpPr>
                <a:grpSpLocks/>
              </p:cNvGrpSpPr>
              <p:nvPr/>
            </p:nvGrpSpPr>
            <p:grpSpPr bwMode="auto">
              <a:xfrm>
                <a:off x="1872" y="415"/>
                <a:ext cx="392" cy="403"/>
                <a:chOff x="1872" y="415"/>
                <a:chExt cx="392" cy="403"/>
              </a:xfrm>
            </p:grpSpPr>
            <p:sp>
              <p:nvSpPr>
                <p:cNvPr id="9430" name="Rectangle 214"/>
                <p:cNvSpPr>
                  <a:spLocks noChangeArrowheads="1"/>
                </p:cNvSpPr>
                <p:nvPr/>
              </p:nvSpPr>
              <p:spPr bwMode="auto">
                <a:xfrm>
                  <a:off x="1878" y="421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1.0000</a:t>
                  </a:r>
                </a:p>
                <a:p>
                  <a:pPr eaLnBrk="0" hangingPunct="0"/>
                  <a:endParaRPr lang="en-US" altLang="x-none"/>
                </a:p>
              </p:txBody>
            </p:sp>
            <p:sp>
              <p:nvSpPr>
                <p:cNvPr id="9458" name="Rectangle 242"/>
                <p:cNvSpPr>
                  <a:spLocks noChangeArrowheads="1"/>
                </p:cNvSpPr>
                <p:nvPr/>
              </p:nvSpPr>
              <p:spPr bwMode="auto">
                <a:xfrm>
                  <a:off x="1872" y="415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61" name="Group 245"/>
              <p:cNvGrpSpPr>
                <a:grpSpLocks/>
              </p:cNvGrpSpPr>
              <p:nvPr/>
            </p:nvGrpSpPr>
            <p:grpSpPr bwMode="auto">
              <a:xfrm>
                <a:off x="2264" y="415"/>
                <a:ext cx="479" cy="403"/>
                <a:chOff x="2264" y="415"/>
                <a:chExt cx="479" cy="403"/>
              </a:xfrm>
            </p:grpSpPr>
            <p:sp>
              <p:nvSpPr>
                <p:cNvPr id="9431" name="Rectangle 215"/>
                <p:cNvSpPr>
                  <a:spLocks noChangeArrowheads="1"/>
                </p:cNvSpPr>
                <p:nvPr/>
              </p:nvSpPr>
              <p:spPr bwMode="auto">
                <a:xfrm>
                  <a:off x="2270" y="421"/>
                  <a:ext cx="467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1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460" name="Rectangle 244"/>
                <p:cNvSpPr>
                  <a:spLocks noChangeArrowheads="1"/>
                </p:cNvSpPr>
                <p:nvPr/>
              </p:nvSpPr>
              <p:spPr bwMode="auto">
                <a:xfrm>
                  <a:off x="2264" y="415"/>
                  <a:ext cx="47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63" name="Group 247"/>
              <p:cNvGrpSpPr>
                <a:grpSpLocks/>
              </p:cNvGrpSpPr>
              <p:nvPr/>
            </p:nvGrpSpPr>
            <p:grpSpPr bwMode="auto">
              <a:xfrm>
                <a:off x="0" y="830"/>
                <a:ext cx="1037" cy="403"/>
                <a:chOff x="0" y="830"/>
                <a:chExt cx="1037" cy="403"/>
              </a:xfrm>
            </p:grpSpPr>
            <p:sp>
              <p:nvSpPr>
                <p:cNvPr id="9432" name="Rectangle 216"/>
                <p:cNvSpPr>
                  <a:spLocks noChangeArrowheads="1"/>
                </p:cNvSpPr>
                <p:nvPr/>
              </p:nvSpPr>
              <p:spPr bwMode="auto">
                <a:xfrm>
                  <a:off x="6" y="836"/>
                  <a:ext cx="1025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Refurbish current arena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462" name="Rectangle 246"/>
                <p:cNvSpPr>
                  <a:spLocks noChangeArrowheads="1"/>
                </p:cNvSpPr>
                <p:nvPr/>
              </p:nvSpPr>
              <p:spPr bwMode="auto">
                <a:xfrm>
                  <a:off x="0" y="830"/>
                  <a:ext cx="103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65" name="Group 249"/>
              <p:cNvGrpSpPr>
                <a:grpSpLocks/>
              </p:cNvGrpSpPr>
              <p:nvPr/>
            </p:nvGrpSpPr>
            <p:grpSpPr bwMode="auto">
              <a:xfrm>
                <a:off x="1037" y="830"/>
                <a:ext cx="392" cy="403"/>
                <a:chOff x="1037" y="830"/>
                <a:chExt cx="392" cy="403"/>
              </a:xfrm>
            </p:grpSpPr>
            <p:sp>
              <p:nvSpPr>
                <p:cNvPr id="9433" name="Rectangle 217"/>
                <p:cNvSpPr>
                  <a:spLocks noChangeArrowheads="1"/>
                </p:cNvSpPr>
                <p:nvPr/>
              </p:nvSpPr>
              <p:spPr bwMode="auto">
                <a:xfrm>
                  <a:off x="1043" y="836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0.1867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464" name="Rectangle 248"/>
                <p:cNvSpPr>
                  <a:spLocks noChangeArrowheads="1"/>
                </p:cNvSpPr>
                <p:nvPr/>
              </p:nvSpPr>
              <p:spPr bwMode="auto">
                <a:xfrm>
                  <a:off x="1037" y="830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67" name="Group 251"/>
              <p:cNvGrpSpPr>
                <a:grpSpLocks/>
              </p:cNvGrpSpPr>
              <p:nvPr/>
            </p:nvGrpSpPr>
            <p:grpSpPr bwMode="auto">
              <a:xfrm>
                <a:off x="1429" y="830"/>
                <a:ext cx="443" cy="403"/>
                <a:chOff x="1429" y="830"/>
                <a:chExt cx="443" cy="403"/>
              </a:xfrm>
            </p:grpSpPr>
            <p:sp>
              <p:nvSpPr>
                <p:cNvPr id="9434" name="Rectangle 218"/>
                <p:cNvSpPr>
                  <a:spLocks noChangeArrowheads="1"/>
                </p:cNvSpPr>
                <p:nvPr/>
              </p:nvSpPr>
              <p:spPr bwMode="auto">
                <a:xfrm>
                  <a:off x="1435" y="836"/>
                  <a:ext cx="431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0.1867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466" name="Rectangle 250"/>
                <p:cNvSpPr>
                  <a:spLocks noChangeArrowheads="1"/>
                </p:cNvSpPr>
                <p:nvPr/>
              </p:nvSpPr>
              <p:spPr bwMode="auto">
                <a:xfrm>
                  <a:off x="1429" y="830"/>
                  <a:ext cx="443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69" name="Group 253"/>
              <p:cNvGrpSpPr>
                <a:grpSpLocks/>
              </p:cNvGrpSpPr>
              <p:nvPr/>
            </p:nvGrpSpPr>
            <p:grpSpPr bwMode="auto">
              <a:xfrm>
                <a:off x="1872" y="830"/>
                <a:ext cx="392" cy="403"/>
                <a:chOff x="1872" y="830"/>
                <a:chExt cx="392" cy="403"/>
              </a:xfrm>
            </p:grpSpPr>
            <p:sp>
              <p:nvSpPr>
                <p:cNvPr id="9435" name="Rectangle 219"/>
                <p:cNvSpPr>
                  <a:spLocks noChangeArrowheads="1"/>
                </p:cNvSpPr>
                <p:nvPr/>
              </p:nvSpPr>
              <p:spPr bwMode="auto">
                <a:xfrm>
                  <a:off x="1878" y="836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0.2827</a:t>
                  </a:r>
                </a:p>
                <a:p>
                  <a:pPr eaLnBrk="0" hangingPunct="0"/>
                  <a:endParaRPr lang="en-US" altLang="x-none"/>
                </a:p>
              </p:txBody>
            </p:sp>
            <p:sp>
              <p:nvSpPr>
                <p:cNvPr id="9468" name="Rectangle 252"/>
                <p:cNvSpPr>
                  <a:spLocks noChangeArrowheads="1"/>
                </p:cNvSpPr>
                <p:nvPr/>
              </p:nvSpPr>
              <p:spPr bwMode="auto">
                <a:xfrm>
                  <a:off x="1872" y="830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71" name="Group 255"/>
              <p:cNvGrpSpPr>
                <a:grpSpLocks/>
              </p:cNvGrpSpPr>
              <p:nvPr/>
            </p:nvGrpSpPr>
            <p:grpSpPr bwMode="auto">
              <a:xfrm>
                <a:off x="2264" y="830"/>
                <a:ext cx="479" cy="403"/>
                <a:chOff x="2264" y="830"/>
                <a:chExt cx="479" cy="403"/>
              </a:xfrm>
            </p:grpSpPr>
            <p:sp>
              <p:nvSpPr>
                <p:cNvPr id="9436" name="Rectangle 220"/>
                <p:cNvSpPr>
                  <a:spLocks noChangeArrowheads="1"/>
                </p:cNvSpPr>
                <p:nvPr/>
              </p:nvSpPr>
              <p:spPr bwMode="auto">
                <a:xfrm>
                  <a:off x="2270" y="836"/>
                  <a:ext cx="467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2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470" name="Rectangle 254"/>
                <p:cNvSpPr>
                  <a:spLocks noChangeArrowheads="1"/>
                </p:cNvSpPr>
                <p:nvPr/>
              </p:nvSpPr>
              <p:spPr bwMode="auto">
                <a:xfrm>
                  <a:off x="2264" y="830"/>
                  <a:ext cx="47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73" name="Group 257"/>
              <p:cNvGrpSpPr>
                <a:grpSpLocks/>
              </p:cNvGrpSpPr>
              <p:nvPr/>
            </p:nvGrpSpPr>
            <p:grpSpPr bwMode="auto">
              <a:xfrm>
                <a:off x="0" y="1245"/>
                <a:ext cx="1037" cy="403"/>
                <a:chOff x="0" y="1245"/>
                <a:chExt cx="1037" cy="403"/>
              </a:xfrm>
            </p:grpSpPr>
            <p:sp>
              <p:nvSpPr>
                <p:cNvPr id="9437" name="Rectangle 221"/>
                <p:cNvSpPr>
                  <a:spLocks noChangeArrowheads="1"/>
                </p:cNvSpPr>
                <p:nvPr/>
              </p:nvSpPr>
              <p:spPr bwMode="auto">
                <a:xfrm>
                  <a:off x="6" y="1251"/>
                  <a:ext cx="1025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Stay with current arena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472" name="Rectangle 256"/>
                <p:cNvSpPr>
                  <a:spLocks noChangeArrowheads="1"/>
                </p:cNvSpPr>
                <p:nvPr/>
              </p:nvSpPr>
              <p:spPr bwMode="auto">
                <a:xfrm>
                  <a:off x="0" y="1245"/>
                  <a:ext cx="103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75" name="Group 259"/>
              <p:cNvGrpSpPr>
                <a:grpSpLocks/>
              </p:cNvGrpSpPr>
              <p:nvPr/>
            </p:nvGrpSpPr>
            <p:grpSpPr bwMode="auto">
              <a:xfrm>
                <a:off x="1037" y="1245"/>
                <a:ext cx="392" cy="403"/>
                <a:chOff x="1037" y="1245"/>
                <a:chExt cx="392" cy="403"/>
              </a:xfrm>
            </p:grpSpPr>
            <p:sp>
              <p:nvSpPr>
                <p:cNvPr id="9438" name="Rectangle 222"/>
                <p:cNvSpPr>
                  <a:spLocks noChangeArrowheads="1"/>
                </p:cNvSpPr>
                <p:nvPr/>
              </p:nvSpPr>
              <p:spPr bwMode="auto">
                <a:xfrm>
                  <a:off x="1043" y="1251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0.1529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474" name="Rectangle 258"/>
                <p:cNvSpPr>
                  <a:spLocks noChangeArrowheads="1"/>
                </p:cNvSpPr>
                <p:nvPr/>
              </p:nvSpPr>
              <p:spPr bwMode="auto">
                <a:xfrm>
                  <a:off x="1037" y="1245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77" name="Group 261"/>
              <p:cNvGrpSpPr>
                <a:grpSpLocks/>
              </p:cNvGrpSpPr>
              <p:nvPr/>
            </p:nvGrpSpPr>
            <p:grpSpPr bwMode="auto">
              <a:xfrm>
                <a:off x="1429" y="1245"/>
                <a:ext cx="443" cy="403"/>
                <a:chOff x="1429" y="1245"/>
                <a:chExt cx="443" cy="403"/>
              </a:xfrm>
            </p:grpSpPr>
            <p:sp>
              <p:nvSpPr>
                <p:cNvPr id="9439" name="Rectangle 223"/>
                <p:cNvSpPr>
                  <a:spLocks noChangeArrowheads="1"/>
                </p:cNvSpPr>
                <p:nvPr/>
              </p:nvSpPr>
              <p:spPr bwMode="auto">
                <a:xfrm>
                  <a:off x="1435" y="1251"/>
                  <a:ext cx="431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0.1529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476" name="Rectangle 260"/>
                <p:cNvSpPr>
                  <a:spLocks noChangeArrowheads="1"/>
                </p:cNvSpPr>
                <p:nvPr/>
              </p:nvSpPr>
              <p:spPr bwMode="auto">
                <a:xfrm>
                  <a:off x="1429" y="1245"/>
                  <a:ext cx="443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79" name="Group 263"/>
              <p:cNvGrpSpPr>
                <a:grpSpLocks/>
              </p:cNvGrpSpPr>
              <p:nvPr/>
            </p:nvGrpSpPr>
            <p:grpSpPr bwMode="auto">
              <a:xfrm>
                <a:off x="1872" y="1245"/>
                <a:ext cx="392" cy="403"/>
                <a:chOff x="1872" y="1245"/>
                <a:chExt cx="392" cy="403"/>
              </a:xfrm>
            </p:grpSpPr>
            <p:sp>
              <p:nvSpPr>
                <p:cNvPr id="9440" name="Rectangle 224"/>
                <p:cNvSpPr>
                  <a:spLocks noChangeArrowheads="1"/>
                </p:cNvSpPr>
                <p:nvPr/>
              </p:nvSpPr>
              <p:spPr bwMode="auto">
                <a:xfrm>
                  <a:off x="1878" y="1251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0.2315</a:t>
                  </a:r>
                </a:p>
                <a:p>
                  <a:pPr eaLnBrk="0" hangingPunct="0"/>
                  <a:endParaRPr lang="en-US" altLang="x-none"/>
                </a:p>
              </p:txBody>
            </p:sp>
            <p:sp>
              <p:nvSpPr>
                <p:cNvPr id="9478" name="Rectangle 262"/>
                <p:cNvSpPr>
                  <a:spLocks noChangeArrowheads="1"/>
                </p:cNvSpPr>
                <p:nvPr/>
              </p:nvSpPr>
              <p:spPr bwMode="auto">
                <a:xfrm>
                  <a:off x="1872" y="1245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81" name="Group 265"/>
              <p:cNvGrpSpPr>
                <a:grpSpLocks/>
              </p:cNvGrpSpPr>
              <p:nvPr/>
            </p:nvGrpSpPr>
            <p:grpSpPr bwMode="auto">
              <a:xfrm>
                <a:off x="2264" y="1245"/>
                <a:ext cx="479" cy="403"/>
                <a:chOff x="2264" y="1245"/>
                <a:chExt cx="479" cy="403"/>
              </a:xfrm>
            </p:grpSpPr>
            <p:sp>
              <p:nvSpPr>
                <p:cNvPr id="9441" name="Rectangle 225"/>
                <p:cNvSpPr>
                  <a:spLocks noChangeArrowheads="1"/>
                </p:cNvSpPr>
                <p:nvPr/>
              </p:nvSpPr>
              <p:spPr bwMode="auto">
                <a:xfrm>
                  <a:off x="2270" y="1251"/>
                  <a:ext cx="467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3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480" name="Rectangle 264"/>
                <p:cNvSpPr>
                  <a:spLocks noChangeArrowheads="1"/>
                </p:cNvSpPr>
                <p:nvPr/>
              </p:nvSpPr>
              <p:spPr bwMode="auto">
                <a:xfrm>
                  <a:off x="2264" y="1245"/>
                  <a:ext cx="47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9483" name="Rectangle 267"/>
            <p:cNvSpPr>
              <a:spLocks noChangeArrowheads="1"/>
            </p:cNvSpPr>
            <p:nvPr/>
          </p:nvSpPr>
          <p:spPr bwMode="auto">
            <a:xfrm>
              <a:off x="-3" y="-3"/>
              <a:ext cx="2749" cy="1654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547" name="Group 331"/>
          <p:cNvGrpSpPr>
            <a:grpSpLocks/>
          </p:cNvGrpSpPr>
          <p:nvPr/>
        </p:nvGrpSpPr>
        <p:grpSpPr bwMode="auto">
          <a:xfrm>
            <a:off x="4572000" y="3962400"/>
            <a:ext cx="4364038" cy="2625725"/>
            <a:chOff x="-3" y="-3"/>
            <a:chExt cx="2749" cy="1654"/>
          </a:xfrm>
        </p:grpSpPr>
        <p:grpSp>
          <p:nvGrpSpPr>
            <p:cNvPr id="9545" name="Group 329"/>
            <p:cNvGrpSpPr>
              <a:grpSpLocks/>
            </p:cNvGrpSpPr>
            <p:nvPr/>
          </p:nvGrpSpPr>
          <p:grpSpPr bwMode="auto">
            <a:xfrm>
              <a:off x="0" y="0"/>
              <a:ext cx="2743" cy="1648"/>
              <a:chOff x="0" y="0"/>
              <a:chExt cx="2743" cy="1648"/>
            </a:xfrm>
          </p:grpSpPr>
          <p:grpSp>
            <p:nvGrpSpPr>
              <p:cNvPr id="9506" name="Group 290"/>
              <p:cNvGrpSpPr>
                <a:grpSpLocks/>
              </p:cNvGrpSpPr>
              <p:nvPr/>
            </p:nvGrpSpPr>
            <p:grpSpPr bwMode="auto">
              <a:xfrm>
                <a:off x="0" y="0"/>
                <a:ext cx="1037" cy="403"/>
                <a:chOff x="0" y="0"/>
                <a:chExt cx="1037" cy="403"/>
              </a:xfrm>
            </p:grpSpPr>
            <p:sp>
              <p:nvSpPr>
                <p:cNvPr id="9485" name="Rectangle 269"/>
                <p:cNvSpPr>
                  <a:spLocks noChangeArrowheads="1"/>
                </p:cNvSpPr>
                <p:nvPr/>
              </p:nvSpPr>
              <p:spPr bwMode="auto">
                <a:xfrm>
                  <a:off x="6" y="6"/>
                  <a:ext cx="1025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 b="1">
                      <a:ea typeface="Times New Roman" charset="0"/>
                      <a:cs typeface="Times New Roman" charset="0"/>
                    </a:rPr>
                    <a:t>Alternatives</a:t>
                  </a:r>
                  <a:endParaRPr lang="en-US" altLang="x-none" sz="1200">
                    <a:ea typeface="Times New Roman" charset="0"/>
                    <a:cs typeface="Times New Roman" charset="0"/>
                  </a:endParaRP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505" name="Rectangle 289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03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08" name="Group 292"/>
              <p:cNvGrpSpPr>
                <a:grpSpLocks/>
              </p:cNvGrpSpPr>
              <p:nvPr/>
            </p:nvGrpSpPr>
            <p:grpSpPr bwMode="auto">
              <a:xfrm>
                <a:off x="1037" y="0"/>
                <a:ext cx="392" cy="403"/>
                <a:chOff x="1037" y="0"/>
                <a:chExt cx="392" cy="403"/>
              </a:xfrm>
            </p:grpSpPr>
            <p:sp>
              <p:nvSpPr>
                <p:cNvPr id="9486" name="Rectangle 270"/>
                <p:cNvSpPr>
                  <a:spLocks noChangeArrowheads="1"/>
                </p:cNvSpPr>
                <p:nvPr/>
              </p:nvSpPr>
              <p:spPr bwMode="auto">
                <a:xfrm>
                  <a:off x="1043" y="6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 b="1">
                      <a:ea typeface="Times New Roman" charset="0"/>
                      <a:cs typeface="Times New Roman" charset="0"/>
                    </a:rPr>
                    <a:t>Total</a:t>
                  </a:r>
                  <a:endParaRPr lang="en-US" altLang="x-none" sz="1200">
                    <a:ea typeface="Times New Roman" charset="0"/>
                    <a:cs typeface="Times New Roman" charset="0"/>
                  </a:endParaRP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507" name="Rectangle 291"/>
                <p:cNvSpPr>
                  <a:spLocks noChangeArrowheads="1"/>
                </p:cNvSpPr>
                <p:nvPr/>
              </p:nvSpPr>
              <p:spPr bwMode="auto">
                <a:xfrm>
                  <a:off x="1037" y="0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10" name="Group 294"/>
              <p:cNvGrpSpPr>
                <a:grpSpLocks/>
              </p:cNvGrpSpPr>
              <p:nvPr/>
            </p:nvGrpSpPr>
            <p:grpSpPr bwMode="auto">
              <a:xfrm>
                <a:off x="1429" y="0"/>
                <a:ext cx="443" cy="403"/>
                <a:chOff x="1429" y="0"/>
                <a:chExt cx="443" cy="403"/>
              </a:xfrm>
            </p:grpSpPr>
            <p:sp>
              <p:nvSpPr>
                <p:cNvPr id="9487" name="Rectangle 271"/>
                <p:cNvSpPr>
                  <a:spLocks noChangeArrowheads="1"/>
                </p:cNvSpPr>
                <p:nvPr/>
              </p:nvSpPr>
              <p:spPr bwMode="auto">
                <a:xfrm>
                  <a:off x="1435" y="6"/>
                  <a:ext cx="431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 b="1">
                      <a:ea typeface="Times New Roman" charset="0"/>
                      <a:cs typeface="Times New Roman" charset="0"/>
                    </a:rPr>
                    <a:t>Normal</a:t>
                  </a:r>
                  <a:endParaRPr lang="en-US" altLang="x-none" sz="1200">
                    <a:ea typeface="Times New Roman" charset="0"/>
                    <a:cs typeface="Times New Roman" charset="0"/>
                  </a:endParaRP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509" name="Rectangle 293"/>
                <p:cNvSpPr>
                  <a:spLocks noChangeArrowheads="1"/>
                </p:cNvSpPr>
                <p:nvPr/>
              </p:nvSpPr>
              <p:spPr bwMode="auto">
                <a:xfrm>
                  <a:off x="1429" y="0"/>
                  <a:ext cx="443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12" name="Group 296"/>
              <p:cNvGrpSpPr>
                <a:grpSpLocks/>
              </p:cNvGrpSpPr>
              <p:nvPr/>
            </p:nvGrpSpPr>
            <p:grpSpPr bwMode="auto">
              <a:xfrm>
                <a:off x="1872" y="0"/>
                <a:ext cx="392" cy="403"/>
                <a:chOff x="1872" y="0"/>
                <a:chExt cx="392" cy="403"/>
              </a:xfrm>
            </p:grpSpPr>
            <p:sp>
              <p:nvSpPr>
                <p:cNvPr id="9488" name="Rectangle 272"/>
                <p:cNvSpPr>
                  <a:spLocks noChangeArrowheads="1"/>
                </p:cNvSpPr>
                <p:nvPr/>
              </p:nvSpPr>
              <p:spPr bwMode="auto">
                <a:xfrm>
                  <a:off x="1878" y="6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 b="1">
                      <a:ea typeface="Times New Roman" charset="0"/>
                      <a:cs typeface="Times New Roman" charset="0"/>
                    </a:rPr>
                    <a:t>Ideal</a:t>
                  </a:r>
                  <a:endParaRPr lang="en-US" altLang="x-none" sz="1200">
                    <a:ea typeface="Times New Roman" charset="0"/>
                    <a:cs typeface="Times New Roman" charset="0"/>
                  </a:endParaRP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511" name="Rectangle 295"/>
                <p:cNvSpPr>
                  <a:spLocks noChangeArrowheads="1"/>
                </p:cNvSpPr>
                <p:nvPr/>
              </p:nvSpPr>
              <p:spPr bwMode="auto">
                <a:xfrm>
                  <a:off x="1872" y="0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14" name="Group 298"/>
              <p:cNvGrpSpPr>
                <a:grpSpLocks/>
              </p:cNvGrpSpPr>
              <p:nvPr/>
            </p:nvGrpSpPr>
            <p:grpSpPr bwMode="auto">
              <a:xfrm>
                <a:off x="2264" y="0"/>
                <a:ext cx="479" cy="403"/>
                <a:chOff x="2264" y="0"/>
                <a:chExt cx="479" cy="403"/>
              </a:xfrm>
            </p:grpSpPr>
            <p:sp>
              <p:nvSpPr>
                <p:cNvPr id="9489" name="Rectangle 273"/>
                <p:cNvSpPr>
                  <a:spLocks noChangeArrowheads="1"/>
                </p:cNvSpPr>
                <p:nvPr/>
              </p:nvSpPr>
              <p:spPr bwMode="auto">
                <a:xfrm>
                  <a:off x="2270" y="6"/>
                  <a:ext cx="467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 b="1">
                      <a:ea typeface="Times New Roman" charset="0"/>
                      <a:cs typeface="Times New Roman" charset="0"/>
                    </a:rPr>
                    <a:t>Ranking</a:t>
                  </a:r>
                  <a:endParaRPr lang="en-US" altLang="x-none" sz="1200">
                    <a:ea typeface="Times New Roman" charset="0"/>
                    <a:cs typeface="Times New Roman" charset="0"/>
                  </a:endParaRP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513" name="Rectangle 297"/>
                <p:cNvSpPr>
                  <a:spLocks noChangeArrowheads="1"/>
                </p:cNvSpPr>
                <p:nvPr/>
              </p:nvSpPr>
              <p:spPr bwMode="auto">
                <a:xfrm>
                  <a:off x="2264" y="0"/>
                  <a:ext cx="47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16" name="Group 300"/>
              <p:cNvGrpSpPr>
                <a:grpSpLocks/>
              </p:cNvGrpSpPr>
              <p:nvPr/>
            </p:nvGrpSpPr>
            <p:grpSpPr bwMode="auto">
              <a:xfrm>
                <a:off x="0" y="415"/>
                <a:ext cx="1037" cy="403"/>
                <a:chOff x="0" y="415"/>
                <a:chExt cx="1037" cy="403"/>
              </a:xfrm>
            </p:grpSpPr>
            <p:sp>
              <p:nvSpPr>
                <p:cNvPr id="9490" name="Rectangle 274"/>
                <p:cNvSpPr>
                  <a:spLocks noChangeArrowheads="1"/>
                </p:cNvSpPr>
                <p:nvPr/>
              </p:nvSpPr>
              <p:spPr bwMode="auto">
                <a:xfrm>
                  <a:off x="6" y="421"/>
                  <a:ext cx="1025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Build a new arena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515" name="Rectangle 299"/>
                <p:cNvSpPr>
                  <a:spLocks noChangeArrowheads="1"/>
                </p:cNvSpPr>
                <p:nvPr/>
              </p:nvSpPr>
              <p:spPr bwMode="auto">
                <a:xfrm>
                  <a:off x="0" y="415"/>
                  <a:ext cx="103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18" name="Group 302"/>
              <p:cNvGrpSpPr>
                <a:grpSpLocks/>
              </p:cNvGrpSpPr>
              <p:nvPr/>
            </p:nvGrpSpPr>
            <p:grpSpPr bwMode="auto">
              <a:xfrm>
                <a:off x="1037" y="415"/>
                <a:ext cx="392" cy="403"/>
                <a:chOff x="1037" y="415"/>
                <a:chExt cx="392" cy="403"/>
              </a:xfrm>
            </p:grpSpPr>
            <p:sp>
              <p:nvSpPr>
                <p:cNvPr id="9491" name="Rectangle 275"/>
                <p:cNvSpPr>
                  <a:spLocks noChangeArrowheads="1"/>
                </p:cNvSpPr>
                <p:nvPr/>
              </p:nvSpPr>
              <p:spPr bwMode="auto">
                <a:xfrm>
                  <a:off x="1043" y="421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0.2545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517" name="Rectangle 301"/>
                <p:cNvSpPr>
                  <a:spLocks noChangeArrowheads="1"/>
                </p:cNvSpPr>
                <p:nvPr/>
              </p:nvSpPr>
              <p:spPr bwMode="auto">
                <a:xfrm>
                  <a:off x="1037" y="415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20" name="Group 304"/>
              <p:cNvGrpSpPr>
                <a:grpSpLocks/>
              </p:cNvGrpSpPr>
              <p:nvPr/>
            </p:nvGrpSpPr>
            <p:grpSpPr bwMode="auto">
              <a:xfrm>
                <a:off x="1429" y="415"/>
                <a:ext cx="443" cy="403"/>
                <a:chOff x="1429" y="415"/>
                <a:chExt cx="443" cy="403"/>
              </a:xfrm>
            </p:grpSpPr>
            <p:sp>
              <p:nvSpPr>
                <p:cNvPr id="9492" name="Rectangle 276"/>
                <p:cNvSpPr>
                  <a:spLocks noChangeArrowheads="1"/>
                </p:cNvSpPr>
                <p:nvPr/>
              </p:nvSpPr>
              <p:spPr bwMode="auto">
                <a:xfrm>
                  <a:off x="1435" y="421"/>
                  <a:ext cx="431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0.2545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519" name="Rectangle 303"/>
                <p:cNvSpPr>
                  <a:spLocks noChangeArrowheads="1"/>
                </p:cNvSpPr>
                <p:nvPr/>
              </p:nvSpPr>
              <p:spPr bwMode="auto">
                <a:xfrm>
                  <a:off x="1429" y="415"/>
                  <a:ext cx="443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22" name="Group 306"/>
              <p:cNvGrpSpPr>
                <a:grpSpLocks/>
              </p:cNvGrpSpPr>
              <p:nvPr/>
            </p:nvGrpSpPr>
            <p:grpSpPr bwMode="auto">
              <a:xfrm>
                <a:off x="1872" y="415"/>
                <a:ext cx="392" cy="403"/>
                <a:chOff x="1872" y="415"/>
                <a:chExt cx="392" cy="403"/>
              </a:xfrm>
            </p:grpSpPr>
            <p:sp>
              <p:nvSpPr>
                <p:cNvPr id="9493" name="Rectangle 277"/>
                <p:cNvSpPr>
                  <a:spLocks noChangeArrowheads="1"/>
                </p:cNvSpPr>
                <p:nvPr/>
              </p:nvSpPr>
              <p:spPr bwMode="auto">
                <a:xfrm>
                  <a:off x="1878" y="421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0.5924</a:t>
                  </a:r>
                </a:p>
                <a:p>
                  <a:pPr eaLnBrk="0" hangingPunct="0"/>
                  <a:endParaRPr lang="en-US" altLang="x-none"/>
                </a:p>
              </p:txBody>
            </p:sp>
            <p:sp>
              <p:nvSpPr>
                <p:cNvPr id="9521" name="Rectangle 305"/>
                <p:cNvSpPr>
                  <a:spLocks noChangeArrowheads="1"/>
                </p:cNvSpPr>
                <p:nvPr/>
              </p:nvSpPr>
              <p:spPr bwMode="auto">
                <a:xfrm>
                  <a:off x="1872" y="415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24" name="Group 308"/>
              <p:cNvGrpSpPr>
                <a:grpSpLocks/>
              </p:cNvGrpSpPr>
              <p:nvPr/>
            </p:nvGrpSpPr>
            <p:grpSpPr bwMode="auto">
              <a:xfrm>
                <a:off x="2264" y="415"/>
                <a:ext cx="479" cy="403"/>
                <a:chOff x="2264" y="415"/>
                <a:chExt cx="479" cy="403"/>
              </a:xfrm>
            </p:grpSpPr>
            <p:sp>
              <p:nvSpPr>
                <p:cNvPr id="9494" name="Rectangle 278"/>
                <p:cNvSpPr>
                  <a:spLocks noChangeArrowheads="1"/>
                </p:cNvSpPr>
                <p:nvPr/>
              </p:nvSpPr>
              <p:spPr bwMode="auto">
                <a:xfrm>
                  <a:off x="2270" y="421"/>
                  <a:ext cx="467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3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523" name="Rectangle 307"/>
                <p:cNvSpPr>
                  <a:spLocks noChangeArrowheads="1"/>
                </p:cNvSpPr>
                <p:nvPr/>
              </p:nvSpPr>
              <p:spPr bwMode="auto">
                <a:xfrm>
                  <a:off x="2264" y="415"/>
                  <a:ext cx="47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26" name="Group 310"/>
              <p:cNvGrpSpPr>
                <a:grpSpLocks/>
              </p:cNvGrpSpPr>
              <p:nvPr/>
            </p:nvGrpSpPr>
            <p:grpSpPr bwMode="auto">
              <a:xfrm>
                <a:off x="0" y="830"/>
                <a:ext cx="1037" cy="403"/>
                <a:chOff x="0" y="830"/>
                <a:chExt cx="1037" cy="403"/>
              </a:xfrm>
            </p:grpSpPr>
            <p:sp>
              <p:nvSpPr>
                <p:cNvPr id="9495" name="Rectangle 279"/>
                <p:cNvSpPr>
                  <a:spLocks noChangeArrowheads="1"/>
                </p:cNvSpPr>
                <p:nvPr/>
              </p:nvSpPr>
              <p:spPr bwMode="auto">
                <a:xfrm>
                  <a:off x="6" y="836"/>
                  <a:ext cx="1025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Refurbish current arena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525" name="Rectangle 309"/>
                <p:cNvSpPr>
                  <a:spLocks noChangeArrowheads="1"/>
                </p:cNvSpPr>
                <p:nvPr/>
              </p:nvSpPr>
              <p:spPr bwMode="auto">
                <a:xfrm>
                  <a:off x="0" y="830"/>
                  <a:ext cx="103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28" name="Group 312"/>
              <p:cNvGrpSpPr>
                <a:grpSpLocks/>
              </p:cNvGrpSpPr>
              <p:nvPr/>
            </p:nvGrpSpPr>
            <p:grpSpPr bwMode="auto">
              <a:xfrm>
                <a:off x="1037" y="830"/>
                <a:ext cx="392" cy="403"/>
                <a:chOff x="1037" y="830"/>
                <a:chExt cx="392" cy="403"/>
              </a:xfrm>
            </p:grpSpPr>
            <p:sp>
              <p:nvSpPr>
                <p:cNvPr id="9496" name="Rectangle 280"/>
                <p:cNvSpPr>
                  <a:spLocks noChangeArrowheads="1"/>
                </p:cNvSpPr>
                <p:nvPr/>
              </p:nvSpPr>
              <p:spPr bwMode="auto">
                <a:xfrm>
                  <a:off x="1043" y="836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0.3159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527" name="Rectangle 311"/>
                <p:cNvSpPr>
                  <a:spLocks noChangeArrowheads="1"/>
                </p:cNvSpPr>
                <p:nvPr/>
              </p:nvSpPr>
              <p:spPr bwMode="auto">
                <a:xfrm>
                  <a:off x="1037" y="830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30" name="Group 314"/>
              <p:cNvGrpSpPr>
                <a:grpSpLocks/>
              </p:cNvGrpSpPr>
              <p:nvPr/>
            </p:nvGrpSpPr>
            <p:grpSpPr bwMode="auto">
              <a:xfrm>
                <a:off x="1429" y="830"/>
                <a:ext cx="443" cy="403"/>
                <a:chOff x="1429" y="830"/>
                <a:chExt cx="443" cy="403"/>
              </a:xfrm>
            </p:grpSpPr>
            <p:sp>
              <p:nvSpPr>
                <p:cNvPr id="9497" name="Rectangle 281"/>
                <p:cNvSpPr>
                  <a:spLocks noChangeArrowheads="1"/>
                </p:cNvSpPr>
                <p:nvPr/>
              </p:nvSpPr>
              <p:spPr bwMode="auto">
                <a:xfrm>
                  <a:off x="1435" y="836"/>
                  <a:ext cx="431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0.3159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529" name="Rectangle 313"/>
                <p:cNvSpPr>
                  <a:spLocks noChangeArrowheads="1"/>
                </p:cNvSpPr>
                <p:nvPr/>
              </p:nvSpPr>
              <p:spPr bwMode="auto">
                <a:xfrm>
                  <a:off x="1429" y="830"/>
                  <a:ext cx="443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32" name="Group 316"/>
              <p:cNvGrpSpPr>
                <a:grpSpLocks/>
              </p:cNvGrpSpPr>
              <p:nvPr/>
            </p:nvGrpSpPr>
            <p:grpSpPr bwMode="auto">
              <a:xfrm>
                <a:off x="1872" y="830"/>
                <a:ext cx="392" cy="403"/>
                <a:chOff x="1872" y="830"/>
                <a:chExt cx="392" cy="403"/>
              </a:xfrm>
            </p:grpSpPr>
            <p:sp>
              <p:nvSpPr>
                <p:cNvPr id="9498" name="Rectangle 282"/>
                <p:cNvSpPr>
                  <a:spLocks noChangeArrowheads="1"/>
                </p:cNvSpPr>
                <p:nvPr/>
              </p:nvSpPr>
              <p:spPr bwMode="auto">
                <a:xfrm>
                  <a:off x="1878" y="836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0.7354</a:t>
                  </a:r>
                </a:p>
                <a:p>
                  <a:pPr eaLnBrk="0" hangingPunct="0"/>
                  <a:endParaRPr lang="en-US" altLang="x-none"/>
                </a:p>
              </p:txBody>
            </p:sp>
            <p:sp>
              <p:nvSpPr>
                <p:cNvPr id="9531" name="Rectangle 315"/>
                <p:cNvSpPr>
                  <a:spLocks noChangeArrowheads="1"/>
                </p:cNvSpPr>
                <p:nvPr/>
              </p:nvSpPr>
              <p:spPr bwMode="auto">
                <a:xfrm>
                  <a:off x="1872" y="830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34" name="Group 318"/>
              <p:cNvGrpSpPr>
                <a:grpSpLocks/>
              </p:cNvGrpSpPr>
              <p:nvPr/>
            </p:nvGrpSpPr>
            <p:grpSpPr bwMode="auto">
              <a:xfrm>
                <a:off x="2264" y="830"/>
                <a:ext cx="479" cy="403"/>
                <a:chOff x="2264" y="830"/>
                <a:chExt cx="479" cy="403"/>
              </a:xfrm>
            </p:grpSpPr>
            <p:sp>
              <p:nvSpPr>
                <p:cNvPr id="9499" name="Rectangle 283"/>
                <p:cNvSpPr>
                  <a:spLocks noChangeArrowheads="1"/>
                </p:cNvSpPr>
                <p:nvPr/>
              </p:nvSpPr>
              <p:spPr bwMode="auto">
                <a:xfrm>
                  <a:off x="2270" y="836"/>
                  <a:ext cx="467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2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533" name="Rectangle 317"/>
                <p:cNvSpPr>
                  <a:spLocks noChangeArrowheads="1"/>
                </p:cNvSpPr>
                <p:nvPr/>
              </p:nvSpPr>
              <p:spPr bwMode="auto">
                <a:xfrm>
                  <a:off x="2264" y="830"/>
                  <a:ext cx="47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36" name="Group 320"/>
              <p:cNvGrpSpPr>
                <a:grpSpLocks/>
              </p:cNvGrpSpPr>
              <p:nvPr/>
            </p:nvGrpSpPr>
            <p:grpSpPr bwMode="auto">
              <a:xfrm>
                <a:off x="0" y="1245"/>
                <a:ext cx="1037" cy="403"/>
                <a:chOff x="0" y="1245"/>
                <a:chExt cx="1037" cy="403"/>
              </a:xfrm>
            </p:grpSpPr>
            <p:sp>
              <p:nvSpPr>
                <p:cNvPr id="9500" name="Rectangle 284"/>
                <p:cNvSpPr>
                  <a:spLocks noChangeArrowheads="1"/>
                </p:cNvSpPr>
                <p:nvPr/>
              </p:nvSpPr>
              <p:spPr bwMode="auto">
                <a:xfrm>
                  <a:off x="6" y="1251"/>
                  <a:ext cx="1025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Stay with current arena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535" name="Rectangle 319"/>
                <p:cNvSpPr>
                  <a:spLocks noChangeArrowheads="1"/>
                </p:cNvSpPr>
                <p:nvPr/>
              </p:nvSpPr>
              <p:spPr bwMode="auto">
                <a:xfrm>
                  <a:off x="0" y="1245"/>
                  <a:ext cx="103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38" name="Group 322"/>
              <p:cNvGrpSpPr>
                <a:grpSpLocks/>
              </p:cNvGrpSpPr>
              <p:nvPr/>
            </p:nvGrpSpPr>
            <p:grpSpPr bwMode="auto">
              <a:xfrm>
                <a:off x="1037" y="1245"/>
                <a:ext cx="392" cy="403"/>
                <a:chOff x="1037" y="1245"/>
                <a:chExt cx="392" cy="403"/>
              </a:xfrm>
            </p:grpSpPr>
            <p:sp>
              <p:nvSpPr>
                <p:cNvPr id="9501" name="Rectangle 285"/>
                <p:cNvSpPr>
                  <a:spLocks noChangeArrowheads="1"/>
                </p:cNvSpPr>
                <p:nvPr/>
              </p:nvSpPr>
              <p:spPr bwMode="auto">
                <a:xfrm>
                  <a:off x="1043" y="1251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0.4296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537" name="Rectangle 321"/>
                <p:cNvSpPr>
                  <a:spLocks noChangeArrowheads="1"/>
                </p:cNvSpPr>
                <p:nvPr/>
              </p:nvSpPr>
              <p:spPr bwMode="auto">
                <a:xfrm>
                  <a:off x="1037" y="1245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40" name="Group 324"/>
              <p:cNvGrpSpPr>
                <a:grpSpLocks/>
              </p:cNvGrpSpPr>
              <p:nvPr/>
            </p:nvGrpSpPr>
            <p:grpSpPr bwMode="auto">
              <a:xfrm>
                <a:off x="1429" y="1245"/>
                <a:ext cx="443" cy="403"/>
                <a:chOff x="1429" y="1245"/>
                <a:chExt cx="443" cy="403"/>
              </a:xfrm>
            </p:grpSpPr>
            <p:sp>
              <p:nvSpPr>
                <p:cNvPr id="9502" name="Rectangle 286"/>
                <p:cNvSpPr>
                  <a:spLocks noChangeArrowheads="1"/>
                </p:cNvSpPr>
                <p:nvPr/>
              </p:nvSpPr>
              <p:spPr bwMode="auto">
                <a:xfrm>
                  <a:off x="1435" y="1251"/>
                  <a:ext cx="431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0.4296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539" name="Rectangle 323"/>
                <p:cNvSpPr>
                  <a:spLocks noChangeArrowheads="1"/>
                </p:cNvSpPr>
                <p:nvPr/>
              </p:nvSpPr>
              <p:spPr bwMode="auto">
                <a:xfrm>
                  <a:off x="1429" y="1245"/>
                  <a:ext cx="443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42" name="Group 326"/>
              <p:cNvGrpSpPr>
                <a:grpSpLocks/>
              </p:cNvGrpSpPr>
              <p:nvPr/>
            </p:nvGrpSpPr>
            <p:grpSpPr bwMode="auto">
              <a:xfrm>
                <a:off x="1872" y="1245"/>
                <a:ext cx="392" cy="403"/>
                <a:chOff x="1872" y="1245"/>
                <a:chExt cx="392" cy="403"/>
              </a:xfrm>
            </p:grpSpPr>
            <p:sp>
              <p:nvSpPr>
                <p:cNvPr id="9503" name="Rectangle 287"/>
                <p:cNvSpPr>
                  <a:spLocks noChangeArrowheads="1"/>
                </p:cNvSpPr>
                <p:nvPr/>
              </p:nvSpPr>
              <p:spPr bwMode="auto">
                <a:xfrm>
                  <a:off x="1878" y="1251"/>
                  <a:ext cx="380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1.0000</a:t>
                  </a:r>
                </a:p>
                <a:p>
                  <a:pPr eaLnBrk="0" hangingPunct="0"/>
                  <a:endParaRPr lang="en-US" altLang="x-none"/>
                </a:p>
              </p:txBody>
            </p:sp>
            <p:sp>
              <p:nvSpPr>
                <p:cNvPr id="9541" name="Rectangle 325"/>
                <p:cNvSpPr>
                  <a:spLocks noChangeArrowheads="1"/>
                </p:cNvSpPr>
                <p:nvPr/>
              </p:nvSpPr>
              <p:spPr bwMode="auto">
                <a:xfrm>
                  <a:off x="1872" y="1245"/>
                  <a:ext cx="39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44" name="Group 328"/>
              <p:cNvGrpSpPr>
                <a:grpSpLocks/>
              </p:cNvGrpSpPr>
              <p:nvPr/>
            </p:nvGrpSpPr>
            <p:grpSpPr bwMode="auto">
              <a:xfrm>
                <a:off x="2264" y="1245"/>
                <a:ext cx="479" cy="403"/>
                <a:chOff x="2264" y="1245"/>
                <a:chExt cx="479" cy="403"/>
              </a:xfrm>
            </p:grpSpPr>
            <p:sp>
              <p:nvSpPr>
                <p:cNvPr id="9504" name="Rectangle 288"/>
                <p:cNvSpPr>
                  <a:spLocks noChangeArrowheads="1"/>
                </p:cNvSpPr>
                <p:nvPr/>
              </p:nvSpPr>
              <p:spPr bwMode="auto">
                <a:xfrm>
                  <a:off x="2270" y="1251"/>
                  <a:ext cx="467" cy="3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x-none" sz="1200">
                      <a:ea typeface="Times New Roman" charset="0"/>
                      <a:cs typeface="Times New Roman" charset="0"/>
                    </a:rPr>
                    <a:t>1</a:t>
                  </a:r>
                </a:p>
                <a:p>
                  <a:pPr algn="ctr" eaLnBrk="0" hangingPunct="0"/>
                  <a:endParaRPr lang="en-US" altLang="x-none"/>
                </a:p>
              </p:txBody>
            </p:sp>
            <p:sp>
              <p:nvSpPr>
                <p:cNvPr id="9543" name="Rectangle 327"/>
                <p:cNvSpPr>
                  <a:spLocks noChangeArrowheads="1"/>
                </p:cNvSpPr>
                <p:nvPr/>
              </p:nvSpPr>
              <p:spPr bwMode="auto">
                <a:xfrm>
                  <a:off x="2264" y="1245"/>
                  <a:ext cx="47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9546" name="Rectangle 330"/>
            <p:cNvSpPr>
              <a:spLocks noChangeArrowheads="1"/>
            </p:cNvSpPr>
            <p:nvPr/>
          </p:nvSpPr>
          <p:spPr bwMode="auto">
            <a:xfrm>
              <a:off x="-3" y="-3"/>
              <a:ext cx="2749" cy="1654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548" name="Text Box 332"/>
          <p:cNvSpPr txBox="1">
            <a:spLocks noChangeArrowheads="1"/>
          </p:cNvSpPr>
          <p:nvPr/>
        </p:nvSpPr>
        <p:spPr bwMode="auto">
          <a:xfrm>
            <a:off x="228600" y="685800"/>
            <a:ext cx="1905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1200" b="1"/>
              <a:t>Benefits</a:t>
            </a:r>
          </a:p>
        </p:txBody>
      </p:sp>
      <p:sp>
        <p:nvSpPr>
          <p:cNvPr id="9549" name="Text Box 333"/>
          <p:cNvSpPr txBox="1">
            <a:spLocks noChangeArrowheads="1"/>
          </p:cNvSpPr>
          <p:nvPr/>
        </p:nvSpPr>
        <p:spPr bwMode="auto">
          <a:xfrm>
            <a:off x="7010400" y="685800"/>
            <a:ext cx="1905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altLang="x-none" sz="1200" b="1"/>
              <a:t>Costs</a:t>
            </a:r>
          </a:p>
        </p:txBody>
      </p:sp>
      <p:sp>
        <p:nvSpPr>
          <p:cNvPr id="9550" name="Text Box 334"/>
          <p:cNvSpPr txBox="1">
            <a:spLocks noChangeArrowheads="1"/>
          </p:cNvSpPr>
          <p:nvPr/>
        </p:nvSpPr>
        <p:spPr bwMode="auto">
          <a:xfrm>
            <a:off x="228600" y="3657600"/>
            <a:ext cx="1905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1200" b="1"/>
              <a:t>Opportunities</a:t>
            </a:r>
          </a:p>
        </p:txBody>
      </p:sp>
      <p:sp>
        <p:nvSpPr>
          <p:cNvPr id="9551" name="Text Box 335"/>
          <p:cNvSpPr txBox="1">
            <a:spLocks noChangeArrowheads="1"/>
          </p:cNvSpPr>
          <p:nvPr/>
        </p:nvSpPr>
        <p:spPr bwMode="auto">
          <a:xfrm>
            <a:off x="7010400" y="3657600"/>
            <a:ext cx="1905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altLang="x-none" sz="1200" b="1"/>
              <a:t>Risks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2">
      <a:dk1>
        <a:srgbClr val="003366"/>
      </a:dk1>
      <a:lt1>
        <a:srgbClr val="FFFFFF"/>
      </a:lt1>
      <a:dk2>
        <a:srgbClr val="003366"/>
      </a:dk2>
      <a:lt2>
        <a:srgbClr val="E3E2C7"/>
      </a:lt2>
      <a:accent1>
        <a:srgbClr val="CCCC99"/>
      </a:accent1>
      <a:accent2>
        <a:srgbClr val="003366"/>
      </a:accent2>
      <a:accent3>
        <a:srgbClr val="FFFFFF"/>
      </a:accent3>
      <a:accent4>
        <a:srgbClr val="002A56"/>
      </a:accent4>
      <a:accent5>
        <a:srgbClr val="E2E2CA"/>
      </a:accent5>
      <a:accent6>
        <a:srgbClr val="002D5C"/>
      </a:accent6>
      <a:hlink>
        <a:srgbClr val="003366"/>
      </a:hlink>
      <a:folHlink>
        <a:srgbClr val="800000"/>
      </a:folHlink>
    </a:clrScheme>
    <a:fontScheme name="Straight Edg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142</TotalTime>
  <Words>372</Words>
  <Application>Microsoft Macintosh PowerPoint</Application>
  <PresentationFormat>On-screen Show (4:3)</PresentationFormat>
  <Paragraphs>162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Times New Roman</vt:lpstr>
      <vt:lpstr>Wingdings</vt:lpstr>
      <vt:lpstr>Straight Edge</vt:lpstr>
      <vt:lpstr>Should the Pittsburgh Penguins receive funds to build a new arena?</vt:lpstr>
      <vt:lpstr>Alternatives</vt:lpstr>
      <vt:lpstr>Introduction</vt:lpstr>
      <vt:lpstr>Model</vt:lpstr>
      <vt:lpstr>Benefits Criteria</vt:lpstr>
      <vt:lpstr>Costs Criteria</vt:lpstr>
      <vt:lpstr>Opportunities Criteria</vt:lpstr>
      <vt:lpstr>Risks Criteria</vt:lpstr>
      <vt:lpstr>Priorities</vt:lpstr>
      <vt:lpstr>Results</vt:lpstr>
    </vt:vector>
  </TitlesOfParts>
  <Company>Heinz</Company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Should the Pittsburgh Penguins get funding to build a new arena?</dc:title>
  <dc:creator>rmalsch</dc:creator>
  <cp:lastModifiedBy>E R</cp:lastModifiedBy>
  <cp:revision>13</cp:revision>
  <dcterms:created xsi:type="dcterms:W3CDTF">2002-10-14T12:23:22Z</dcterms:created>
  <dcterms:modified xsi:type="dcterms:W3CDTF">2017-02-21T17:34:17Z</dcterms:modified>
</cp:coreProperties>
</file>