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63" d="100"/>
          <a:sy n="63" d="100"/>
        </p:scale>
        <p:origin x="84" y="16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5/18/2020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5/18/2020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5/18/2020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5/18/2020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5/18/2020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5/18/2020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dirty="0"/>
              <a:t>5/18/2020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5/18/2020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5/18/2020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5/18/2020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EB712588-04B1-427B-82EE-E8DB90309F08}" type="datetimeFigureOut">
              <a:rPr lang="en-US" dirty="0"/>
              <a:t>5/18/2020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FF9F0C5-380F-41C2-899A-BAC0F0927E16}"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5/18/2020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5/18/2020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5/18/2020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2A54C80-263E-416B-A8E0-580EDEADCBDC}" type="datetimeFigureOut">
              <a:rPr lang="en-US" dirty="0"/>
              <a:t>5/18/2020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5/18/2020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5/18/2020</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65" r:id="rId4"/>
    <p:sldLayoutId id="2147483653" r:id="rId5"/>
    <p:sldLayoutId id="2147483654" r:id="rId6"/>
    <p:sldLayoutId id="2147483655" r:id="rId7"/>
    <p:sldLayoutId id="2147483666" r:id="rId8"/>
    <p:sldLayoutId id="2147483657" r:id="rId9"/>
    <p:sldLayoutId id="2147483660" r:id="rId10"/>
    <p:sldLayoutId id="2147483661" r:id="rId11"/>
    <p:sldLayoutId id="2147483662" r:id="rId12"/>
    <p:sldLayoutId id="2147483663" r:id="rId13"/>
    <p:sldLayoutId id="2147483664" r:id="rId14"/>
    <p:sldLayoutId id="2147483667" r:id="rId15"/>
    <p:sldLayoutId id="2147483659"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76B68B-9636-451E-8E61-F1F024DF46DD}"/>
              </a:ext>
            </a:extLst>
          </p:cNvPr>
          <p:cNvSpPr>
            <a:spLocks noGrp="1"/>
          </p:cNvSpPr>
          <p:nvPr>
            <p:ph type="ctrTitle"/>
          </p:nvPr>
        </p:nvSpPr>
        <p:spPr/>
        <p:txBody>
          <a:bodyPr/>
          <a:lstStyle/>
          <a:p>
            <a:r>
              <a:rPr lang="en-US" dirty="0"/>
              <a:t>Should the University of Pittsburgh build a Parking Lot at Schenley Park?</a:t>
            </a:r>
          </a:p>
        </p:txBody>
      </p:sp>
      <p:sp>
        <p:nvSpPr>
          <p:cNvPr id="3" name="Subtitle 2">
            <a:extLst>
              <a:ext uri="{FF2B5EF4-FFF2-40B4-BE49-F238E27FC236}">
                <a16:creationId xmlns:a16="http://schemas.microsoft.com/office/drawing/2014/main" id="{E655A8FF-5351-4E10-B3CD-A13D166CC4E9}"/>
              </a:ext>
            </a:extLst>
          </p:cNvPr>
          <p:cNvSpPr>
            <a:spLocks noGrp="1"/>
          </p:cNvSpPr>
          <p:nvPr>
            <p:ph type="subTitle" idx="1"/>
          </p:nvPr>
        </p:nvSpPr>
        <p:spPr/>
        <p:txBody>
          <a:bodyPr/>
          <a:lstStyle/>
          <a:p>
            <a:endParaRPr lang="en-US"/>
          </a:p>
        </p:txBody>
      </p:sp>
    </p:spTree>
    <p:extLst>
      <p:ext uri="{BB962C8B-B14F-4D97-AF65-F5344CB8AC3E}">
        <p14:creationId xmlns:p14="http://schemas.microsoft.com/office/powerpoint/2010/main" val="76459993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1A0422-352F-4F87-8587-4E5A16C57F10}"/>
              </a:ext>
            </a:extLst>
          </p:cNvPr>
          <p:cNvSpPr>
            <a:spLocks noGrp="1"/>
          </p:cNvSpPr>
          <p:nvPr>
            <p:ph type="title"/>
          </p:nvPr>
        </p:nvSpPr>
        <p:spPr/>
        <p:txBody>
          <a:bodyPr/>
          <a:lstStyle/>
          <a:p>
            <a:r>
              <a:rPr lang="en-US" b="1" dirty="0"/>
              <a:t>Methodology</a:t>
            </a:r>
            <a:br>
              <a:rPr lang="en-US" b="1" dirty="0"/>
            </a:br>
            <a:endParaRPr lang="en-US" dirty="0"/>
          </a:p>
        </p:txBody>
      </p:sp>
      <p:sp>
        <p:nvSpPr>
          <p:cNvPr id="3" name="Content Placeholder 2">
            <a:extLst>
              <a:ext uri="{FF2B5EF4-FFF2-40B4-BE49-F238E27FC236}">
                <a16:creationId xmlns:a16="http://schemas.microsoft.com/office/drawing/2014/main" id="{F86229FC-FD6A-41B0-8C7F-780E105CE50E}"/>
              </a:ext>
            </a:extLst>
          </p:cNvPr>
          <p:cNvSpPr>
            <a:spLocks noGrp="1"/>
          </p:cNvSpPr>
          <p:nvPr>
            <p:ph idx="1"/>
          </p:nvPr>
        </p:nvSpPr>
        <p:spPr/>
        <p:txBody>
          <a:bodyPr/>
          <a:lstStyle/>
          <a:p>
            <a:r>
              <a:rPr lang="en-US" dirty="0"/>
              <a:t>To evaluate this complex decision I will employ the use of the Analytical Network (ANP) Model, developed by Professor Thomas </a:t>
            </a:r>
            <a:r>
              <a:rPr lang="en-US" dirty="0" err="1"/>
              <a:t>Saaty</a:t>
            </a:r>
            <a:r>
              <a:rPr lang="en-US" dirty="0"/>
              <a:t>, in conjunction with his </a:t>
            </a:r>
            <a:r>
              <a:rPr lang="en-US" dirty="0" err="1"/>
              <a:t>Superdecisions</a:t>
            </a:r>
            <a:r>
              <a:rPr lang="en-US" dirty="0"/>
              <a:t> software.  The ANP Model requires us to develop a list of alternatives, which are potential solutions to our proposed problem, and criteria by which to weigh the alternatives.  The standard ANP criteria are Benefits, Opportunities, Costs and Risks (BOCR.)  Within each of these criteria will be sub criteria specific to the question at hand.   </a:t>
            </a:r>
          </a:p>
          <a:p>
            <a:endParaRPr lang="en-US" dirty="0"/>
          </a:p>
        </p:txBody>
      </p:sp>
    </p:spTree>
    <p:extLst>
      <p:ext uri="{BB962C8B-B14F-4D97-AF65-F5344CB8AC3E}">
        <p14:creationId xmlns:p14="http://schemas.microsoft.com/office/powerpoint/2010/main" val="195659391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588B82-5A4E-4A1E-A9D3-5067C34E461B}"/>
              </a:ext>
            </a:extLst>
          </p:cNvPr>
          <p:cNvSpPr>
            <a:spLocks noGrp="1"/>
          </p:cNvSpPr>
          <p:nvPr>
            <p:ph type="title"/>
          </p:nvPr>
        </p:nvSpPr>
        <p:spPr/>
        <p:txBody>
          <a:bodyPr/>
          <a:lstStyle/>
          <a:p>
            <a:r>
              <a:rPr lang="en-US" b="1" dirty="0"/>
              <a:t>Alternatives</a:t>
            </a:r>
            <a:br>
              <a:rPr lang="en-US" b="1" dirty="0"/>
            </a:br>
            <a:endParaRPr lang="en-US" dirty="0"/>
          </a:p>
        </p:txBody>
      </p:sp>
      <p:sp>
        <p:nvSpPr>
          <p:cNvPr id="3" name="Content Placeholder 2">
            <a:extLst>
              <a:ext uri="{FF2B5EF4-FFF2-40B4-BE49-F238E27FC236}">
                <a16:creationId xmlns:a16="http://schemas.microsoft.com/office/drawing/2014/main" id="{CDFF48F5-09D3-486A-8426-E9E8404B3DE0}"/>
              </a:ext>
            </a:extLst>
          </p:cNvPr>
          <p:cNvSpPr>
            <a:spLocks noGrp="1"/>
          </p:cNvSpPr>
          <p:nvPr>
            <p:ph idx="1"/>
          </p:nvPr>
        </p:nvSpPr>
        <p:spPr>
          <a:xfrm>
            <a:off x="677334" y="1527143"/>
            <a:ext cx="9145396" cy="4514220"/>
          </a:xfrm>
        </p:spPr>
        <p:txBody>
          <a:bodyPr>
            <a:normAutofit/>
          </a:bodyPr>
          <a:lstStyle/>
          <a:p>
            <a:pPr lvl="0"/>
            <a:r>
              <a:rPr lang="en-US" b="1" dirty="0"/>
              <a:t>Surface Parking Lot: </a:t>
            </a:r>
            <a:r>
              <a:rPr lang="en-US" dirty="0"/>
              <a:t>An above ground</a:t>
            </a:r>
            <a:r>
              <a:rPr lang="en-US" b="1" dirty="0"/>
              <a:t> </a:t>
            </a:r>
            <a:r>
              <a:rPr lang="en-US" dirty="0"/>
              <a:t>parking lot that would occupy the 1-acre lawn at Schenley Plaza.  The lot would feature 168 8’6” parking spaces, with two-way traffic lanes spanning 24” across. This would not affect the restaurant </a:t>
            </a:r>
            <a:r>
              <a:rPr lang="en-US" dirty="0" err="1"/>
              <a:t>caroseul</a:t>
            </a:r>
            <a:r>
              <a:rPr lang="en-US" dirty="0"/>
              <a:t> or food kiosks in the Plaza.</a:t>
            </a:r>
          </a:p>
          <a:p>
            <a:pPr lvl="0"/>
            <a:r>
              <a:rPr lang="en-US" dirty="0"/>
              <a:t> </a:t>
            </a:r>
            <a:r>
              <a:rPr lang="en-US" b="1" dirty="0"/>
              <a:t>Underground Parking: </a:t>
            </a:r>
            <a:r>
              <a:rPr lang="en-US" dirty="0"/>
              <a:t> An underground two story garage similar to the garage at </a:t>
            </a:r>
            <a:r>
              <a:rPr lang="en-US" dirty="0" err="1"/>
              <a:t>Sennott</a:t>
            </a:r>
            <a:r>
              <a:rPr lang="en-US" dirty="0"/>
              <a:t> Square. It would be a total of 100,000 sq. ft.  A parking garage running at normal efficiency requires 325 total sq. feet of space per parking stall (this includes lanes, entrances and all other necessary area to maintain the garage.)  This would leave space for a total of 307 parking stalls.</a:t>
            </a:r>
          </a:p>
          <a:p>
            <a:pPr lvl="0"/>
            <a:r>
              <a:rPr lang="en-US" b="1" dirty="0"/>
              <a:t>Don’t Build a Lot</a:t>
            </a:r>
            <a:r>
              <a:rPr lang="en-US" dirty="0"/>
              <a:t>: Leave everything as it is.</a:t>
            </a:r>
          </a:p>
        </p:txBody>
      </p:sp>
    </p:spTree>
    <p:extLst>
      <p:ext uri="{BB962C8B-B14F-4D97-AF65-F5344CB8AC3E}">
        <p14:creationId xmlns:p14="http://schemas.microsoft.com/office/powerpoint/2010/main" val="412350125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4D412E-03D9-4172-AD4C-AA9A4FC5FCF2}"/>
              </a:ext>
            </a:extLst>
          </p:cNvPr>
          <p:cNvSpPr>
            <a:spLocks noGrp="1"/>
          </p:cNvSpPr>
          <p:nvPr>
            <p:ph type="title"/>
          </p:nvPr>
        </p:nvSpPr>
        <p:spPr/>
        <p:txBody>
          <a:bodyPr/>
          <a:lstStyle/>
          <a:p>
            <a:r>
              <a:rPr lang="en-US" dirty="0"/>
              <a:t>Model</a:t>
            </a:r>
          </a:p>
        </p:txBody>
      </p:sp>
      <p:pic>
        <p:nvPicPr>
          <p:cNvPr id="4" name="Content Placeholder 3">
            <a:extLst>
              <a:ext uri="{FF2B5EF4-FFF2-40B4-BE49-F238E27FC236}">
                <a16:creationId xmlns:a16="http://schemas.microsoft.com/office/drawing/2014/main" id="{D7A20C2A-F5D6-4B7E-9A1A-B216729529B8}"/>
              </a:ext>
            </a:extLst>
          </p:cNvPr>
          <p:cNvPicPr>
            <a:picLocks noGrp="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3072221" y="711200"/>
            <a:ext cx="5736499" cy="5899785"/>
          </a:xfrm>
          <a:prstGeom prst="rect">
            <a:avLst/>
          </a:prstGeom>
          <a:noFill/>
          <a:ln>
            <a:noFill/>
          </a:ln>
        </p:spPr>
      </p:pic>
    </p:spTree>
    <p:extLst>
      <p:ext uri="{BB962C8B-B14F-4D97-AF65-F5344CB8AC3E}">
        <p14:creationId xmlns:p14="http://schemas.microsoft.com/office/powerpoint/2010/main" val="245680074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005A9C-F448-4DF3-91DD-DCFBC0721FEA}"/>
              </a:ext>
            </a:extLst>
          </p:cNvPr>
          <p:cNvSpPr>
            <a:spLocks noGrp="1"/>
          </p:cNvSpPr>
          <p:nvPr>
            <p:ph type="title"/>
          </p:nvPr>
        </p:nvSpPr>
        <p:spPr/>
        <p:txBody>
          <a:bodyPr/>
          <a:lstStyle/>
          <a:p>
            <a:r>
              <a:rPr lang="en-US" dirty="0"/>
              <a:t>Results</a:t>
            </a:r>
          </a:p>
        </p:txBody>
      </p:sp>
      <p:pic>
        <p:nvPicPr>
          <p:cNvPr id="4" name="Content Placeholder 3">
            <a:extLst>
              <a:ext uri="{FF2B5EF4-FFF2-40B4-BE49-F238E27FC236}">
                <a16:creationId xmlns:a16="http://schemas.microsoft.com/office/drawing/2014/main" id="{6F1BF686-0C36-4AD3-92E9-3F7D8220DF93}"/>
              </a:ext>
            </a:extLst>
          </p:cNvPr>
          <p:cNvPicPr>
            <a:picLocks noGrp="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2350294" y="1729264"/>
            <a:ext cx="5869146" cy="1481296"/>
          </a:xfrm>
          <a:prstGeom prst="rect">
            <a:avLst/>
          </a:prstGeom>
          <a:noFill/>
          <a:ln>
            <a:noFill/>
          </a:ln>
        </p:spPr>
      </p:pic>
      <p:pic>
        <p:nvPicPr>
          <p:cNvPr id="5" name="Picture 4">
            <a:extLst>
              <a:ext uri="{FF2B5EF4-FFF2-40B4-BE49-F238E27FC236}">
                <a16:creationId xmlns:a16="http://schemas.microsoft.com/office/drawing/2014/main" id="{1556FA9C-7713-4C64-9796-1DD4ED35F7F6}"/>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3225800" y="4031615"/>
            <a:ext cx="3972560" cy="2411730"/>
          </a:xfrm>
          <a:prstGeom prst="rect">
            <a:avLst/>
          </a:prstGeom>
          <a:noFill/>
          <a:ln>
            <a:noFill/>
          </a:ln>
        </p:spPr>
      </p:pic>
    </p:spTree>
    <p:extLst>
      <p:ext uri="{BB962C8B-B14F-4D97-AF65-F5344CB8AC3E}">
        <p14:creationId xmlns:p14="http://schemas.microsoft.com/office/powerpoint/2010/main" val="3635744145"/>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2</TotalTime>
  <Words>247</Words>
  <Application>Microsoft Office PowerPoint</Application>
  <PresentationFormat>Widescreen</PresentationFormat>
  <Paragraphs>9</Paragraphs>
  <Slides>5</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5</vt:i4>
      </vt:variant>
    </vt:vector>
  </HeadingPairs>
  <TitlesOfParts>
    <vt:vector size="9" baseType="lpstr">
      <vt:lpstr>Arial</vt:lpstr>
      <vt:lpstr>Trebuchet MS</vt:lpstr>
      <vt:lpstr>Wingdings 3</vt:lpstr>
      <vt:lpstr>Facet</vt:lpstr>
      <vt:lpstr>Should the University of Pittsburgh build a Parking Lot at Schenley Park?</vt:lpstr>
      <vt:lpstr>Methodology </vt:lpstr>
      <vt:lpstr>Alternatives </vt:lpstr>
      <vt:lpstr>Model</vt:lpstr>
      <vt:lpstr>Results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Lirong Wei</dc:creator>
  <cp:lastModifiedBy>Lirong Wei</cp:lastModifiedBy>
  <cp:revision>2</cp:revision>
  <dcterms:created xsi:type="dcterms:W3CDTF">2020-05-18T21:20:34Z</dcterms:created>
  <dcterms:modified xsi:type="dcterms:W3CDTF">2020-05-18T21:23:12Z</dcterms:modified>
</cp:coreProperties>
</file>