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3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0" autoAdjust="0"/>
  </p:normalViewPr>
  <p:slideViewPr>
    <p:cSldViewPr>
      <p:cViewPr varScale="1">
        <p:scale>
          <a:sx n="112" d="100"/>
          <a:sy n="112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6729-147A-445E-8E7C-6AA23F21E66D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1B97C-FAEA-4BC9-A4A9-2F29AC4C0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funding for the Pittsburgh Port Authority’s public transportation system is so unstable, we decided that the most important strategic criteria was the financial portion at 56%. The second most important strategic criteria are the ‘Benefits to the Public’ at 21%.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B97C-FAEA-4BC9-A4A9-2F29AC4C03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7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expanding the T train is the best alternative. If the cost rises beyond about 0.33 in regard to priority, “Do Not Make Changes” would become the best alternative as a long term solution.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priority of risk, rises to about 0.6, all of the alternatives become equal and no alternative becomes significantly more of a priority than the other two alternatives.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Pittsburgh Port Authority can finance the alternative of “Extend T Trains” we still believe, based on our model, this will be the best option in the short term, as well as the long term.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B97C-FAEA-4BC9-A4A9-2F29AC4C03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Heather Snyder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strasser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543800" cy="1524000"/>
          </a:xfrm>
        </p:spPr>
        <p:txBody>
          <a:bodyPr/>
          <a:lstStyle/>
          <a:p>
            <a:r>
              <a:rPr lang="en-US" dirty="0" smtClean="0"/>
              <a:t>Pittsburgh Public Transportation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3429000"/>
            <a:ext cx="69342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76300" y="3461657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Should Pittsburgh Port Authority Prepare for the Future?</a:t>
            </a:r>
          </a:p>
        </p:txBody>
      </p:sp>
    </p:spTree>
    <p:extLst>
      <p:ext uri="{BB962C8B-B14F-4D97-AF65-F5344CB8AC3E}">
        <p14:creationId xmlns:p14="http://schemas.microsoft.com/office/powerpoint/2010/main" val="26872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7543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Construction pollution</a:t>
            </a:r>
          </a:p>
          <a:p>
            <a:pPr lvl="1"/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Wasted resources</a:t>
            </a:r>
          </a:p>
          <a:p>
            <a:r>
              <a:rPr lang="en-US" dirty="0" smtClean="0"/>
              <a:t>Social impact</a:t>
            </a:r>
          </a:p>
          <a:p>
            <a:pPr lvl="1"/>
            <a:r>
              <a:rPr lang="en-US" dirty="0" smtClean="0"/>
              <a:t>Traffic: Traffic accidents, Wasted commuting time</a:t>
            </a:r>
          </a:p>
          <a:p>
            <a:pPr lvl="1"/>
            <a:r>
              <a:rPr lang="en-US" dirty="0" smtClean="0"/>
              <a:t>Perceptions: Brand image, Wasted spending</a:t>
            </a:r>
          </a:p>
          <a:p>
            <a:pPr lvl="1"/>
            <a:r>
              <a:rPr lang="en-US" dirty="0" smtClean="0"/>
              <a:t>Rider affordability</a:t>
            </a:r>
          </a:p>
          <a:p>
            <a:pPr lvl="1"/>
            <a:r>
              <a:rPr lang="en-US" dirty="0" smtClean="0"/>
              <a:t>Service availability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Budget impact</a:t>
            </a:r>
          </a:p>
          <a:p>
            <a:pPr lvl="1"/>
            <a:r>
              <a:rPr lang="en-US" dirty="0" smtClean="0"/>
              <a:t>Return/loss on investment</a:t>
            </a:r>
          </a:p>
          <a:p>
            <a:pPr lvl="1"/>
            <a:r>
              <a:rPr lang="en-US" dirty="0" smtClean="0"/>
              <a:t>Transportation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495800"/>
            <a:ext cx="4343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455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Subnetwork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2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 smtClean="0"/>
              <a:t>Benefits to public</a:t>
            </a:r>
          </a:p>
          <a:p>
            <a:r>
              <a:rPr lang="en-US" dirty="0" smtClean="0"/>
              <a:t>Environmental impact</a:t>
            </a:r>
          </a:p>
          <a:p>
            <a:r>
              <a:rPr lang="en-US" dirty="0" smtClean="0"/>
              <a:t>Financial impact</a:t>
            </a:r>
          </a:p>
          <a:p>
            <a:r>
              <a:rPr lang="en-US" dirty="0" smtClean="0"/>
              <a:t>Government benefit</a:t>
            </a:r>
          </a:p>
          <a:p>
            <a:r>
              <a:rPr lang="en-US" dirty="0" smtClean="0"/>
              <a:t>Labor unions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943600" cy="40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6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 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60950"/>
            <a:ext cx="7878811" cy="23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2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95800"/>
            <a:ext cx="556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/>
              <a:t>If the cost rises beyond about 0.33 in regard to priority, “Do Not Make Changes” </a:t>
            </a:r>
            <a:r>
              <a:rPr lang="en-US" dirty="0" smtClean="0"/>
              <a:t>becomes </a:t>
            </a:r>
            <a:r>
              <a:rPr lang="en-US" dirty="0"/>
              <a:t>the best </a:t>
            </a:r>
            <a:r>
              <a:rPr lang="en-US" dirty="0" smtClean="0"/>
              <a:t>alternative.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priority </a:t>
            </a:r>
            <a:r>
              <a:rPr lang="en-US" dirty="0">
                <a:solidFill>
                  <a:schemeClr val="tx1"/>
                </a:solidFill>
              </a:rPr>
              <a:t>of risk, rises to about 0.6, all </a:t>
            </a:r>
            <a:r>
              <a:rPr lang="en-US" dirty="0" smtClean="0">
                <a:solidFill>
                  <a:schemeClr val="tx1"/>
                </a:solidFill>
              </a:rPr>
              <a:t>alternatives </a:t>
            </a:r>
            <a:r>
              <a:rPr lang="en-US" dirty="0">
                <a:solidFill>
                  <a:schemeClr val="tx1"/>
                </a:solidFill>
              </a:rPr>
              <a:t>become </a:t>
            </a:r>
            <a:r>
              <a:rPr lang="en-US" dirty="0" smtClean="0">
                <a:solidFill>
                  <a:schemeClr val="tx1"/>
                </a:solidFill>
              </a:rPr>
              <a:t>equal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Our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800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Jan. 25: Heather tore her Achilles.</a:t>
            </a:r>
          </a:p>
          <a:p>
            <a:pPr lvl="1"/>
            <a:r>
              <a:rPr lang="en-US" dirty="0"/>
              <a:t>P90X </a:t>
            </a:r>
            <a:r>
              <a:rPr lang="en-US" dirty="0" smtClean="0"/>
              <a:t>too </a:t>
            </a:r>
            <a:r>
              <a:rPr lang="en-US" dirty="0"/>
              <a:t>difficult</a:t>
            </a:r>
          </a:p>
          <a:p>
            <a:endParaRPr lang="en-US" dirty="0"/>
          </a:p>
          <a:p>
            <a:r>
              <a:rPr lang="en-US" dirty="0"/>
              <a:t>Physical Limitation</a:t>
            </a:r>
          </a:p>
          <a:p>
            <a:pPr lvl="1"/>
            <a:r>
              <a:rPr lang="en-US" dirty="0"/>
              <a:t>Cant drive</a:t>
            </a:r>
          </a:p>
          <a:p>
            <a:pPr lvl="2"/>
            <a:r>
              <a:rPr lang="en-US" dirty="0"/>
              <a:t>High on drugs</a:t>
            </a:r>
          </a:p>
          <a:p>
            <a:pPr lvl="1"/>
            <a:r>
              <a:rPr lang="en-US" dirty="0"/>
              <a:t>Forced to become her chauffeur</a:t>
            </a:r>
          </a:p>
          <a:p>
            <a:endParaRPr lang="en-US" dirty="0"/>
          </a:p>
          <a:p>
            <a:r>
              <a:rPr lang="en-US" dirty="0"/>
              <a:t>Forced to take public transit</a:t>
            </a:r>
          </a:p>
          <a:p>
            <a:pPr lvl="1"/>
            <a:r>
              <a:rPr lang="en-US" dirty="0"/>
              <a:t>Port Authority budget cuts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21804"/>
            <a:ext cx="252669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teve\AppData\Local\Microsoft\Windows\Temporary Internet Files\Content.IE5\1J2PTVB4\MC9004418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725738"/>
            <a:ext cx="21780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Port authority in trouble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800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Pittsburgh Port Authority is struggling to meet its financial obligations.</a:t>
            </a:r>
          </a:p>
          <a:p>
            <a:pPr lvl="1"/>
            <a:r>
              <a:rPr lang="en-US" dirty="0"/>
              <a:t>$19 Million in cuts</a:t>
            </a:r>
          </a:p>
          <a:p>
            <a:r>
              <a:rPr lang="en-US" dirty="0"/>
              <a:t>Route Changes</a:t>
            </a:r>
          </a:p>
          <a:p>
            <a:pPr lvl="1"/>
            <a:r>
              <a:rPr lang="en-US" dirty="0"/>
              <a:t>30 routes cut</a:t>
            </a:r>
          </a:p>
          <a:p>
            <a:pPr lvl="1"/>
            <a:r>
              <a:rPr lang="en-US" dirty="0"/>
              <a:t>37 routes reduced</a:t>
            </a:r>
          </a:p>
          <a:p>
            <a:r>
              <a:rPr lang="en-US" dirty="0"/>
              <a:t>$64 million operating deficit beginning July 1, 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 the buses</a:t>
            </a:r>
          </a:p>
          <a:p>
            <a:r>
              <a:rPr lang="en-US" dirty="0" smtClean="0"/>
              <a:t>Expand the T train system</a:t>
            </a:r>
          </a:p>
          <a:p>
            <a:r>
              <a:rPr lang="en-US" dirty="0" smtClean="0"/>
              <a:t>Do Nothing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http://www.post-gazette.com/pg/images/201011/pittsburgh_pens_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743200" cy="20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3597"/>
            <a:ext cx="354625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7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wants and needs of those impacted: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Government</a:t>
            </a:r>
            <a:endParaRPr lang="en-US" dirty="0" smtClean="0"/>
          </a:p>
          <a:p>
            <a:pPr lvl="1"/>
            <a:r>
              <a:rPr lang="en-US" dirty="0" smtClean="0"/>
              <a:t>The Transportation Labor Unions</a:t>
            </a:r>
          </a:p>
          <a:p>
            <a:pPr lvl="1"/>
            <a:r>
              <a:rPr lang="en-US" dirty="0" smtClean="0"/>
              <a:t>The Public (including riders, drivers and residents)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alternatives from three criteria categories:</a:t>
            </a:r>
          </a:p>
          <a:p>
            <a:pPr lvl="1"/>
            <a:r>
              <a:rPr lang="en-US" dirty="0" smtClean="0"/>
              <a:t>Environmental impact</a:t>
            </a:r>
          </a:p>
          <a:p>
            <a:pPr lvl="1"/>
            <a:r>
              <a:rPr lang="en-US" dirty="0" smtClean="0"/>
              <a:t>Social impact</a:t>
            </a:r>
          </a:p>
          <a:p>
            <a:pPr lvl="1"/>
            <a:r>
              <a:rPr lang="en-US" dirty="0" smtClean="0"/>
              <a:t>Economic impact</a:t>
            </a:r>
          </a:p>
          <a:p>
            <a:r>
              <a:rPr lang="en-US" dirty="0" smtClean="0"/>
              <a:t>Apply categories to a Benefits, Opportunities, Costs, Risks (BOCR)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2" name="Picture 4" descr="http://images.forbes.com/media/2009/04/01/livable_cities_pittsburgh_pennsylv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2971800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5438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Energy savings</a:t>
            </a:r>
          </a:p>
          <a:p>
            <a:pPr lvl="1"/>
            <a:r>
              <a:rPr lang="en-US" dirty="0" smtClean="0"/>
              <a:t>Reduced pollution</a:t>
            </a:r>
          </a:p>
          <a:p>
            <a:pPr lvl="1"/>
            <a:r>
              <a:rPr lang="en-US" dirty="0" smtClean="0"/>
              <a:t>Cleaner Air</a:t>
            </a:r>
          </a:p>
          <a:p>
            <a:pPr lvl="1"/>
            <a:r>
              <a:rPr lang="en-US" dirty="0" smtClean="0"/>
              <a:t>Efficient use of land</a:t>
            </a:r>
          </a:p>
          <a:p>
            <a:r>
              <a:rPr lang="en-US" dirty="0" smtClean="0"/>
              <a:t>Social impact</a:t>
            </a:r>
          </a:p>
          <a:p>
            <a:pPr lvl="1"/>
            <a:r>
              <a:rPr lang="en-US" dirty="0" smtClean="0"/>
              <a:t>Avoiding traffic</a:t>
            </a:r>
          </a:p>
          <a:p>
            <a:pPr lvl="1"/>
            <a:r>
              <a:rPr lang="en-US" dirty="0" smtClean="0"/>
              <a:t>Increased employment</a:t>
            </a:r>
          </a:p>
          <a:p>
            <a:pPr lvl="1"/>
            <a:r>
              <a:rPr lang="en-US" dirty="0" smtClean="0"/>
              <a:t>Inter-neighborhood accessibility</a:t>
            </a:r>
          </a:p>
          <a:p>
            <a:pPr lvl="1"/>
            <a:r>
              <a:rPr lang="en-US" dirty="0" smtClean="0"/>
              <a:t>Less congested roadways</a:t>
            </a:r>
          </a:p>
          <a:p>
            <a:pPr lvl="1"/>
            <a:r>
              <a:rPr lang="en-US" dirty="0" smtClean="0"/>
              <a:t>Time Savings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Job creation</a:t>
            </a:r>
          </a:p>
          <a:p>
            <a:pPr lvl="1"/>
            <a:r>
              <a:rPr lang="en-US" dirty="0" smtClean="0"/>
              <a:t>Local business growth</a:t>
            </a:r>
          </a:p>
          <a:p>
            <a:pPr lvl="1"/>
            <a:r>
              <a:rPr lang="en-US" dirty="0" smtClean="0"/>
              <a:t>Increased city revenue</a:t>
            </a:r>
          </a:p>
          <a:p>
            <a:pPr lvl="1"/>
            <a:r>
              <a:rPr lang="en-US" dirty="0" smtClean="0"/>
              <a:t>Operating cost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7" y="1524000"/>
            <a:ext cx="38576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039427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543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Fossil fuel saving</a:t>
            </a:r>
          </a:p>
          <a:p>
            <a:pPr lvl="1"/>
            <a:r>
              <a:rPr lang="en-US" dirty="0" smtClean="0"/>
              <a:t>Pollution reduction</a:t>
            </a:r>
          </a:p>
          <a:p>
            <a:pPr lvl="1"/>
            <a:r>
              <a:rPr lang="en-US" dirty="0" smtClean="0"/>
              <a:t>City aesthetics</a:t>
            </a:r>
          </a:p>
          <a:p>
            <a:pPr lvl="1"/>
            <a:r>
              <a:rPr lang="en-US" dirty="0" smtClean="0"/>
              <a:t>LEED certification</a:t>
            </a:r>
          </a:p>
          <a:p>
            <a:r>
              <a:rPr lang="en-US" dirty="0" smtClean="0"/>
              <a:t>Social impact</a:t>
            </a:r>
          </a:p>
          <a:p>
            <a:pPr lvl="1"/>
            <a:r>
              <a:rPr lang="en-US" dirty="0" smtClean="0"/>
              <a:t>Traffic: Car volume on Parkway East and Bus route efficiency</a:t>
            </a:r>
          </a:p>
          <a:p>
            <a:pPr lvl="1"/>
            <a:r>
              <a:rPr lang="en-US" dirty="0" smtClean="0"/>
              <a:t>Growth: Employment, Handicapped accessibility, Inter-neighborhood accessibility</a:t>
            </a:r>
          </a:p>
          <a:p>
            <a:pPr lvl="1"/>
            <a:r>
              <a:rPr lang="en-US" dirty="0" smtClean="0"/>
              <a:t>Perceptions: “Livability” of City, City aesthetics, Improved sense of community, Morale, World image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City revenue</a:t>
            </a:r>
          </a:p>
          <a:p>
            <a:pPr lvl="1"/>
            <a:r>
              <a:rPr lang="en-US" dirty="0" smtClean="0"/>
              <a:t>City savings</a:t>
            </a:r>
          </a:p>
          <a:p>
            <a:pPr lvl="1"/>
            <a:r>
              <a:rPr lang="en-US" dirty="0" smtClean="0"/>
              <a:t>Commercial growth</a:t>
            </a:r>
          </a:p>
          <a:p>
            <a:pPr lvl="1"/>
            <a:r>
              <a:rPr lang="en-US" dirty="0" smtClean="0"/>
              <a:t>Economic expansion</a:t>
            </a:r>
          </a:p>
          <a:p>
            <a:pPr lvl="1"/>
            <a:r>
              <a:rPr lang="en-US" dirty="0" smtClean="0"/>
              <a:t>Job creation</a:t>
            </a:r>
          </a:p>
          <a:p>
            <a:pPr lvl="1"/>
            <a:r>
              <a:rPr lang="en-US" dirty="0" smtClean="0"/>
              <a:t>Tourism</a:t>
            </a:r>
          </a:p>
          <a:p>
            <a:pPr lvl="1"/>
            <a:r>
              <a:rPr lang="en-US" dirty="0" smtClean="0"/>
              <a:t>Shopper accessibility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9530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3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Energy used</a:t>
            </a:r>
          </a:p>
          <a:p>
            <a:pPr lvl="1"/>
            <a:r>
              <a:rPr lang="en-US" dirty="0" smtClean="0"/>
              <a:t>Increased Pollution</a:t>
            </a:r>
          </a:p>
          <a:p>
            <a:pPr lvl="1"/>
            <a:r>
              <a:rPr lang="en-US" dirty="0" smtClean="0"/>
              <a:t>Limitations imposed on future project resources</a:t>
            </a:r>
          </a:p>
          <a:p>
            <a:pPr lvl="1"/>
            <a:r>
              <a:rPr lang="en-US" dirty="0" smtClean="0"/>
              <a:t>Use of land</a:t>
            </a:r>
          </a:p>
          <a:p>
            <a:r>
              <a:rPr lang="en-US" dirty="0" smtClean="0"/>
              <a:t>Social impact</a:t>
            </a:r>
          </a:p>
          <a:p>
            <a:pPr lvl="1"/>
            <a:r>
              <a:rPr lang="en-US" dirty="0" smtClean="0"/>
              <a:t>Funding for project takes away from others</a:t>
            </a:r>
          </a:p>
          <a:p>
            <a:pPr lvl="1"/>
            <a:r>
              <a:rPr lang="en-US" dirty="0" smtClean="0"/>
              <a:t>Amount of time to complete</a:t>
            </a:r>
          </a:p>
          <a:p>
            <a:pPr lvl="1"/>
            <a:r>
              <a:rPr lang="en-US" dirty="0" smtClean="0"/>
              <a:t>Traffic detour/city disturbance during construction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Costs: Maintenance, Startup, Operating</a:t>
            </a:r>
          </a:p>
          <a:p>
            <a:pPr lvl="1"/>
            <a:r>
              <a:rPr lang="en-US" dirty="0" smtClean="0"/>
              <a:t>Jobs</a:t>
            </a:r>
          </a:p>
          <a:p>
            <a:pPr lvl="1"/>
            <a:r>
              <a:rPr lang="en-US" dirty="0" smtClean="0"/>
              <a:t>Capital resource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159" y="1522826"/>
            <a:ext cx="39528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8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380</TotalTime>
  <Words>577</Words>
  <Application>Microsoft Office PowerPoint</Application>
  <PresentationFormat>On-screen Show (4:3)</PresentationFormat>
  <Paragraphs>132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Pittsburgh Public Transportation</vt:lpstr>
      <vt:lpstr>Our problem</vt:lpstr>
      <vt:lpstr>Port authority in trouble</vt:lpstr>
      <vt:lpstr>Alternatives</vt:lpstr>
      <vt:lpstr>Stakeholders</vt:lpstr>
      <vt:lpstr>Control Criteria</vt:lpstr>
      <vt:lpstr>Benefits</vt:lpstr>
      <vt:lpstr>Opportunities</vt:lpstr>
      <vt:lpstr>Costs</vt:lpstr>
      <vt:lpstr>Risks</vt:lpstr>
      <vt:lpstr>Subnetwork example</vt:lpstr>
      <vt:lpstr>Strategic criteria</vt:lpstr>
      <vt:lpstr>Ratings spreadsheet</vt:lpstr>
      <vt:lpstr>Final recommendation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Pittsburgh Public Transportation</dc:title>
  <dc:creator>Brian White</dc:creator>
  <cp:lastModifiedBy>Steve</cp:lastModifiedBy>
  <cp:revision>41</cp:revision>
  <dcterms:created xsi:type="dcterms:W3CDTF">2011-10-16T20:48:12Z</dcterms:created>
  <dcterms:modified xsi:type="dcterms:W3CDTF">2012-04-24T17:09:05Z</dcterms:modified>
</cp:coreProperties>
</file>