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8" r:id="rId6"/>
    <p:sldId id="260" r:id="rId7"/>
    <p:sldId id="261" r:id="rId8"/>
    <p:sldId id="264" r:id="rId9"/>
    <p:sldId id="265" r:id="rId10"/>
    <p:sldId id="267" r:id="rId11"/>
    <p:sldId id="270" r:id="rId12"/>
    <p:sldId id="269" r:id="rId13"/>
    <p:sldId id="266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3149" autoAdjust="0"/>
  </p:normalViewPr>
  <p:slideViewPr>
    <p:cSldViewPr snapToGrid="0">
      <p:cViewPr varScale="1">
        <p:scale>
          <a:sx n="91" d="100"/>
          <a:sy n="91" d="100"/>
        </p:scale>
        <p:origin x="4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meth\Documents\PITT\Courses\BQOM2521%20Legalization%20of%20Cannab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meth\Documents\PITT\Courses\BQOM2521%20Legalization%20of%20Cannab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meth\Documents\PITT\Courses\BQOM2521%20Legalization%20of%20Cannab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meth\Documents\PITT\Courses\BQOM2521%20Legalization%20of%20Cannab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meth\Documents\PITT\Courses\BQOM2521%20Legalization%20of%20Cannab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Sensitivity!$B$2</c:f>
              <c:strCache>
                <c:ptCount val="1"/>
                <c:pt idx="0">
                  <c:v>Normalized By Cluster</c:v>
                </c:pt>
              </c:strCache>
            </c:strRef>
          </c:tx>
          <c:dPt>
            <c:idx val="0"/>
            <c:bubble3D val="0"/>
            <c:explosion val="9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62-4788-B262-304149A2D2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62-4788-B262-304149A2D2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62-4788-B262-304149A2D2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Sensitivity!$A$3:$A$5</c:f>
              <c:strCache>
                <c:ptCount val="3"/>
                <c:pt idx="0">
                  <c:v>Political</c:v>
                </c:pt>
                <c:pt idx="1">
                  <c:v>Economical</c:v>
                </c:pt>
                <c:pt idx="2">
                  <c:v>Social</c:v>
                </c:pt>
              </c:strCache>
            </c:strRef>
          </c:cat>
          <c:val>
            <c:numRef>
              <c:f>Sensitivity!$B$3:$B$5</c:f>
              <c:numCache>
                <c:formatCode>General</c:formatCode>
                <c:ptCount val="3"/>
                <c:pt idx="0">
                  <c:v>0.66666999999999998</c:v>
                </c:pt>
                <c:pt idx="1">
                  <c:v>0.22222</c:v>
                </c:pt>
                <c:pt idx="2">
                  <c:v>0.11111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62-4788-B262-304149A2D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effectLst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Benefits!$B$1</c:f>
              <c:strCache>
                <c:ptCount val="1"/>
                <c:pt idx="0">
                  <c:v>Ideals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Benefits!$A$2:$A$4</c:f>
              <c:strCache>
                <c:ptCount val="3"/>
                <c:pt idx="0">
                  <c:v>No Legalization</c:v>
                </c:pt>
                <c:pt idx="1">
                  <c:v>Recreational Use</c:v>
                </c:pt>
                <c:pt idx="2">
                  <c:v>Medical Use</c:v>
                </c:pt>
              </c:strCache>
            </c:strRef>
          </c:cat>
          <c:val>
            <c:numRef>
              <c:f>Benefits!$B$2:$B$4</c:f>
              <c:numCache>
                <c:formatCode>General</c:formatCode>
                <c:ptCount val="3"/>
                <c:pt idx="0">
                  <c:v>9.8325999999999997E-2</c:v>
                </c:pt>
                <c:pt idx="1">
                  <c:v>0.13050300000000001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3-42D8-B73E-22C6FFF57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4756032"/>
        <c:axId val="972442320"/>
      </c:barChart>
      <c:catAx>
        <c:axId val="98475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442320"/>
        <c:crosses val="autoZero"/>
        <c:auto val="1"/>
        <c:lblAlgn val="ctr"/>
        <c:lblOffset val="100"/>
        <c:noMultiLvlLbl val="0"/>
      </c:catAx>
      <c:valAx>
        <c:axId val="9724423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Ideals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7560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Opportunities!$B$1</c:f>
              <c:strCache>
                <c:ptCount val="1"/>
                <c:pt idx="0">
                  <c:v>Ideals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Opportunities!$A$2:$A$4</c:f>
              <c:strCache>
                <c:ptCount val="3"/>
                <c:pt idx="0">
                  <c:v>No Legalization</c:v>
                </c:pt>
                <c:pt idx="1">
                  <c:v>Recreational Use</c:v>
                </c:pt>
                <c:pt idx="2">
                  <c:v>Medical Use</c:v>
                </c:pt>
              </c:strCache>
            </c:strRef>
          </c:cat>
          <c:val>
            <c:numRef>
              <c:f>Opportunities!$B$2:$B$4</c:f>
              <c:numCache>
                <c:formatCode>General</c:formatCode>
                <c:ptCount val="3"/>
                <c:pt idx="0">
                  <c:v>0.40689700000000001</c:v>
                </c:pt>
                <c:pt idx="1">
                  <c:v>0.62635600000000002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4-44DA-BC1F-F92EAAD22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4757632"/>
        <c:axId val="972486000"/>
      </c:barChart>
      <c:catAx>
        <c:axId val="98475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486000"/>
        <c:crosses val="autoZero"/>
        <c:auto val="1"/>
        <c:lblAlgn val="ctr"/>
        <c:lblOffset val="100"/>
        <c:noMultiLvlLbl val="0"/>
      </c:catAx>
      <c:valAx>
        <c:axId val="97248600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Ideals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7576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8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Cost!$B$1</c:f>
              <c:strCache>
                <c:ptCount val="1"/>
                <c:pt idx="0">
                  <c:v>Ideals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Cost!$A$2:$A$4</c:f>
              <c:strCache>
                <c:ptCount val="3"/>
                <c:pt idx="0">
                  <c:v>No Legalization</c:v>
                </c:pt>
                <c:pt idx="1">
                  <c:v>Recreational Use</c:v>
                </c:pt>
                <c:pt idx="2">
                  <c:v>Medical Use</c:v>
                </c:pt>
              </c:strCache>
            </c:strRef>
          </c:cat>
          <c:val>
            <c:numRef>
              <c:f>Cost!$B$2:$B$4</c:f>
              <c:numCache>
                <c:formatCode>General</c:formatCode>
                <c:ptCount val="3"/>
                <c:pt idx="0">
                  <c:v>0.18720200000000001</c:v>
                </c:pt>
                <c:pt idx="1">
                  <c:v>0.41369699999999998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4-4A9A-8829-2D9B0BB90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4759232"/>
        <c:axId val="972479344"/>
      </c:barChart>
      <c:catAx>
        <c:axId val="98475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479344"/>
        <c:crosses val="autoZero"/>
        <c:auto val="1"/>
        <c:lblAlgn val="ctr"/>
        <c:lblOffset val="100"/>
        <c:noMultiLvlLbl val="0"/>
      </c:catAx>
      <c:valAx>
        <c:axId val="97247934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Ideals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7592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Risks!$B$1</c:f>
              <c:strCache>
                <c:ptCount val="1"/>
                <c:pt idx="0">
                  <c:v>Ideals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Risks!$A$2:$A$4</c:f>
              <c:strCache>
                <c:ptCount val="3"/>
                <c:pt idx="0">
                  <c:v>Recreational Use</c:v>
                </c:pt>
                <c:pt idx="1">
                  <c:v>No Legalization</c:v>
                </c:pt>
                <c:pt idx="2">
                  <c:v>Medical Use</c:v>
                </c:pt>
              </c:strCache>
            </c:strRef>
          </c:cat>
          <c:val>
            <c:numRef>
              <c:f>Risks!$B$2:$B$4</c:f>
              <c:numCache>
                <c:formatCode>General</c:formatCode>
                <c:ptCount val="3"/>
                <c:pt idx="0">
                  <c:v>0.36161300000000002</c:v>
                </c:pt>
                <c:pt idx="1">
                  <c:v>0.67064599999999996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4-412B-A73F-EA5672C7C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1892800"/>
        <c:axId val="972466032"/>
      </c:barChart>
      <c:catAx>
        <c:axId val="97189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466032"/>
        <c:crosses val="autoZero"/>
        <c:auto val="1"/>
        <c:lblAlgn val="ctr"/>
        <c:lblOffset val="100"/>
        <c:noMultiLvlLbl val="0"/>
      </c:catAx>
      <c:valAx>
        <c:axId val="97246603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Ideals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89280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Ideals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Sheet5!$A$3:$A$5</c:f>
              <c:strCache>
                <c:ptCount val="3"/>
                <c:pt idx="0">
                  <c:v>No Legalization</c:v>
                </c:pt>
                <c:pt idx="1">
                  <c:v>Recreational Use</c:v>
                </c:pt>
                <c:pt idx="2">
                  <c:v>Medical Use</c:v>
                </c:pt>
              </c:strCache>
            </c:strRef>
          </c:cat>
          <c:val>
            <c:numRef>
              <c:f>Sheet5!$B$3:$B$5</c:f>
              <c:numCache>
                <c:formatCode>General</c:formatCode>
                <c:ptCount val="3"/>
                <c:pt idx="0">
                  <c:v>0.31867699999999999</c:v>
                </c:pt>
                <c:pt idx="1">
                  <c:v>0.54640699999999998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6-417C-9A85-C25567C15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6129392"/>
        <c:axId val="972485584"/>
      </c:barChart>
      <c:catAx>
        <c:axId val="107612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485584"/>
        <c:crosses val="autoZero"/>
        <c:auto val="1"/>
        <c:lblAlgn val="ctr"/>
        <c:lblOffset val="100"/>
        <c:noMultiLvlLbl val="0"/>
      </c:catAx>
      <c:valAx>
        <c:axId val="97248558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Ideals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12939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Sheet5!$B$21</c:f>
              <c:strCache>
                <c:ptCount val="1"/>
                <c:pt idx="0">
                  <c:v>Ideals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Sheet5!$A$22:$A$24</c:f>
              <c:strCache>
                <c:ptCount val="3"/>
                <c:pt idx="0">
                  <c:v>No Legalization</c:v>
                </c:pt>
                <c:pt idx="1">
                  <c:v>Recreational Use</c:v>
                </c:pt>
                <c:pt idx="2">
                  <c:v>Medical Use</c:v>
                </c:pt>
              </c:strCache>
            </c:strRef>
          </c:cat>
          <c:val>
            <c:numRef>
              <c:f>Sheet5!$B$22:$B$24</c:f>
              <c:numCache>
                <c:formatCode>General</c:formatCode>
                <c:ptCount val="3"/>
                <c:pt idx="0">
                  <c:v>8.5077E-2</c:v>
                </c:pt>
                <c:pt idx="1">
                  <c:v>0.36440699999999998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C-4591-9A78-DC68F65D9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7038240"/>
        <c:axId val="972493904"/>
      </c:barChart>
      <c:catAx>
        <c:axId val="97703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493904"/>
        <c:crosses val="autoZero"/>
        <c:auto val="1"/>
        <c:lblAlgn val="ctr"/>
        <c:lblOffset val="100"/>
        <c:noMultiLvlLbl val="0"/>
      </c:catAx>
      <c:valAx>
        <c:axId val="972493904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Ideals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03824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3FDF-8748-46D4-A4A1-133993C28844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7D6D-E26E-41CA-928E-88DC67E98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 states and Washington DC, have now legalized cannabis for recreational use for adults over 21. 33 states have legalized medical cannabis.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 Drug Enforcement Agency (DEA) views marijuana as a Schedule I drug which are defined as drugs with no currently accepted medical use and a high potential for abuse.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 hat much of the recent interest in medicinal cannabis is an effect of opioid abuse epidemic.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57D6D-E26E-41CA-928E-88DC67E984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2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57D6D-E26E-41CA-928E-88DC67E984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8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A469-6D47-4F7C-B07E-3692B0E38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61A36-6EF4-4657-A516-757F557A8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30B73-1E8E-49BD-945F-EA0CB7E4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54EC9-ECEF-4E11-A27F-43B0A27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D9E06-ED5F-4AF8-A3D7-75E9964B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E71E-7432-449E-84B3-2948D528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D9648-EAC4-43DD-A5D8-D589D5F3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843B5-EE47-4B8E-9CF1-A76C0093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8ECB7-74F7-4192-AF14-C71DE6AC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D99EE-4191-44F7-85E1-DD1539F9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E762F-482B-4691-A1A4-B267C5D1F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663A2-54DB-4817-B798-41609CCA5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50BDC-9EB7-4A42-87D7-BC77E6EF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AD69-7215-438A-8192-D9F42735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02F28-6F6B-4943-81D4-7CEF0152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9360-F0ED-42E5-84FD-46922396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A70D-C301-43D6-975A-59CEB761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6B9C-2CF5-4DD3-84AC-47E657D0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A39F-7876-4AF1-A14F-2D2E3602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FD8A-F0C4-4643-A0DB-2042DA54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D6A9-65D3-4E29-8EBC-2514D541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C089A-50E9-4A46-A40E-B3707DFEB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219D0-4492-41EC-9FE8-278F297A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58DB-D400-49F5-BF5F-348DC03D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70DA-6C51-4571-8DCB-8414BEED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2594-EF0E-4EA4-AD00-A668B056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CADC6-DECA-4444-9CC0-182A81CC8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4ACF8-B644-4EC4-A510-22FF28BE2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83AEE-45B7-477D-85BB-CD34194E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EBD6A-4A46-4194-B463-AC9933B5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D151C-4672-46D2-B96C-E28DC4B8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525E-D702-4CD1-A0CE-A6D894B7D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D29C3-0B21-4229-96C8-769E3391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D6D26-F7AB-44AF-9448-D4B4D1698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F4A8E-6C21-4856-9E71-8D97DBD6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8032F-7638-4D6C-92D6-BB20684E5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AB7AC-F5C5-4C01-A982-8B975783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81614-1DA6-4276-95AA-78CE32F7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83269-EE6A-4EF4-83DA-A04D2D8E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48C3-CA92-4AAA-9397-DDEC954B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AEC72-57E8-496E-867B-0CF2D93B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FA2C8-B43D-41B0-A76E-8D3BECFA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7E8DA-ADB9-4FE4-BDDF-F41BF0D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D970C-4E81-40BE-858A-781C297B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3BB0A-5984-4354-9F42-2236C622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F8931-909F-4126-B631-A897B184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339E-C2CE-4D21-A3E6-4A2A9900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5681B-87D7-4CC1-BCF4-42AB9C6BB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2EAE3-F1EF-4624-B7D9-CE1CF0416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C529D-C969-475F-870F-93B57459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5C19A-FB7A-4B75-9071-722D1AF2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60A62-F936-4CBD-BF00-F9AFADEE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155F-3E13-4FE7-AF7F-A32FD457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E7113-A670-4CDA-A339-F45AC0C6B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417CA-757E-4E35-8809-DD1B70FF2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F173B-66E1-47B7-892A-77D84275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D2A65-B2FE-4BF1-B2EF-CD012D4D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68381-06B1-4E0B-9236-CA8AE189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0C3D5-E757-4646-858C-A7FCFEA0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73C14-C389-41DF-9E98-55081A386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AD270-7B67-4755-A989-DC4A69495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74F4-C38D-49A0-8627-362B65E3E252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1110-1A7C-4777-B6D0-B72F4263D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3B67-1007-4272-BF46-F771FC517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E5EB-AED3-48D0-9C90-0D602BFA70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5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1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weedstreetjournal.com/how-make-cheap-makeshift-marijuana-grinder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23FF1B-9974-45B4-B736-02215D547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46B43-CCE4-483A-A0F3-5C5B9E052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7412"/>
            <a:ext cx="12192000" cy="264694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Legalization of Cannabis in the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Pennsylvania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David Likar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Ethan Blanchard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B448-6B6B-4DDA-A2CC-3BA54B71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BOCR Model Sensitivity: Political Criteria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0A97BF-3291-4383-9DEF-C58691D1E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448904"/>
              </p:ext>
            </p:extLst>
          </p:nvPr>
        </p:nvGraphicFramePr>
        <p:xfrm>
          <a:off x="838200" y="1825625"/>
          <a:ext cx="10515600" cy="4212048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83843528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186948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566037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011463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5547282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Benefits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Opportunities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Cost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Risks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111495"/>
                  </a:ext>
                </a:extLst>
              </a:tr>
              <a:tr h="3754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816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95C064-8A01-457C-A51C-B4BEC1205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70225"/>
              </p:ext>
            </p:extLst>
          </p:nvPr>
        </p:nvGraphicFramePr>
        <p:xfrm>
          <a:off x="838200" y="6172610"/>
          <a:ext cx="106179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309">
                  <a:extLst>
                    <a:ext uri="{9D8B030D-6E8A-4147-A177-3AD203B41FA5}">
                      <a16:colId xmlns:a16="http://schemas.microsoft.com/office/drawing/2014/main" val="3359030581"/>
                    </a:ext>
                  </a:extLst>
                </a:gridCol>
                <a:gridCol w="3539309">
                  <a:extLst>
                    <a:ext uri="{9D8B030D-6E8A-4147-A177-3AD203B41FA5}">
                      <a16:colId xmlns:a16="http://schemas.microsoft.com/office/drawing/2014/main" val="2167100726"/>
                    </a:ext>
                  </a:extLst>
                </a:gridCol>
                <a:gridCol w="3539309">
                  <a:extLst>
                    <a:ext uri="{9D8B030D-6E8A-4147-A177-3AD203B41FA5}">
                      <a16:colId xmlns:a16="http://schemas.microsoft.com/office/drawing/2014/main" val="366520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 Legalization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Medical Use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Recreational Use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514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D8E4AEE-D129-4D6D-A026-1B62FCAE6A0C}"/>
              </a:ext>
            </a:extLst>
          </p:cNvPr>
          <p:cNvSpPr/>
          <p:nvPr/>
        </p:nvSpPr>
        <p:spPr>
          <a:xfrm>
            <a:off x="929640" y="6246678"/>
            <a:ext cx="912223" cy="222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A989A-AED1-4B42-B4BF-A20C83B47956}"/>
              </a:ext>
            </a:extLst>
          </p:cNvPr>
          <p:cNvSpPr/>
          <p:nvPr/>
        </p:nvSpPr>
        <p:spPr>
          <a:xfrm>
            <a:off x="4609012" y="6246678"/>
            <a:ext cx="912223" cy="222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13EBA2-3B60-4BF7-8AC3-40CF15AF75DC}"/>
              </a:ext>
            </a:extLst>
          </p:cNvPr>
          <p:cNvSpPr/>
          <p:nvPr/>
        </p:nvSpPr>
        <p:spPr>
          <a:xfrm>
            <a:off x="7935686" y="6246678"/>
            <a:ext cx="912223" cy="222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ensitivity analysis for Subnet under 2.Opportunities">
            <a:extLst>
              <a:ext uri="{FF2B5EF4-FFF2-40B4-BE49-F238E27FC236}">
                <a16:creationId xmlns:a16="http://schemas.microsoft.com/office/drawing/2014/main" id="{C151EA5B-BEB9-4F20-BC22-9DDCAF481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7979" r="46178" b="32344"/>
          <a:stretch/>
        </p:blipFill>
        <p:spPr>
          <a:xfrm>
            <a:off x="3520128" y="2327520"/>
            <a:ext cx="2203369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B13140-CCD1-4FC4-9445-1A23EE65D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14" y="2327520"/>
            <a:ext cx="2148568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B4E4CA-8EB5-4FA9-8F85-1D9E54B5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00" y="2327520"/>
            <a:ext cx="2055156" cy="3657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C557A8-3A5E-4DF6-9735-9013C983B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7520"/>
            <a:ext cx="213001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B448-6B6B-4DDA-A2CC-3BA54B71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BOCR Model Sensitivity: Social Criteria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0A97BF-3291-4383-9DEF-C58691D1E2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212048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83843528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186948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566037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011463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5547282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Benefits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Opportunities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Cost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Risks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111495"/>
                  </a:ext>
                </a:extLst>
              </a:tr>
              <a:tr h="3754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816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95C064-8A01-457C-A51C-B4BEC1205B6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172610"/>
          <a:ext cx="106179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309">
                  <a:extLst>
                    <a:ext uri="{9D8B030D-6E8A-4147-A177-3AD203B41FA5}">
                      <a16:colId xmlns:a16="http://schemas.microsoft.com/office/drawing/2014/main" val="3359030581"/>
                    </a:ext>
                  </a:extLst>
                </a:gridCol>
                <a:gridCol w="3539309">
                  <a:extLst>
                    <a:ext uri="{9D8B030D-6E8A-4147-A177-3AD203B41FA5}">
                      <a16:colId xmlns:a16="http://schemas.microsoft.com/office/drawing/2014/main" val="2167100726"/>
                    </a:ext>
                  </a:extLst>
                </a:gridCol>
                <a:gridCol w="3539309">
                  <a:extLst>
                    <a:ext uri="{9D8B030D-6E8A-4147-A177-3AD203B41FA5}">
                      <a16:colId xmlns:a16="http://schemas.microsoft.com/office/drawing/2014/main" val="366520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 Legalization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Medical Use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Recreational Use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514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D8E4AEE-D129-4D6D-A026-1B62FCAE6A0C}"/>
              </a:ext>
            </a:extLst>
          </p:cNvPr>
          <p:cNvSpPr/>
          <p:nvPr/>
        </p:nvSpPr>
        <p:spPr>
          <a:xfrm>
            <a:off x="929640" y="6246678"/>
            <a:ext cx="912223" cy="222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A989A-AED1-4B42-B4BF-A20C83B47956}"/>
              </a:ext>
            </a:extLst>
          </p:cNvPr>
          <p:cNvSpPr/>
          <p:nvPr/>
        </p:nvSpPr>
        <p:spPr>
          <a:xfrm>
            <a:off x="4609012" y="6246678"/>
            <a:ext cx="912223" cy="222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13EBA2-3B60-4BF7-8AC3-40CF15AF75DC}"/>
              </a:ext>
            </a:extLst>
          </p:cNvPr>
          <p:cNvSpPr/>
          <p:nvPr/>
        </p:nvSpPr>
        <p:spPr>
          <a:xfrm>
            <a:off x="7935686" y="6246678"/>
            <a:ext cx="912223" cy="222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3AF989-F047-472A-BC9E-32E29D421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51" y="2324971"/>
            <a:ext cx="2243617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7E2C15-E20C-4DE5-9A8B-1A684AFA2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4" y="2324971"/>
            <a:ext cx="2099333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0DBE36-96D6-48FE-AFAE-BCF8FAC49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474" y="2324971"/>
            <a:ext cx="2063261" cy="3657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6263A8-25E6-408F-B8FA-75D8267F9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4971"/>
            <a:ext cx="21300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B448-6B6B-4DDA-A2CC-3BA54B71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BOCR Model Sensitivity: Economical Criteria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0A97BF-3291-4383-9DEF-C58691D1E2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212048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83843528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186948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566037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011463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5547282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Benefits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Opportunities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Cost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u="none" kern="1200" dirty="0">
                          <a:effectLst/>
                        </a:rPr>
                        <a:t>Risks</a:t>
                      </a:r>
                      <a:endParaRPr lang="en-US" sz="2400" b="1" u="non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111495"/>
                  </a:ext>
                </a:extLst>
              </a:tr>
              <a:tr h="3754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816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95C064-8A01-457C-A51C-B4BEC1205B6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172610"/>
          <a:ext cx="106179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309">
                  <a:extLst>
                    <a:ext uri="{9D8B030D-6E8A-4147-A177-3AD203B41FA5}">
                      <a16:colId xmlns:a16="http://schemas.microsoft.com/office/drawing/2014/main" val="3359030581"/>
                    </a:ext>
                  </a:extLst>
                </a:gridCol>
                <a:gridCol w="3539309">
                  <a:extLst>
                    <a:ext uri="{9D8B030D-6E8A-4147-A177-3AD203B41FA5}">
                      <a16:colId xmlns:a16="http://schemas.microsoft.com/office/drawing/2014/main" val="2167100726"/>
                    </a:ext>
                  </a:extLst>
                </a:gridCol>
                <a:gridCol w="3539309">
                  <a:extLst>
                    <a:ext uri="{9D8B030D-6E8A-4147-A177-3AD203B41FA5}">
                      <a16:colId xmlns:a16="http://schemas.microsoft.com/office/drawing/2014/main" val="366520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 Legalization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Medical Use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Recreational Use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514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D8E4AEE-D129-4D6D-A026-1B62FCAE6A0C}"/>
              </a:ext>
            </a:extLst>
          </p:cNvPr>
          <p:cNvSpPr/>
          <p:nvPr/>
        </p:nvSpPr>
        <p:spPr>
          <a:xfrm>
            <a:off x="929640" y="6246678"/>
            <a:ext cx="912223" cy="222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A989A-AED1-4B42-B4BF-A20C83B47956}"/>
              </a:ext>
            </a:extLst>
          </p:cNvPr>
          <p:cNvSpPr/>
          <p:nvPr/>
        </p:nvSpPr>
        <p:spPr>
          <a:xfrm>
            <a:off x="4609012" y="6246678"/>
            <a:ext cx="912223" cy="222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13EBA2-3B60-4BF7-8AC3-40CF15AF75DC}"/>
              </a:ext>
            </a:extLst>
          </p:cNvPr>
          <p:cNvSpPr/>
          <p:nvPr/>
        </p:nvSpPr>
        <p:spPr>
          <a:xfrm>
            <a:off x="7935686" y="6246678"/>
            <a:ext cx="912223" cy="222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5FBF7A-DD57-4873-8B78-B0320E92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8" y="2305323"/>
            <a:ext cx="2147319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405764-5B5F-4B3A-A45F-366A44D07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20" y="2322992"/>
            <a:ext cx="2089024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C14DC8-7F47-4A8F-8C99-07BA5092A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588" y="2305323"/>
            <a:ext cx="2066401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41717E-F9AF-4A9C-99C8-2984F12A0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4620"/>
            <a:ext cx="21300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3C4E-6A2A-4603-A292-0F1F63AE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Model Synthesis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616A5-875F-45BF-9057-04B4D9A9E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BOCR Additive Result (Long-term)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E269E-8A1C-448A-ABD4-30C56BBDC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57813" cy="823912"/>
          </a:xfrm>
        </p:spPr>
        <p:txBody>
          <a:bodyPr/>
          <a:lstStyle/>
          <a:p>
            <a:r>
              <a:rPr lang="en-US" dirty="0"/>
              <a:t>BOCR Multiplicative Result (Short-term)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DFE2BB1-3EB4-4BEA-94B2-08B5C2187E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652569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25E0F63-A99C-480F-9330-E40165352E4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1283959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00B6643-5B7F-424A-96BD-4607E7289D45}"/>
              </a:ext>
            </a:extLst>
          </p:cNvPr>
          <p:cNvSpPr/>
          <p:nvPr/>
        </p:nvSpPr>
        <p:spPr>
          <a:xfrm>
            <a:off x="836612" y="3319463"/>
            <a:ext cx="10693400" cy="95359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B492-6156-4CDB-B7D6-2BF9795A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Legalization of cannabis for Medical Use is ideal for both long and short-term criteria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0D967F1-77CC-4785-BA10-20740CED5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277564"/>
              </p:ext>
            </p:extLst>
          </p:nvPr>
        </p:nvGraphicFramePr>
        <p:xfrm>
          <a:off x="838200" y="1825623"/>
          <a:ext cx="10515600" cy="4667251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2931695">
                  <a:extLst>
                    <a:ext uri="{9D8B030D-6E8A-4147-A177-3AD203B41FA5}">
                      <a16:colId xmlns:a16="http://schemas.microsoft.com/office/drawing/2014/main" val="819328326"/>
                    </a:ext>
                  </a:extLst>
                </a:gridCol>
                <a:gridCol w="7583905">
                  <a:extLst>
                    <a:ext uri="{9D8B030D-6E8A-4147-A177-3AD203B41FA5}">
                      <a16:colId xmlns:a16="http://schemas.microsoft.com/office/drawing/2014/main" val="1176272375"/>
                    </a:ext>
                  </a:extLst>
                </a:gridCol>
              </a:tblGrid>
              <a:tr h="2258262">
                <a:tc>
                  <a:txBody>
                    <a:bodyPr/>
                    <a:lstStyle/>
                    <a:p>
                      <a:r>
                        <a:rPr lang="en-US" sz="2800" dirty="0"/>
                        <a:t>Positives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Demonstrated 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therapeutic effects for </a:t>
                      </a:r>
                    </a:p>
                    <a:p>
                      <a:pPr marL="914400" indent="-342900">
                        <a:buFont typeface="Calibri" panose="020F0502020204030204" pitchFamily="34" charset="0"/>
                        <a:buChar char="–"/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Nausea, </a:t>
                      </a:r>
                    </a:p>
                    <a:p>
                      <a:pPr marL="914400" indent="-342900">
                        <a:buFont typeface="Calibri" panose="020F0502020204030204" pitchFamily="34" charset="0"/>
                        <a:buChar char="–"/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Stress-relief, </a:t>
                      </a:r>
                    </a:p>
                    <a:p>
                      <a:pPr marL="914400" indent="-342900">
                        <a:buFont typeface="Calibri" panose="020F0502020204030204" pitchFamily="34" charset="0"/>
                        <a:buChar char="–"/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 pain-relief, </a:t>
                      </a:r>
                    </a:p>
                    <a:p>
                      <a:pPr marL="914400" indent="-342900">
                        <a:buFont typeface="Calibri" panose="020F0502020204030204" pitchFamily="34" charset="0"/>
                        <a:buChar char="–"/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Anti-depression, and</a:t>
                      </a:r>
                    </a:p>
                    <a:p>
                      <a:pPr marL="914400" indent="-342900">
                        <a:buFont typeface="Calibri" panose="020F0502020204030204" pitchFamily="34" charset="0"/>
                        <a:buChar char="–"/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of convulsions and spasms.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5542163"/>
                  </a:ext>
                </a:extLst>
              </a:tr>
              <a:tr h="2408989">
                <a:tc>
                  <a:txBody>
                    <a:bodyPr/>
                    <a:lstStyle/>
                    <a:p>
                      <a:r>
                        <a:rPr lang="en-US" sz="2800" dirty="0"/>
                        <a:t>Challenges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Physicians cannot legally “prescribe” medicinal cannabis</a:t>
                      </a:r>
                    </a:p>
                    <a:p>
                      <a:pPr marL="914400" indent="-342900">
                        <a:buFont typeface="Calibri" panose="020F0502020204030204" pitchFamily="34" charset="0"/>
                        <a:buChar char="–"/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accordance with state laws may certify or recommend patients for treatment</a:t>
                      </a:r>
                    </a:p>
                    <a:p>
                      <a:pPr marL="571500" indent="0">
                        <a:buFont typeface="Calibri" panose="020F0502020204030204" pitchFamily="34" charset="0"/>
                        <a:buNone/>
                      </a:pP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Expenses are not reimbursable through government medical assistance programs or private health insurers.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434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4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2870ED-DD54-49FB-AFEA-E86F43011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46B43-CCE4-483A-A0F3-5C5B9E052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8396"/>
            <a:ext cx="12192000" cy="6896396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2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F99A4-577E-4559-B677-379440DA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57200"/>
            <a:ext cx="11325726" cy="1600200"/>
          </a:xfrm>
          <a:solidFill>
            <a:schemeClr val="accent6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5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1FE10F-EDB6-46B8-AA6D-E02BD4B48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00050" indent="-400050">
              <a:buClr>
                <a:schemeClr val="accent6"/>
              </a:buClr>
              <a:buFont typeface="+mj-lt"/>
              <a:buAutoNum type="romanUcPeriod"/>
            </a:pPr>
            <a:endParaRPr lang="en-US" sz="2800" dirty="0"/>
          </a:p>
          <a:p>
            <a:pPr marL="400050" indent="-400050">
              <a:buClr>
                <a:schemeClr val="accent6"/>
              </a:buClr>
              <a:buFont typeface="+mj-lt"/>
              <a:buAutoNum type="romanUcPeriod"/>
            </a:pPr>
            <a:r>
              <a:rPr lang="en-US" sz="2800" dirty="0"/>
              <a:t>Current Overview</a:t>
            </a:r>
          </a:p>
          <a:p>
            <a:pPr marL="400050" indent="-400050">
              <a:buClr>
                <a:schemeClr val="accent6"/>
              </a:buClr>
              <a:buFont typeface="+mj-lt"/>
              <a:buAutoNum type="romanUcPeriod"/>
            </a:pPr>
            <a:r>
              <a:rPr lang="en-US" sz="2800" dirty="0"/>
              <a:t>Strategic Criteria</a:t>
            </a:r>
          </a:p>
          <a:p>
            <a:pPr marL="400050" indent="-400050">
              <a:buClr>
                <a:schemeClr val="accent6"/>
              </a:buClr>
              <a:buFont typeface="+mj-lt"/>
              <a:buAutoNum type="romanUcPeriod"/>
            </a:pPr>
            <a:r>
              <a:rPr lang="en-US" sz="2800" dirty="0"/>
              <a:t>BOCR Model Overview</a:t>
            </a:r>
          </a:p>
          <a:p>
            <a:pPr marL="400050" indent="-400050">
              <a:buClr>
                <a:schemeClr val="accent6"/>
              </a:buClr>
              <a:buFont typeface="+mj-lt"/>
              <a:buAutoNum type="romanUcPeriod"/>
            </a:pPr>
            <a:r>
              <a:rPr lang="en-US" sz="2800" dirty="0"/>
              <a:t>Decision Synthesis</a:t>
            </a:r>
          </a:p>
          <a:p>
            <a:pPr marL="400050" indent="-400050">
              <a:buClr>
                <a:schemeClr val="accent6"/>
              </a:buClr>
              <a:buFont typeface="+mj-lt"/>
              <a:buAutoNum type="romanUcPeriod"/>
            </a:pPr>
            <a:r>
              <a:rPr lang="en-US" sz="2800" dirty="0"/>
              <a:t>Summary</a:t>
            </a:r>
          </a:p>
          <a:p>
            <a:endParaRPr lang="en-US" sz="2800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F1DE30E-1933-45E8-8D8A-0EDEA732CE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0012" y="992187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7954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mp.businessinsider.com/images/5be2ff43101142520354b043-750-605.png">
            <a:extLst>
              <a:ext uri="{FF2B5EF4-FFF2-40B4-BE49-F238E27FC236}">
                <a16:creationId xmlns:a16="http://schemas.microsoft.com/office/drawing/2014/main" id="{2ADF3F6A-E166-4993-B8BC-C846141355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95"/>
            <a:ext cx="6096000" cy="49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70D197-C7EC-4608-B5A9-46EADAD05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94186"/>
              </p:ext>
            </p:extLst>
          </p:nvPr>
        </p:nvGraphicFramePr>
        <p:xfrm>
          <a:off x="6096000" y="82296"/>
          <a:ext cx="6096000" cy="116083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73179">
                  <a:extLst>
                    <a:ext uri="{9D8B030D-6E8A-4147-A177-3AD203B41FA5}">
                      <a16:colId xmlns:a16="http://schemas.microsoft.com/office/drawing/2014/main" val="553017935"/>
                    </a:ext>
                  </a:extLst>
                </a:gridCol>
                <a:gridCol w="4122821">
                  <a:extLst>
                    <a:ext uri="{9D8B030D-6E8A-4147-A177-3AD203B41FA5}">
                      <a16:colId xmlns:a16="http://schemas.microsoft.com/office/drawing/2014/main" val="809375054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r"/>
                      <a:r>
                        <a:rPr lang="en-US" sz="7200" dirty="0"/>
                        <a:t>62% </a:t>
                      </a:r>
                    </a:p>
                  </a:txBody>
                  <a:tcPr marL="63557" marR="63557" marT="31778" marB="3177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of Americans said they supported legalizing cannabis.</a:t>
                      </a:r>
                    </a:p>
                  </a:txBody>
                  <a:tcPr marL="63557" marR="63557" marT="31778" marB="31778" anchor="ctr"/>
                </a:tc>
                <a:extLst>
                  <a:ext uri="{0D108BD9-81ED-4DB2-BD59-A6C34878D82A}">
                    <a16:rowId xmlns:a16="http://schemas.microsoft.com/office/drawing/2014/main" val="16399599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998085-41BE-438B-A5E2-D14E456BB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2144"/>
              </p:ext>
            </p:extLst>
          </p:nvPr>
        </p:nvGraphicFramePr>
        <p:xfrm>
          <a:off x="0" y="5161753"/>
          <a:ext cx="6096000" cy="139449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553017935"/>
                    </a:ext>
                  </a:extLst>
                </a:gridCol>
              </a:tblGrid>
              <a:tr h="1394496">
                <a:tc>
                  <a:txBody>
                    <a:bodyPr/>
                    <a:lstStyle/>
                    <a:p>
                      <a:pPr algn="r"/>
                      <a:r>
                        <a:rPr lang="en-US" sz="2400" b="0" u="none" strike="noStrike" kern="1200" dirty="0">
                          <a:effectLst/>
                        </a:rPr>
                        <a:t>The illicit market for cannabis is estimated to be worth over </a:t>
                      </a:r>
                      <a:r>
                        <a:rPr lang="en-US" sz="3200" b="1" u="none" strike="noStrike" kern="1200" dirty="0">
                          <a:effectLst/>
                        </a:rPr>
                        <a:t>$40 billion </a:t>
                      </a:r>
                      <a:r>
                        <a:rPr lang="en-US" sz="2400" b="0" u="none" strike="noStrike" kern="1200" dirty="0">
                          <a:effectLst/>
                        </a:rPr>
                        <a:t>or more in the US.</a:t>
                      </a:r>
                      <a:endParaRPr lang="en-US" sz="2400" b="0" dirty="0"/>
                    </a:p>
                  </a:txBody>
                  <a:tcPr marL="63557" marR="63557" marT="31778" marB="31778" anchor="ctr"/>
                </a:tc>
                <a:extLst>
                  <a:ext uri="{0D108BD9-81ED-4DB2-BD59-A6C34878D82A}">
                    <a16:rowId xmlns:a16="http://schemas.microsoft.com/office/drawing/2014/main" val="16399599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5D7DBA-17ED-4756-A1A7-D0A149531FFC}"/>
              </a:ext>
            </a:extLst>
          </p:cNvPr>
          <p:cNvSpPr txBox="1"/>
          <p:nvPr/>
        </p:nvSpPr>
        <p:spPr>
          <a:xfrm>
            <a:off x="6545181" y="1542126"/>
            <a:ext cx="5117430" cy="501412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2880" rIns="182880" rtlCol="0">
            <a:noAutofit/>
          </a:bodyPr>
          <a:lstStyle/>
          <a:p>
            <a:r>
              <a:rPr lang="en-US" sz="2000" b="1" dirty="0"/>
              <a:t>US Department of Health and Human Services </a:t>
            </a:r>
            <a:r>
              <a:rPr lang="en-US" sz="2000" dirty="0"/>
              <a:t>(HHS) declared a </a:t>
            </a:r>
            <a:r>
              <a:rPr lang="en-US" sz="2000" u="sng" dirty="0"/>
              <a:t>public health emergency due to opioid abuse</a:t>
            </a:r>
            <a:r>
              <a:rPr lang="en-US" sz="2000" dirty="0"/>
              <a:t>.</a:t>
            </a:r>
            <a:r>
              <a:rPr lang="en-US" sz="2000" u="sng" dirty="0"/>
              <a:t> </a:t>
            </a:r>
          </a:p>
          <a:p>
            <a:endParaRPr lang="en-US" sz="2000" dirty="0"/>
          </a:p>
          <a:p>
            <a:pPr algn="ctr"/>
            <a:r>
              <a:rPr lang="en-US" sz="2000" dirty="0"/>
              <a:t>11.4 million people misuse prescribed opioids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2016, opioid overdoses accounted for </a:t>
            </a:r>
            <a:r>
              <a:rPr lang="en-US" sz="2000" b="1" dirty="0"/>
              <a:t>42,000 deaths</a:t>
            </a:r>
            <a:r>
              <a:rPr lang="en-US" sz="2000" dirty="0"/>
              <a:t> - more deaths that those from car accidents or breast cancer.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0285BA-9052-4477-AA82-07BBD53DAC1C}"/>
              </a:ext>
            </a:extLst>
          </p:cNvPr>
          <p:cNvGrpSpPr/>
          <p:nvPr/>
        </p:nvGrpSpPr>
        <p:grpSpPr>
          <a:xfrm>
            <a:off x="6736991" y="3429000"/>
            <a:ext cx="4733810" cy="1673352"/>
            <a:chOff x="6880746" y="3179064"/>
            <a:chExt cx="4733810" cy="16733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DD8938-81B9-4B91-89B7-04397AFC3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6880746" y="3179064"/>
              <a:ext cx="442602" cy="7589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956292-5D2C-4F19-BD8B-BE72AB1C5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7447445" y="3179064"/>
              <a:ext cx="442602" cy="7589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CDB26B-FEFB-4DDE-A8BE-54FA6422A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8014144" y="3179064"/>
              <a:ext cx="442602" cy="758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10BBF9-72A9-478E-8005-CC93DBDBB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8580843" y="3179064"/>
              <a:ext cx="442602" cy="75895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E8926E-C065-464E-BC3E-E8D0AC174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9490432" y="3179064"/>
              <a:ext cx="442602" cy="758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CF71521-636C-4E71-B979-473827E92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10050939" y="3179064"/>
              <a:ext cx="442602" cy="7589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B2D541-B3AF-4933-91E3-DD8BC8C6C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6880746" y="4093464"/>
              <a:ext cx="442602" cy="75895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B3EE8E-D843-4E60-BAD6-21B842006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7447445" y="4093464"/>
              <a:ext cx="442602" cy="75895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0B0246-D54F-4944-9227-A2FC7976C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8014144" y="4093464"/>
              <a:ext cx="442602" cy="75895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2B18DE-33EF-452B-B41B-401E71C97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10611446" y="3179064"/>
              <a:ext cx="442602" cy="7589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7E644E9-454A-4E57-9691-16EE95109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8580843" y="4093464"/>
              <a:ext cx="442602" cy="75895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B8F6178-7CFA-45F5-94D3-13B3D0A3C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11171954" y="3179064"/>
              <a:ext cx="442602" cy="7589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B88B22-A5A9-451F-AC06-0D53478C6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53206" b="16302"/>
            <a:stretch/>
          </p:blipFill>
          <p:spPr>
            <a:xfrm>
              <a:off x="10050939" y="4061424"/>
              <a:ext cx="224520" cy="7589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1CC655-5FDE-4672-BAA4-BB82A704C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24404" t="15479" r="31459" b="16302"/>
            <a:stretch/>
          </p:blipFill>
          <p:spPr>
            <a:xfrm>
              <a:off x="9490432" y="4061424"/>
              <a:ext cx="442602" cy="75895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DFEF061-5492-4165-8C69-AAF6A88E5975}"/>
              </a:ext>
            </a:extLst>
          </p:cNvPr>
          <p:cNvSpPr txBox="1"/>
          <p:nvPr/>
        </p:nvSpPr>
        <p:spPr>
          <a:xfrm>
            <a:off x="6706066" y="3121223"/>
            <a:ext cx="2640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 pill bottle = 10 deaths per day</a:t>
            </a:r>
          </a:p>
        </p:txBody>
      </p:sp>
    </p:spTree>
    <p:extLst>
      <p:ext uri="{BB962C8B-B14F-4D97-AF65-F5344CB8AC3E}">
        <p14:creationId xmlns:p14="http://schemas.microsoft.com/office/powerpoint/2010/main" val="19793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3298-E2DA-4A20-9721-014B6A29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Strategic Criteria for Decision Making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0ADDF4-DABA-45A4-B483-ADE43C3F4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319448"/>
              </p:ext>
            </p:extLst>
          </p:nvPr>
        </p:nvGraphicFramePr>
        <p:xfrm>
          <a:off x="838200" y="1825624"/>
          <a:ext cx="10515600" cy="4543092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2931695">
                  <a:extLst>
                    <a:ext uri="{9D8B030D-6E8A-4147-A177-3AD203B41FA5}">
                      <a16:colId xmlns:a16="http://schemas.microsoft.com/office/drawing/2014/main" val="819328326"/>
                    </a:ext>
                  </a:extLst>
                </a:gridCol>
                <a:gridCol w="7583905">
                  <a:extLst>
                    <a:ext uri="{9D8B030D-6E8A-4147-A177-3AD203B41FA5}">
                      <a16:colId xmlns:a16="http://schemas.microsoft.com/office/drawing/2014/main" val="1176272375"/>
                    </a:ext>
                  </a:extLst>
                </a:gridCol>
              </a:tblGrid>
              <a:tr h="1514364">
                <a:tc>
                  <a:txBody>
                    <a:bodyPr/>
                    <a:lstStyle/>
                    <a:p>
                      <a:r>
                        <a:rPr lang="en-US" sz="2800" dirty="0"/>
                        <a:t>Public Opinion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Considers the health and well-being of the population, public perception of acceptance of cannabis, and thoughts compared to other addictive substances.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5542163"/>
                  </a:ext>
                </a:extLst>
              </a:tr>
              <a:tr h="1514364">
                <a:tc>
                  <a:txBody>
                    <a:bodyPr/>
                    <a:lstStyle/>
                    <a:p>
                      <a:r>
                        <a:rPr lang="en-US" sz="2800" dirty="0"/>
                        <a:t>Industry Growth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How does the legalization of cannabis simulate job growth, technical and medical developments, and affect ecological sustainability.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4344217"/>
                  </a:ext>
                </a:extLst>
              </a:tr>
              <a:tr h="1514364">
                <a:tc>
                  <a:txBody>
                    <a:bodyPr/>
                    <a:lstStyle/>
                    <a:p>
                      <a:r>
                        <a:rPr lang="en-US" sz="2800" dirty="0"/>
                        <a:t>Political Outcome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Factors potential gains of tax revenue versus costs in drug regulation. Also considers public favor of political party and action.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65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3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1C38-ABC0-4CC5-B48D-DB176528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Priorities for Decision Criteria</a:t>
            </a:r>
          </a:p>
        </p:txBody>
      </p:sp>
      <p:graphicFrame>
        <p:nvGraphicFramePr>
          <p:cNvPr id="14" name="Content Placeholder 10">
            <a:extLst>
              <a:ext uri="{FF2B5EF4-FFF2-40B4-BE49-F238E27FC236}">
                <a16:creationId xmlns:a16="http://schemas.microsoft.com/office/drawing/2014/main" id="{537DE258-12A5-461E-AED9-865EF532AC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6601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35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3C4E-6A2A-4603-A292-0F1F63AE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Likely Short-term Benefits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0B242D1-F89A-4CA5-BE9E-F0555A04C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573880"/>
              </p:ext>
            </p:extLst>
          </p:nvPr>
        </p:nvGraphicFramePr>
        <p:xfrm>
          <a:off x="838200" y="1782013"/>
          <a:ext cx="5257800" cy="384048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1067765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682480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2777224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Economical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Political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745112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state economy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tax revenue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 usage/ regulations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55546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Stimulate new industries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 regulation/ enforcement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drug-related criminal activity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08858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growth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Re-election/ Party Influence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 on public demand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27376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A642880-6B29-4856-B31A-4AC981EF2967}"/>
              </a:ext>
            </a:extLst>
          </p:cNvPr>
          <p:cNvSpPr/>
          <p:nvPr/>
        </p:nvSpPr>
        <p:spPr>
          <a:xfrm>
            <a:off x="6500946" y="2690950"/>
            <a:ext cx="5257796" cy="104502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506D44-AEB6-41B8-B343-C0C38DD42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607952"/>
              </p:ext>
            </p:extLst>
          </p:nvPr>
        </p:nvGraphicFramePr>
        <p:xfrm>
          <a:off x="6500942" y="1690687"/>
          <a:ext cx="52578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4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C9CB31-C254-4699-B07F-EEAD738E4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415295"/>
              </p:ext>
            </p:extLst>
          </p:nvPr>
        </p:nvGraphicFramePr>
        <p:xfrm>
          <a:off x="838200" y="1782014"/>
          <a:ext cx="5257800" cy="49377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0909082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807350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9806922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Economical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Political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Social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9809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University/ Medical Research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Funding for new programs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Deter opioid addiction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296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Development of smarter manufacturing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Influence federal/other state regulations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Lower drug-related criminal activity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67897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Improve ecological impact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Drug regulation/ enforcement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Safe usage/ regulations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496846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Improve quality of life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4540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891DAF3-D9A4-44B9-A298-F5DEDD70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Long-term Opportunities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31089-2474-4E12-BBB2-1A2E26620770}"/>
              </a:ext>
            </a:extLst>
          </p:cNvPr>
          <p:cNvSpPr/>
          <p:nvPr/>
        </p:nvSpPr>
        <p:spPr>
          <a:xfrm>
            <a:off x="6500946" y="2690950"/>
            <a:ext cx="5257796" cy="104502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5527F6-6DB3-4ABF-B706-2A715C28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602099"/>
              </p:ext>
            </p:extLst>
          </p:nvPr>
        </p:nvGraphicFramePr>
        <p:xfrm>
          <a:off x="6500942" y="1690687"/>
          <a:ext cx="52578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8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3C4E-6A2A-4603-A292-0F1F63AE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Potential Decision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456EC-2C30-4A69-816C-58509809D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964340"/>
              </p:ext>
            </p:extLst>
          </p:nvPr>
        </p:nvGraphicFramePr>
        <p:xfrm>
          <a:off x="838200" y="1782014"/>
          <a:ext cx="5257800" cy="26517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0909082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807350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98069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Economical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Political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Social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9809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regulations/ enforcement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regulations/ enforcement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Protests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296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funding required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Re-election/ Party Influence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Enforcement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67897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9F8174F-3D03-4B77-9704-2FC4BEB2E100}"/>
              </a:ext>
            </a:extLst>
          </p:cNvPr>
          <p:cNvSpPr/>
          <p:nvPr/>
        </p:nvSpPr>
        <p:spPr>
          <a:xfrm>
            <a:off x="6500946" y="2690950"/>
            <a:ext cx="5257796" cy="104502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783E17-249D-49A3-9F38-5E3FC18F8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595804"/>
              </p:ext>
            </p:extLst>
          </p:nvPr>
        </p:nvGraphicFramePr>
        <p:xfrm>
          <a:off x="6500942" y="1690687"/>
          <a:ext cx="52578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1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3C4E-6A2A-4603-A292-0F1F63AE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Important Risks to Consider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3BE8E2-429B-45DE-84BB-0F0600DF6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94446"/>
              </p:ext>
            </p:extLst>
          </p:nvPr>
        </p:nvGraphicFramePr>
        <p:xfrm>
          <a:off x="838200" y="1782014"/>
          <a:ext cx="5257800" cy="26517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0909082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807350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98069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Economical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Political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Social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9809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crashes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Partisan acceptance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Improper usage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296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legalization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Re-election/ Party Influence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 health effects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567897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12BC39E-9158-4108-9CB1-5EE3261035EF}"/>
              </a:ext>
            </a:extLst>
          </p:cNvPr>
          <p:cNvSpPr/>
          <p:nvPr/>
        </p:nvSpPr>
        <p:spPr>
          <a:xfrm>
            <a:off x="6500946" y="2690950"/>
            <a:ext cx="5257796" cy="104502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9D052B1-2683-4AA8-8B75-942E462A9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223915"/>
              </p:ext>
            </p:extLst>
          </p:nvPr>
        </p:nvGraphicFramePr>
        <p:xfrm>
          <a:off x="6500942" y="1690687"/>
          <a:ext cx="52578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7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529</Words>
  <Application>Microsoft Office PowerPoint</Application>
  <PresentationFormat>Widescreen</PresentationFormat>
  <Paragraphs>132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Legalization of Cannabis in the  State of Pennsylvania  David Likar and Ethan Blanchard</vt:lpstr>
      <vt:lpstr>Agenda</vt:lpstr>
      <vt:lpstr>PowerPoint Presentation</vt:lpstr>
      <vt:lpstr>Strategic Criteria for Decision Making</vt:lpstr>
      <vt:lpstr>Priorities for Decision Criteria</vt:lpstr>
      <vt:lpstr>Likely Short-term Benefits</vt:lpstr>
      <vt:lpstr>Long-term Opportunities</vt:lpstr>
      <vt:lpstr>Potential Decision Costs</vt:lpstr>
      <vt:lpstr>Important Risks to Consider</vt:lpstr>
      <vt:lpstr>BOCR Model Sensitivity: Political Criteria</vt:lpstr>
      <vt:lpstr>BOCR Model Sensitivity: Social Criteria</vt:lpstr>
      <vt:lpstr>BOCR Model Sensitivity: Economical Criteria</vt:lpstr>
      <vt:lpstr>Model Synthesis Comparison</vt:lpstr>
      <vt:lpstr>Legalization of cannabis for Medical Use is ideal for both long and short-term criteria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Legalization of Cannabis in the  State of Pennsylvania David Likar Ethan Blanchard</dc:title>
  <dc:creator>Ethan Blanchard</dc:creator>
  <cp:lastModifiedBy>Ethan Blanchard</cp:lastModifiedBy>
  <cp:revision>32</cp:revision>
  <dcterms:created xsi:type="dcterms:W3CDTF">2019-04-15T21:44:58Z</dcterms:created>
  <dcterms:modified xsi:type="dcterms:W3CDTF">2019-04-16T16:07:11Z</dcterms:modified>
</cp:coreProperties>
</file>