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7" r:id="rId4"/>
    <p:sldId id="268" r:id="rId5"/>
    <p:sldId id="269" r:id="rId6"/>
    <p:sldId id="285" r:id="rId7"/>
    <p:sldId id="261" r:id="rId8"/>
    <p:sldId id="259" r:id="rId9"/>
    <p:sldId id="25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3" r:id="rId22"/>
    <p:sldId id="281" r:id="rId23"/>
    <p:sldId id="262" r:id="rId24"/>
    <p:sldId id="284" r:id="rId25"/>
    <p:sldId id="286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706" autoAdjust="0"/>
  </p:normalViewPr>
  <p:slideViewPr>
    <p:cSldViewPr>
      <p:cViewPr varScale="1">
        <p:scale>
          <a:sx n="87" d="100"/>
          <a:sy n="87" d="100"/>
        </p:scale>
        <p:origin x="90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324717562478602E-2"/>
          <c:y val="2.0992393603990314E-2"/>
          <c:w val="0.95739025828293201"/>
          <c:h val="0.873374580416414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.63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13-48EF-8707-0C1EB0052A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Benefits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0.63698600000000005</c:v>
                </c:pt>
                <c:pt idx="1">
                  <c:v>1</c:v>
                </c:pt>
                <c:pt idx="2">
                  <c:v>0.593634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8B-4F8D-B9E5-577AD71E0C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.10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13-48EF-8707-0C1EB0052A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Benefits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0.00</c:formatCode>
                <c:ptCount val="4"/>
                <c:pt idx="0">
                  <c:v>0.104729</c:v>
                </c:pt>
                <c:pt idx="1">
                  <c:v>0</c:v>
                </c:pt>
                <c:pt idx="2">
                  <c:v>0.249311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8B-4F8D-B9E5-577AD71E0C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.26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13-48EF-8707-0C1EB0052A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Benefits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0.00</c:formatCode>
                <c:ptCount val="4"/>
                <c:pt idx="0">
                  <c:v>0.25828499999999999</c:v>
                </c:pt>
                <c:pt idx="1">
                  <c:v>0</c:v>
                </c:pt>
                <c:pt idx="2">
                  <c:v>0.157056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8B-4F8D-B9E5-577AD71E0C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3527800"/>
        <c:axId val="218219840"/>
      </c:barChart>
      <c:catAx>
        <c:axId val="213527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8219840"/>
        <c:crosses val="autoZero"/>
        <c:auto val="1"/>
        <c:lblAlgn val="ctr"/>
        <c:lblOffset val="100"/>
        <c:noMultiLvlLbl val="0"/>
      </c:catAx>
      <c:valAx>
        <c:axId val="21821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27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0.02899</cdr:x>
      <cdr:y>0.89383</cdr:y>
    </cdr:from>
    <cdr:to>
      <cdr:x>0.98551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24C585E-1666-4226-A3A9-1E798DBE7A0D}"/>
            </a:ext>
          </a:extLst>
        </cdr:cNvPr>
        <cdr:cNvSpPr txBox="1"/>
      </cdr:nvSpPr>
      <cdr:spPr>
        <a:xfrm xmlns:a="http://schemas.openxmlformats.org/drawingml/2006/main">
          <a:off x="304800" y="3889375"/>
          <a:ext cx="10058400" cy="461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0.02899</cdr:x>
      <cdr:y>0.89383</cdr:y>
    </cdr:from>
    <cdr:to>
      <cdr:x>0.98551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1077CDB-9EF7-4268-A3BF-6ACF4EA64E46}"/>
            </a:ext>
          </a:extLst>
        </cdr:cNvPr>
        <cdr:cNvSpPr txBox="1"/>
      </cdr:nvSpPr>
      <cdr:spPr>
        <a:xfrm xmlns:a="http://schemas.openxmlformats.org/drawingml/2006/main">
          <a:off x="304800" y="3889375"/>
          <a:ext cx="10058400" cy="461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         </a:t>
          </a:r>
          <a:r>
            <a:rPr lang="en-US" sz="1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Growth    Synergy  Reputation          Growth                                               </a:t>
          </a:r>
          <a:r>
            <a:rPr lang="en-US" sz="1000" dirty="0" err="1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Growth</a:t>
          </a:r>
          <a:r>
            <a:rPr lang="en-US" sz="1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  Reputation Innovation        Growth    Reputation         </a:t>
          </a:r>
        </a:p>
      </cdr:txBody>
    </cdr:sp>
  </cdr:relSizeAnchor>
  <cdr:relSizeAnchor xmlns:cdr="http://schemas.openxmlformats.org/drawingml/2006/chartDrawing">
    <cdr:from>
      <cdr:x>0.05797</cdr:x>
      <cdr:y>0.01751</cdr:y>
    </cdr:from>
    <cdr:to>
      <cdr:x>0.96377</cdr:x>
      <cdr:y>0.10507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905556D-DDFF-4F27-9F92-7473CF6785CA}"/>
            </a:ext>
          </a:extLst>
        </cdr:cNvPr>
        <cdr:cNvSpPr txBox="1"/>
      </cdr:nvSpPr>
      <cdr:spPr>
        <a:xfrm xmlns:a="http://schemas.openxmlformats.org/drawingml/2006/main">
          <a:off x="609600" y="76200"/>
          <a:ext cx="9525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0.05072</cdr:x>
      <cdr:y>0</cdr:y>
    </cdr:from>
    <cdr:to>
      <cdr:x>0.97101</cdr:x>
      <cdr:y>0.10507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18347CF3-7E47-41F5-8833-1A65758B6208}"/>
            </a:ext>
          </a:extLst>
        </cdr:cNvPr>
        <cdr:cNvSpPr txBox="1"/>
      </cdr:nvSpPr>
      <cdr:spPr>
        <a:xfrm xmlns:a="http://schemas.openxmlformats.org/drawingml/2006/main">
          <a:off x="533400" y="0"/>
          <a:ext cx="9677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             </a:t>
          </a:r>
          <a:r>
            <a:rPr lang="en-US" sz="1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rPr>
            <a:t>Benefits                              Costs                                Opportunities                    Risks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ergy.gov/sites/prod/files/2016/09/f33/CHP-Steam%20Turbine.pd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Combined Heat and Power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Bringing More Energy to you Efficiently and Effectively</a:t>
            </a: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2A79C7-12E9-4743-926A-C5868692C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54" y="2939108"/>
            <a:ext cx="5334744" cy="2124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BF6FAC-BCA3-4F45-AF40-BEA9FDC8D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623405"/>
            <a:ext cx="3267627" cy="475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1C4EF-6C19-48D0-9804-C7B07B35F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Benefits – Growth Subnetworks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D273-0A08-4D7D-B75D-BA77D7DA1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Financial</a:t>
            </a:r>
          </a:p>
          <a:p>
            <a:r>
              <a:rPr lang="en-US" sz="2400" dirty="0"/>
              <a:t>Revenue increase due to larger customer base</a:t>
            </a:r>
          </a:p>
          <a:p>
            <a:r>
              <a:rPr lang="en-US" sz="2400" dirty="0"/>
              <a:t>Expenses increase as well, lowering taxable base</a:t>
            </a:r>
          </a:p>
          <a:p>
            <a:r>
              <a:rPr lang="en-US" sz="2400" dirty="0"/>
              <a:t>Most expense increases will be capital expenditures with long amortization periods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5C106-99BD-4DB2-81D1-99C3F11DB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Market Share</a:t>
            </a:r>
          </a:p>
          <a:p>
            <a:r>
              <a:rPr lang="en-US" sz="2400" dirty="0"/>
              <a:t>Growth means a larger more diverse customer base</a:t>
            </a:r>
          </a:p>
          <a:p>
            <a:r>
              <a:rPr lang="en-US" sz="2400" dirty="0"/>
              <a:t>Increased share of gas and electric utility markets</a:t>
            </a:r>
          </a:p>
          <a:p>
            <a:r>
              <a:rPr lang="en-US" sz="2400" dirty="0"/>
              <a:t>More gas distributed = more distribution revenue</a:t>
            </a:r>
          </a:p>
        </p:txBody>
      </p:sp>
    </p:spTree>
    <p:extLst>
      <p:ext uri="{BB962C8B-B14F-4D97-AF65-F5344CB8AC3E}">
        <p14:creationId xmlns:p14="http://schemas.microsoft.com/office/powerpoint/2010/main" val="32584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1C4EF-6C19-48D0-9804-C7B07B35F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Benefits – Synergies Subnetworks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D273-0A08-4D7D-B75D-BA77D7DA1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Workforce</a:t>
            </a:r>
          </a:p>
          <a:p>
            <a:r>
              <a:rPr lang="en-US" sz="2400" dirty="0"/>
              <a:t>Increased knowledge base for employees</a:t>
            </a:r>
          </a:p>
          <a:p>
            <a:r>
              <a:rPr lang="en-US" sz="2400" dirty="0"/>
              <a:t>Can utilize similarly sized workforce to do more</a:t>
            </a:r>
          </a:p>
          <a:p>
            <a:r>
              <a:rPr lang="en-US" sz="2400" dirty="0"/>
              <a:t>More revenue compared to rent expense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5C106-99BD-4DB2-81D1-99C3F11DB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Piping Network</a:t>
            </a:r>
          </a:p>
          <a:p>
            <a:r>
              <a:rPr lang="en-US" sz="2400" dirty="0"/>
              <a:t>Utilize one piping network to provide more than one type of energy</a:t>
            </a:r>
          </a:p>
          <a:p>
            <a:r>
              <a:rPr lang="en-US" sz="2400" dirty="0"/>
              <a:t>Energy conservation</a:t>
            </a:r>
          </a:p>
        </p:txBody>
      </p:sp>
    </p:spTree>
    <p:extLst>
      <p:ext uri="{BB962C8B-B14F-4D97-AF65-F5344CB8AC3E}">
        <p14:creationId xmlns:p14="http://schemas.microsoft.com/office/powerpoint/2010/main" val="257158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1C4EF-6C19-48D0-9804-C7B07B35F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Benefits – Reputation Subnetworks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D273-0A08-4D7D-B75D-BA77D7DA1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Community</a:t>
            </a:r>
          </a:p>
          <a:p>
            <a:r>
              <a:rPr lang="en-US" sz="2400" dirty="0"/>
              <a:t>Environmental impact, less energy lost</a:t>
            </a:r>
          </a:p>
          <a:p>
            <a:r>
              <a:rPr lang="en-US" sz="2400" dirty="0"/>
              <a:t>Single source supplier means strong relationship with customers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5C106-99BD-4DB2-81D1-99C3F11DB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Markets</a:t>
            </a:r>
          </a:p>
          <a:p>
            <a:r>
              <a:rPr lang="en-US" sz="2400" dirty="0"/>
              <a:t>Make new contacts related to CHP in natural gas markets</a:t>
            </a:r>
          </a:p>
          <a:p>
            <a:r>
              <a:rPr lang="en-US" sz="2400" dirty="0"/>
              <a:t>Make new contacts related to CHP in electricity distribution markets</a:t>
            </a:r>
          </a:p>
        </p:txBody>
      </p:sp>
    </p:spTree>
    <p:extLst>
      <p:ext uri="{BB962C8B-B14F-4D97-AF65-F5344CB8AC3E}">
        <p14:creationId xmlns:p14="http://schemas.microsoft.com/office/powerpoint/2010/main" val="19634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7BEC27-D42E-4575-9B37-1BF19BF7A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86713"/>
            <a:ext cx="5039428" cy="2229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145A50-D765-4A7B-88E8-A4C88B3F4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323630"/>
            <a:ext cx="3658153" cy="53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2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1C4EF-6C19-48D0-9804-C7B07B35F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Costs – Growth Subnetworks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D273-0A08-4D7D-B75D-BA77D7DA1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Financial</a:t>
            </a:r>
          </a:p>
          <a:p>
            <a:r>
              <a:rPr lang="en-US" sz="2400" dirty="0"/>
              <a:t>Expanding operating employee base (different from support employee base)</a:t>
            </a:r>
          </a:p>
          <a:p>
            <a:r>
              <a:rPr lang="en-US" sz="2400" dirty="0"/>
              <a:t>Increased insurance liabilities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5C106-99BD-4DB2-81D1-99C3F11DB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Market</a:t>
            </a:r>
          </a:p>
          <a:p>
            <a:r>
              <a:rPr lang="en-US" sz="2400" dirty="0"/>
              <a:t>Success may bring new competition into the markets</a:t>
            </a:r>
          </a:p>
          <a:p>
            <a:r>
              <a:rPr lang="en-US" sz="2400" dirty="0"/>
              <a:t>Extreme market growth may cause ownership to divest</a:t>
            </a:r>
          </a:p>
        </p:txBody>
      </p:sp>
    </p:spTree>
    <p:extLst>
      <p:ext uri="{BB962C8B-B14F-4D97-AF65-F5344CB8AC3E}">
        <p14:creationId xmlns:p14="http://schemas.microsoft.com/office/powerpoint/2010/main" val="41970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Opportunities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B805DF-3E2F-4F6C-9D9C-8A1BA47B8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EB3D9D-9440-4B1D-B3AD-F3F6A8A46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55" y="2739055"/>
            <a:ext cx="5458587" cy="25244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A151E0-7A9C-4190-8523-921D9A357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714" y="1443473"/>
            <a:ext cx="3934374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0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1C4EF-6C19-48D0-9804-C7B07B35F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Opportunities – Growth Subnetworks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D273-0A08-4D7D-B75D-BA77D7DA1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Financial</a:t>
            </a:r>
          </a:p>
          <a:p>
            <a:r>
              <a:rPr lang="en-US" sz="2400" dirty="0"/>
              <a:t>Revenue growth</a:t>
            </a:r>
          </a:p>
          <a:p>
            <a:r>
              <a:rPr lang="en-US" sz="2400" dirty="0"/>
              <a:t>Overhead such as service employee labor costs can be spread across a larger base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5C106-99BD-4DB2-81D1-99C3F11DB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Market</a:t>
            </a:r>
          </a:p>
          <a:p>
            <a:r>
              <a:rPr lang="en-US" sz="2400" dirty="0"/>
              <a:t>Expand overall market share</a:t>
            </a:r>
          </a:p>
          <a:p>
            <a:r>
              <a:rPr lang="en-US" sz="2400" dirty="0"/>
              <a:t>More brand and name recognition</a:t>
            </a:r>
          </a:p>
          <a:p>
            <a:r>
              <a:rPr lang="en-US" sz="2400" dirty="0"/>
              <a:t>Value creation</a:t>
            </a:r>
          </a:p>
        </p:txBody>
      </p:sp>
    </p:spTree>
    <p:extLst>
      <p:ext uri="{BB962C8B-B14F-4D97-AF65-F5344CB8AC3E}">
        <p14:creationId xmlns:p14="http://schemas.microsoft.com/office/powerpoint/2010/main" val="26639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1C4EF-6C19-48D0-9804-C7B07B35F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600" dirty="0"/>
              <a:t>Opportunities – Reputation Subnetworks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D273-0A08-4D7D-B75D-BA77D7DA1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Sector</a:t>
            </a:r>
          </a:p>
          <a:p>
            <a:r>
              <a:rPr lang="en-US" sz="2400" dirty="0"/>
              <a:t>Considered impact of this decision amongst the 3 sectors of energy customers, industrial, commercial, residential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5C106-99BD-4DB2-81D1-99C3F11DB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Social Responsibility</a:t>
            </a:r>
          </a:p>
          <a:p>
            <a:r>
              <a:rPr lang="en-US" sz="2400" dirty="0"/>
              <a:t>Chance to expand upon charitable activities and events with larger presence</a:t>
            </a:r>
          </a:p>
          <a:p>
            <a:r>
              <a:rPr lang="en-US" sz="2400" dirty="0"/>
              <a:t>Show goodwill if subsidizing product costs</a:t>
            </a:r>
          </a:p>
        </p:txBody>
      </p:sp>
    </p:spTree>
    <p:extLst>
      <p:ext uri="{BB962C8B-B14F-4D97-AF65-F5344CB8AC3E}">
        <p14:creationId xmlns:p14="http://schemas.microsoft.com/office/powerpoint/2010/main" val="167543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1C4EF-6C19-48D0-9804-C7B07B35F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600" dirty="0"/>
              <a:t>Opportunities – Innovation Subnetworks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D273-0A08-4D7D-B75D-BA77D7DA1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CHP Technology</a:t>
            </a:r>
          </a:p>
          <a:p>
            <a:r>
              <a:rPr lang="en-US" sz="2400" dirty="0"/>
              <a:t>Large power conversion technologies (gas and steam turbines)</a:t>
            </a:r>
          </a:p>
          <a:p>
            <a:r>
              <a:rPr lang="en-US" sz="2400" dirty="0"/>
              <a:t>Smaller power conversion technologies (ignition systems, fuel cells)</a:t>
            </a:r>
          </a:p>
          <a:p>
            <a:r>
              <a:rPr lang="en-US" sz="2400" dirty="0"/>
              <a:t>Protection programs for these 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5C106-99BD-4DB2-81D1-99C3F11DB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Pipe Technology</a:t>
            </a:r>
          </a:p>
          <a:p>
            <a:r>
              <a:rPr lang="en-US" sz="2400" dirty="0"/>
              <a:t>Further improve upon on energy lost in percentage of energy lost in transmission</a:t>
            </a:r>
          </a:p>
          <a:p>
            <a:r>
              <a:rPr lang="en-US" sz="2400" dirty="0"/>
              <a:t>More energy transmitted underground out of the elements</a:t>
            </a:r>
          </a:p>
        </p:txBody>
      </p:sp>
    </p:spTree>
    <p:extLst>
      <p:ext uri="{BB962C8B-B14F-4D97-AF65-F5344CB8AC3E}">
        <p14:creationId xmlns:p14="http://schemas.microsoft.com/office/powerpoint/2010/main" val="353985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Marcellus and Utica Shale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Marcellus Shale Formation 104,000 square</a:t>
            </a:r>
          </a:p>
          <a:p>
            <a:pPr marL="0" indent="0">
              <a:buNone/>
            </a:pPr>
            <a:r>
              <a:rPr lang="en-US" dirty="0"/>
              <a:t>    miles, largest source of natural gas in U.S.</a:t>
            </a:r>
          </a:p>
          <a:p>
            <a:r>
              <a:rPr lang="en-US" dirty="0"/>
              <a:t>Hydraulic fracturing required to reach</a:t>
            </a:r>
          </a:p>
          <a:p>
            <a:pPr marL="0" indent="0">
              <a:buNone/>
            </a:pPr>
            <a:r>
              <a:rPr lang="en-US" dirty="0"/>
              <a:t>    the natural gas, divisive topic</a:t>
            </a:r>
          </a:p>
          <a:p>
            <a:r>
              <a:rPr lang="en-US" dirty="0"/>
              <a:t>Utica Shale Formation size and gas </a:t>
            </a:r>
          </a:p>
          <a:p>
            <a:pPr marL="0" indent="0">
              <a:buNone/>
            </a:pPr>
            <a:r>
              <a:rPr lang="en-US" dirty="0"/>
              <a:t>    reserves currently unknown</a:t>
            </a:r>
          </a:p>
          <a:p>
            <a:r>
              <a:rPr lang="en-US" dirty="0"/>
              <a:t>Significant amounts of natural gas available for years to come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67D17-0C48-45C8-A2E4-B7E0D897B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825625"/>
            <a:ext cx="5029200" cy="289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Risks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B805DF-3E2F-4F6C-9D9C-8A1BA47B8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90B8D4-00BD-4043-BE81-0210EBED4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90800"/>
            <a:ext cx="4725059" cy="2562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71D398-3587-40B3-B4A7-C3A6582D7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242582"/>
            <a:ext cx="3629585" cy="52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A090-C124-4938-8AD1-C200B1B03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Risks – Growth Subnetworks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C0337-0B1F-4C49-B736-568DABECA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Training and Product Development</a:t>
            </a:r>
          </a:p>
          <a:p>
            <a:r>
              <a:rPr lang="en-US" sz="2400" dirty="0"/>
              <a:t>Expanding too quickly could lead to improper training of staff</a:t>
            </a:r>
          </a:p>
          <a:p>
            <a:r>
              <a:rPr lang="en-US" sz="2400" dirty="0"/>
              <a:t>Participating in installation of CHP systems could lead to poorer quality due to inexperience</a:t>
            </a:r>
          </a:p>
          <a:p>
            <a:r>
              <a:rPr lang="en-US" sz="2400" dirty="0"/>
              <a:t>Could infringe on established patents</a:t>
            </a:r>
          </a:p>
        </p:txBody>
      </p:sp>
    </p:spTree>
    <p:extLst>
      <p:ext uri="{BB962C8B-B14F-4D97-AF65-F5344CB8AC3E}">
        <p14:creationId xmlns:p14="http://schemas.microsoft.com/office/powerpoint/2010/main" val="359055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1C4EF-6C19-48D0-9804-C7B07B35F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Risks – Reputation Subnetworks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D273-0A08-4D7D-B75D-BA77D7DA1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Monopoly</a:t>
            </a:r>
          </a:p>
          <a:p>
            <a:r>
              <a:rPr lang="en-US" sz="2400" dirty="0"/>
              <a:t>Residential backlash</a:t>
            </a:r>
          </a:p>
          <a:p>
            <a:r>
              <a:rPr lang="en-US" sz="2400" dirty="0"/>
              <a:t>Industrial/commercial backlash</a:t>
            </a:r>
          </a:p>
          <a:p>
            <a:r>
              <a:rPr lang="en-US" sz="2400" dirty="0"/>
              <a:t>Regulator backlash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5C106-99BD-4DB2-81D1-99C3F11DB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Intentions</a:t>
            </a:r>
          </a:p>
          <a:p>
            <a:r>
              <a:rPr lang="en-US" sz="2400" dirty="0"/>
              <a:t>Less focus on social responsibility initiatives</a:t>
            </a:r>
          </a:p>
          <a:p>
            <a:r>
              <a:rPr lang="en-US" sz="2400" dirty="0"/>
              <a:t>Even larger presence in the lives of customers</a:t>
            </a:r>
          </a:p>
        </p:txBody>
      </p:sp>
    </p:spTree>
    <p:extLst>
      <p:ext uri="{BB962C8B-B14F-4D97-AF65-F5344CB8AC3E}">
        <p14:creationId xmlns:p14="http://schemas.microsoft.com/office/powerpoint/2010/main" val="91021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</a:p>
          <a:p>
            <a:r>
              <a:rPr lang="en-US" sz="2200" dirty="0"/>
              <a:t>Additive (Negative) Formula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Multiplicative Formula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C6A31E-8FB7-4971-9F3C-7BFCFBCF8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05" y="2543978"/>
            <a:ext cx="4763165" cy="34485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DF1AF6-AD72-457C-BFE3-13129830A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626" y="2522863"/>
            <a:ext cx="4820323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6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BC37-8FBD-47F5-9E0A-F6A661367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9F753-1A9B-4734-B913-2575383FB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Subsidizing all costs clearly outperforms the alternatives</a:t>
            </a:r>
          </a:p>
          <a:p>
            <a:r>
              <a:rPr lang="en-US" sz="2600" dirty="0"/>
              <a:t>Large upfront capital outlays will payoff in the longer term</a:t>
            </a:r>
          </a:p>
          <a:p>
            <a:pPr lvl="1"/>
            <a:r>
              <a:rPr lang="en-US" sz="2400" dirty="0"/>
              <a:t>Expands customer base</a:t>
            </a:r>
          </a:p>
          <a:p>
            <a:pPr lvl="1"/>
            <a:r>
              <a:rPr lang="en-US" sz="2400" dirty="0"/>
              <a:t>Improves relationships with customers by showing goodwill</a:t>
            </a:r>
          </a:p>
          <a:p>
            <a:r>
              <a:rPr lang="en-US" sz="2600" dirty="0"/>
              <a:t>Less customers will be willing to participate in program at partial and no subsidization alternatives</a:t>
            </a:r>
          </a:p>
          <a:p>
            <a:r>
              <a:rPr lang="en-US" sz="2600" dirty="0"/>
              <a:t>May have under quantified the costs and risks of fully subsidizing option</a:t>
            </a:r>
          </a:p>
        </p:txBody>
      </p:sp>
    </p:spTree>
    <p:extLst>
      <p:ext uri="{BB962C8B-B14F-4D97-AF65-F5344CB8AC3E}">
        <p14:creationId xmlns:p14="http://schemas.microsoft.com/office/powerpoint/2010/main" val="258138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B6383-6640-4771-A3AB-CFF8FA5D7C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2485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8295D2-A6B0-428D-ADF3-AF99A9C2E245}"/>
              </a:ext>
            </a:extLst>
          </p:cNvPr>
          <p:cNvSpPr txBox="1"/>
          <p:nvPr/>
        </p:nvSpPr>
        <p:spPr>
          <a:xfrm>
            <a:off x="609600" y="1981200"/>
            <a:ext cx="1104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“Facilities and Campus Services.” </a:t>
            </a:r>
            <a:r>
              <a:rPr lang="en-US" i="1" dirty="0"/>
              <a:t>Combined Heat and Power Plant</a:t>
            </a:r>
            <a:r>
              <a:rPr lang="en-US" dirty="0"/>
              <a:t>, energyandsustainability.fs.cornell.edu/</a:t>
            </a:r>
            <a:r>
              <a:rPr lang="en-US" dirty="0" err="1"/>
              <a:t>util</a:t>
            </a:r>
            <a:r>
              <a:rPr lang="en-US" dirty="0"/>
              <a:t>/heating/production/</a:t>
            </a:r>
            <a:r>
              <a:rPr lang="en-US" dirty="0" err="1"/>
              <a:t>cep.cfm</a:t>
            </a:r>
            <a:r>
              <a:rPr lang="en-US" dirty="0"/>
              <a:t>.</a:t>
            </a:r>
          </a:p>
          <a:p>
            <a:pPr marL="342900" indent="-342900">
              <a:buAutoNum type="arabicParenR"/>
            </a:pPr>
            <a:r>
              <a:rPr lang="en-US" dirty="0"/>
              <a:t>“What's An Ethane Cracker?” </a:t>
            </a:r>
            <a:r>
              <a:rPr lang="en-US" i="1" dirty="0"/>
              <a:t>NPR</a:t>
            </a:r>
            <a:r>
              <a:rPr lang="en-US" dirty="0"/>
              <a:t>, NPR, stateimpact.npr.org/</a:t>
            </a:r>
            <a:r>
              <a:rPr lang="en-US" dirty="0" err="1"/>
              <a:t>pennsylvania</a:t>
            </a:r>
            <a:r>
              <a:rPr lang="en-US" dirty="0"/>
              <a:t>/tag/ethane-cracker/.</a:t>
            </a:r>
          </a:p>
          <a:p>
            <a:pPr marL="342900" indent="-342900">
              <a:buAutoNum type="arabicParenR"/>
            </a:pPr>
            <a:r>
              <a:rPr lang="en-US" dirty="0"/>
              <a:t>“Utica Shale - The Natural Gas Giant Below the Marcellus?” </a:t>
            </a:r>
            <a:r>
              <a:rPr lang="en-US" i="1" dirty="0"/>
              <a:t>Geology</a:t>
            </a:r>
            <a:r>
              <a:rPr lang="en-US" dirty="0"/>
              <a:t>, geology.com/articles/</a:t>
            </a:r>
            <a:r>
              <a:rPr lang="en-US" dirty="0" err="1"/>
              <a:t>utica</a:t>
            </a:r>
            <a:r>
              <a:rPr lang="en-US" dirty="0"/>
              <a:t>-shale/.</a:t>
            </a:r>
          </a:p>
          <a:p>
            <a:pPr marL="342900" indent="-342900">
              <a:buAutoNum type="arabicParenR"/>
            </a:pPr>
            <a:r>
              <a:rPr lang="en-US" dirty="0">
                <a:hlinkClick r:id="rId2"/>
              </a:rPr>
              <a:t>https://www.energy.gov/sites/prod/files/2016/09/f33/CHP-Steam%20Turbine.pdf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“Combined Heat and Power (CHP)  .” </a:t>
            </a:r>
            <a:r>
              <a:rPr lang="en-US" i="1" dirty="0"/>
              <a:t>Combined Heat and Power (CHP) | WBDG Whole Building Design Guide</a:t>
            </a:r>
            <a:r>
              <a:rPr lang="en-US" dirty="0"/>
              <a:t>, 8 Mar. 2016, www.wbdg.org/resources/combined-heat-and-power-chp</a:t>
            </a:r>
          </a:p>
        </p:txBody>
      </p:sp>
    </p:spTree>
    <p:extLst>
      <p:ext uri="{BB962C8B-B14F-4D97-AF65-F5344CB8AC3E}">
        <p14:creationId xmlns:p14="http://schemas.microsoft.com/office/powerpoint/2010/main" val="34405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685BA-B4CC-4D40-ACAF-D5511E541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Gas for the Region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246932-F99D-48D1-AACE-0E91ACB74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cost energy brings business</a:t>
            </a:r>
          </a:p>
          <a:p>
            <a:pPr marL="0" indent="0">
              <a:buNone/>
            </a:pPr>
            <a:r>
              <a:rPr lang="en-US" dirty="0"/>
              <a:t>    to Western PA</a:t>
            </a:r>
          </a:p>
          <a:p>
            <a:r>
              <a:rPr lang="en-US" dirty="0"/>
              <a:t>Shell’s new Ethane Cracker plant</a:t>
            </a:r>
          </a:p>
          <a:p>
            <a:pPr marL="0" indent="0">
              <a:buNone/>
            </a:pPr>
            <a:r>
              <a:rPr lang="en-US" dirty="0"/>
              <a:t>    in Beaver County PA</a:t>
            </a:r>
          </a:p>
          <a:p>
            <a:r>
              <a:rPr lang="en-US" dirty="0"/>
              <a:t>Peoples Gas hopes more business</a:t>
            </a:r>
          </a:p>
          <a:p>
            <a:pPr marL="0" indent="0">
              <a:buNone/>
            </a:pPr>
            <a:r>
              <a:rPr lang="en-US" dirty="0"/>
              <a:t>   will come to the region with even </a:t>
            </a:r>
          </a:p>
          <a:p>
            <a:pPr marL="0" indent="0">
              <a:buNone/>
            </a:pPr>
            <a:r>
              <a:rPr lang="en-US" dirty="0"/>
              <a:t>   more affordable energy options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42DAD0-04B8-4602-BD2B-AC03CB941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825625"/>
            <a:ext cx="5867400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50E1F-F4B9-4843-B875-70D2BC5CA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291121"/>
            <a:ext cx="10515600" cy="1145224"/>
          </a:xfrm>
        </p:spPr>
        <p:txBody>
          <a:bodyPr/>
          <a:lstStyle/>
          <a:p>
            <a:r>
              <a:rPr lang="en-US" dirty="0"/>
              <a:t>The Natural Gas CHP “Micro Grid”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65744F-83ED-44FD-BBB5-11F5A66E3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465247"/>
            <a:ext cx="9448800" cy="509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4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E4915-B30B-4CF0-9B1A-EADD22E2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The Benefits of Providing Electricity with Natural Gas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A7CEB-8B88-4E75-8452-A83B667D0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50% of electricity transported via electrical grids is lost</a:t>
            </a:r>
          </a:p>
          <a:p>
            <a:r>
              <a:rPr lang="en-US" sz="2600" dirty="0"/>
              <a:t>After initiatives to replace aging natural gas piping, natural gas leakage rate is well under 1%</a:t>
            </a:r>
          </a:p>
          <a:p>
            <a:r>
              <a:rPr lang="en-US" sz="2600" dirty="0"/>
              <a:t>Distribution infrastructure buried underground, mostly immune from weather based disasters</a:t>
            </a:r>
          </a:p>
          <a:p>
            <a:r>
              <a:rPr lang="en-US" sz="2600" dirty="0"/>
              <a:t>In the event of a natural disaster that negates electrical grid heat and electricity still provided to consumer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2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5D36C-4849-4D22-AF21-EFF6A70F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Cost of CHP Installation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E851A-723B-49AB-86F3-FD93E3224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Costs in the table are for the steam turbine alone</a:t>
            </a:r>
          </a:p>
          <a:p>
            <a:r>
              <a:rPr lang="en-US" sz="3000" dirty="0"/>
              <a:t>~$500k to ~$10M</a:t>
            </a:r>
          </a:p>
          <a:p>
            <a:r>
              <a:rPr lang="en-US" sz="3000" dirty="0"/>
              <a:t>Full installation of entire system could be as much as $5,000 per kW production capacity</a:t>
            </a:r>
          </a:p>
          <a:p>
            <a:r>
              <a:rPr lang="en-US" sz="3000" dirty="0"/>
              <a:t>Total cost $2.5M to $75M depending on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93AF36-E3C4-4B56-983B-228930F75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090" y="3445525"/>
            <a:ext cx="4918419" cy="21336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AEE48-E1C3-4F17-880F-C27DB4974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5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CHP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SuperDecisions</a:t>
            </a:r>
            <a:r>
              <a:rPr lang="en-US" dirty="0"/>
              <a:t> to model Subsidization Program</a:t>
            </a:r>
          </a:p>
        </p:txBody>
      </p:sp>
    </p:spTree>
    <p:extLst>
      <p:ext uri="{BB962C8B-B14F-4D97-AF65-F5344CB8AC3E}">
        <p14:creationId xmlns:p14="http://schemas.microsoft.com/office/powerpoint/2010/main" val="1783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 – Subsidize CHP Installation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Significant cost to implement CHP systems</a:t>
            </a:r>
          </a:p>
          <a:p>
            <a:r>
              <a:rPr lang="en-US" dirty="0"/>
              <a:t>Balance desire to convince customers to adopt systems with taking on too much cost </a:t>
            </a:r>
          </a:p>
          <a:p>
            <a:r>
              <a:rPr lang="en-US" dirty="0"/>
              <a:t>More cost subsidization means more customers willing to adopt the CHP system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34388262"/>
              </p:ext>
            </p:extLst>
          </p:nvPr>
        </p:nvGraphicFramePr>
        <p:xfrm>
          <a:off x="5638800" y="1825622"/>
          <a:ext cx="5715000" cy="23653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779171677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3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Alternative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Full Sub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.723545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.534863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3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Partial Sub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.357662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.258784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.191300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Sub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.024422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.017670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.013062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58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Criteria</a:t>
            </a:r>
          </a:p>
        </p:txBody>
      </p:sp>
      <p:graphicFrame>
        <p:nvGraphicFramePr>
          <p:cNvPr id="6" name="Content Placeholder 2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238465"/>
              </p:ext>
            </p:extLst>
          </p:nvPr>
        </p:nvGraphicFramePr>
        <p:xfrm>
          <a:off x="838200" y="182880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04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3.potx" id="{55B65C5C-2110-41C9-9432-67D739EC5CFC}" vid="{FDE12540-4521-4F30-863D-D54DD2EE1C3B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office city sketch presentation background (widescreen)</Template>
  <TotalTime>3211</TotalTime>
  <Words>769</Words>
  <Application>Microsoft Office PowerPoint</Application>
  <PresentationFormat>Widescreen</PresentationFormat>
  <Paragraphs>147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Arial Black</vt:lpstr>
      <vt:lpstr>Century Schoolbook</vt:lpstr>
      <vt:lpstr>CITY SKETCH 16X9</vt:lpstr>
      <vt:lpstr>Combined Heat and Power</vt:lpstr>
      <vt:lpstr>Marcellus and Utica Shale</vt:lpstr>
      <vt:lpstr>Affordable Gas for the Region</vt:lpstr>
      <vt:lpstr>The Natural Gas CHP “Micro Grid”</vt:lpstr>
      <vt:lpstr>The Benefits of Providing Electricity with Natural Gas</vt:lpstr>
      <vt:lpstr>Cost of CHP Installation </vt:lpstr>
      <vt:lpstr>Modeling CHP </vt:lpstr>
      <vt:lpstr>The Question – Subsidize CHP Installation ?</vt:lpstr>
      <vt:lpstr>Strategic Criteria</vt:lpstr>
      <vt:lpstr>Benefits</vt:lpstr>
      <vt:lpstr>Benefits – Growth Subnetworks</vt:lpstr>
      <vt:lpstr>Benefits – Synergies Subnetworks</vt:lpstr>
      <vt:lpstr>Benefits – Reputation Subnetworks</vt:lpstr>
      <vt:lpstr>Costs</vt:lpstr>
      <vt:lpstr>Costs – Growth Subnetworks</vt:lpstr>
      <vt:lpstr>Opportunities </vt:lpstr>
      <vt:lpstr>Opportunities – Growth Subnetworks</vt:lpstr>
      <vt:lpstr>Opportunities – Reputation Subnetworks</vt:lpstr>
      <vt:lpstr>Opportunities – Innovation Subnetworks</vt:lpstr>
      <vt:lpstr>Risks</vt:lpstr>
      <vt:lpstr>Risks – Growth Subnetworks</vt:lpstr>
      <vt:lpstr>Risks – Reputation Subnetworks</vt:lpstr>
      <vt:lpstr>Other Results</vt:lpstr>
      <vt:lpstr>Conclusions</vt:lpstr>
      <vt:lpstr>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Ryan Hutzler</dc:creator>
  <cp:lastModifiedBy>Ryan Hutzler</cp:lastModifiedBy>
  <cp:revision>41</cp:revision>
  <dcterms:created xsi:type="dcterms:W3CDTF">2018-04-21T19:19:16Z</dcterms:created>
  <dcterms:modified xsi:type="dcterms:W3CDTF">2018-04-24T00:50:25Z</dcterms:modified>
</cp:coreProperties>
</file>