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758" autoAdjust="0"/>
  </p:normalViewPr>
  <p:slideViewPr>
    <p:cSldViewPr>
      <p:cViewPr varScale="1">
        <p:scale>
          <a:sx n="77" d="100"/>
          <a:sy n="77" d="100"/>
        </p:scale>
        <p:origin x="-95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0A3224-A9BE-4CF5-A1F7-047B0BB47C5D}" type="datetimeFigureOut">
              <a:rPr lang="en-US" smtClean="0"/>
              <a:t>4/23/2013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D2EAFA-9B2C-4650-818A-1202B2530DDB}" type="slidenum">
              <a:rPr lang="en-US" smtClean="0"/>
              <a:t>‹#›</a:t>
            </a:fld>
            <a:endParaRPr lang="en-US"/>
          </a:p>
        </p:txBody>
      </p:sp>
    </p:spTree>
    <p:extLst>
      <p:ext uri="{BB962C8B-B14F-4D97-AF65-F5344CB8AC3E}">
        <p14:creationId xmlns:p14="http://schemas.microsoft.com/office/powerpoint/2010/main" val="2398191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All else equal and regardless of the legal definitions, should UPMC be considered taxable or tax-exempt?  This question is asked from the perspective of a City of Pittsburgh community member, taking into account the respective implications on the community, local government, and UPMC itself.</a:t>
            </a:r>
            <a:endParaRPr lang="en-US" b="0" dirty="0"/>
          </a:p>
        </p:txBody>
      </p:sp>
      <p:sp>
        <p:nvSpPr>
          <p:cNvPr id="4" name="Slide Number Placeholder 3"/>
          <p:cNvSpPr>
            <a:spLocks noGrp="1"/>
          </p:cNvSpPr>
          <p:nvPr>
            <p:ph type="sldNum" sz="quarter" idx="10"/>
          </p:nvPr>
        </p:nvSpPr>
        <p:spPr/>
        <p:txBody>
          <a:bodyPr/>
          <a:lstStyle/>
          <a:p>
            <a:fld id="{88D2EAFA-9B2C-4650-818A-1202B2530DDB}" type="slidenum">
              <a:rPr lang="en-US" smtClean="0"/>
              <a:t>1</a:t>
            </a:fld>
            <a:endParaRPr lang="en-US"/>
          </a:p>
        </p:txBody>
      </p:sp>
    </p:spTree>
    <p:extLst>
      <p:ext uri="{BB962C8B-B14F-4D97-AF65-F5344CB8AC3E}">
        <p14:creationId xmlns:p14="http://schemas.microsoft.com/office/powerpoint/2010/main" val="1219537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 the results suggest</a:t>
            </a:r>
            <a:r>
              <a:rPr lang="en-US" baseline="0" dirty="0" smtClean="0"/>
              <a:t> that in the long-run it would most advantageous from the perspective of community members for UPMC to be Tax-Exempt, it was not by a huge margin.  In fact, according to the multiplicative results, in the short term it is best for UPMC to be taxable, and we think that makes a lot of sense because of some of the aforementioned reasons about the opportunities and benefits.  </a:t>
            </a:r>
            <a:r>
              <a:rPr lang="en-US" baseline="0" smtClean="0"/>
              <a:t>As </a:t>
            </a:r>
            <a:r>
              <a:rPr lang="en-US" baseline="0" dirty="0" smtClean="0"/>
              <a:t>comprehensive as we were, there could be other factors that we weren't taking into account, as with any decision, but the results do say that UPMC should be </a:t>
            </a:r>
            <a:r>
              <a:rPr lang="en-US" baseline="0" smtClean="0"/>
              <a:t>considered Tax-Exempt in the long run.</a:t>
            </a:r>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10</a:t>
            </a:fld>
            <a:endParaRPr lang="en-US"/>
          </a:p>
        </p:txBody>
      </p:sp>
    </p:spTree>
    <p:extLst>
      <p:ext uri="{BB962C8B-B14F-4D97-AF65-F5344CB8AC3E}">
        <p14:creationId xmlns:p14="http://schemas.microsoft.com/office/powerpoint/2010/main" val="2844364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UPMC has become a controversial company in the Pittsburgh area.  The system operates several hospitals within the city and several more throughout western Pennsylvania.  They employ roughly 55,000 individuals and are consistently rated the best hospital in Pittsburgh and among the top ten in the whole country.  </a:t>
            </a:r>
          </a:p>
        </p:txBody>
      </p:sp>
      <p:sp>
        <p:nvSpPr>
          <p:cNvPr id="4" name="Slide Number Placeholder 3"/>
          <p:cNvSpPr>
            <a:spLocks noGrp="1"/>
          </p:cNvSpPr>
          <p:nvPr>
            <p:ph type="sldNum" sz="quarter" idx="10"/>
          </p:nvPr>
        </p:nvSpPr>
        <p:spPr/>
        <p:txBody>
          <a:bodyPr/>
          <a:lstStyle/>
          <a:p>
            <a:fld id="{88D2EAFA-9B2C-4650-818A-1202B2530DDB}" type="slidenum">
              <a:rPr lang="en-US" smtClean="0"/>
              <a:t>2</a:t>
            </a:fld>
            <a:endParaRPr lang="en-US"/>
          </a:p>
        </p:txBody>
      </p:sp>
    </p:spTree>
    <p:extLst>
      <p:ext uri="{BB962C8B-B14F-4D97-AF65-F5344CB8AC3E}">
        <p14:creationId xmlns:p14="http://schemas.microsoft.com/office/powerpoint/2010/main" val="3664704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However, many Pittsburghers feel that healthcare giant is not paying its fair due.  This is because UPMC is a non-profit organization.  They do not have stockholders and, therefore, do not pay out profits to them.  They meet all the legal requirements to hold status as a tax-exempt corporation; however, many feel that some of their practices are not in keeping with their charitable mission.  UPMC</a:t>
            </a:r>
            <a:r>
              <a:rPr lang="en-US" sz="1200" kern="1200" baseline="0" dirty="0" smtClean="0">
                <a:solidFill>
                  <a:schemeClr val="tx1"/>
                </a:solidFill>
                <a:effectLst/>
                <a:latin typeface="+mn-lt"/>
                <a:ea typeface="+mn-ea"/>
                <a:cs typeface="+mn-cs"/>
              </a:rPr>
              <a:t> and its employees paid an estimated $375 million in FY11 to local, county, state, and federal governments.  The kicker is with its property taxes: UPMC pays taxes only on 49% of its property: the non-clinical locations.  It was even less before when UPMC was headquartered down the street here in Oakland, but with the mayor’s urging, they relocated to the Steel Building for two reasons: to Fill High vacancy rates in the building and to add property taxes to the city.</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8D2EAFA-9B2C-4650-818A-1202B2530DDB}" type="slidenum">
              <a:rPr lang="en-US" smtClean="0"/>
              <a:t>3</a:t>
            </a:fld>
            <a:endParaRPr lang="en-US"/>
          </a:p>
        </p:txBody>
      </p:sp>
    </p:spTree>
    <p:extLst>
      <p:ext uri="{BB962C8B-B14F-4D97-AF65-F5344CB8AC3E}">
        <p14:creationId xmlns:p14="http://schemas.microsoft.com/office/powerpoint/2010/main" val="2024613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Regardless, UPMC is still unpopular within the community.  Furthermore, UPMC has made controversial decisions to shut down community hospitals such as the one formally located in Braddock.  Many feel that UPMC destroyed a community resource all for the sake of improving the bottom line.  What’s more, some feel bombarded by UPMC’s unfairness when they see UPMC billboards all over the city, hear their commercials on the radio, watch their ads during a Steelers game, and see their name sprawled high above the city’s skyline. This sense of injustice and unfairness has permeated Pittsburgh to the highest levels, with Mayor Luke </a:t>
            </a:r>
            <a:r>
              <a:rPr lang="en-US" sz="1200" kern="1200" dirty="0" err="1" smtClean="0">
                <a:solidFill>
                  <a:schemeClr val="tx1"/>
                </a:solidFill>
                <a:effectLst/>
                <a:latin typeface="+mn-lt"/>
                <a:ea typeface="+mn-ea"/>
                <a:cs typeface="+mn-cs"/>
              </a:rPr>
              <a:t>Ravenstahl</a:t>
            </a:r>
            <a:r>
              <a:rPr lang="en-US" sz="1200" kern="1200" dirty="0" smtClean="0">
                <a:solidFill>
                  <a:schemeClr val="tx1"/>
                </a:solidFill>
                <a:effectLst/>
                <a:latin typeface="+mn-lt"/>
                <a:ea typeface="+mn-ea"/>
                <a:cs typeface="+mn-cs"/>
              </a:rPr>
              <a:t> recently </a:t>
            </a:r>
            <a:r>
              <a:rPr lang="en-US" sz="1200" kern="1200" dirty="0" smtClean="0">
                <a:solidFill>
                  <a:schemeClr val="tx1"/>
                </a:solidFill>
                <a:effectLst/>
                <a:latin typeface="+mn-lt"/>
                <a:ea typeface="+mn-ea"/>
                <a:cs typeface="+mn-cs"/>
              </a:rPr>
              <a:t>bringing </a:t>
            </a:r>
            <a:r>
              <a:rPr lang="en-US" sz="1200" kern="1200" dirty="0" smtClean="0">
                <a:solidFill>
                  <a:schemeClr val="tx1"/>
                </a:solidFill>
                <a:effectLst/>
                <a:latin typeface="+mn-lt"/>
                <a:ea typeface="+mn-ea"/>
                <a:cs typeface="+mn-cs"/>
              </a:rPr>
              <a:t>a suit against UPMC challenging their tax-exempt status.</a:t>
            </a:r>
          </a:p>
        </p:txBody>
      </p:sp>
      <p:sp>
        <p:nvSpPr>
          <p:cNvPr id="4" name="Slide Number Placeholder 3"/>
          <p:cNvSpPr>
            <a:spLocks noGrp="1"/>
          </p:cNvSpPr>
          <p:nvPr>
            <p:ph type="sldNum" sz="quarter" idx="10"/>
          </p:nvPr>
        </p:nvSpPr>
        <p:spPr/>
        <p:txBody>
          <a:bodyPr/>
          <a:lstStyle/>
          <a:p>
            <a:fld id="{88D2EAFA-9B2C-4650-818A-1202B2530DDB}" type="slidenum">
              <a:rPr lang="en-US" smtClean="0"/>
              <a:t>4</a:t>
            </a:fld>
            <a:endParaRPr lang="en-US"/>
          </a:p>
        </p:txBody>
      </p:sp>
    </p:spTree>
    <p:extLst>
      <p:ext uri="{BB962C8B-B14F-4D97-AF65-F5344CB8AC3E}">
        <p14:creationId xmlns:p14="http://schemas.microsoft.com/office/powerpoint/2010/main" val="4145896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Some people may argue that by definition, UPMC is a non-profit, and hence should be tax-exempt by law, so we wanted to take that factor out of the question.  As</a:t>
            </a:r>
            <a:r>
              <a:rPr lang="en-US" sz="1200" kern="1200" baseline="0" dirty="0" smtClean="0">
                <a:solidFill>
                  <a:schemeClr val="tx1"/>
                </a:solidFill>
                <a:effectLst/>
                <a:latin typeface="+mn-lt"/>
                <a:ea typeface="+mn-ea"/>
                <a:cs typeface="+mn-cs"/>
              </a:rPr>
              <a:t> community members, we thought about the three entities being affected by any change would be the government, UPMC, and the community as a whole.  </a:t>
            </a:r>
            <a:r>
              <a:rPr lang="en-US" sz="1200" kern="1200" dirty="0" smtClean="0">
                <a:solidFill>
                  <a:schemeClr val="tx1"/>
                </a:solidFill>
                <a:effectLst/>
                <a:latin typeface="+mn-lt"/>
                <a:ea typeface="+mn-ea"/>
                <a:cs typeface="+mn-cs"/>
              </a:rPr>
              <a:t>We also did not want our benefits, costs, opportunities, and risks of UPMC being tax-exempt to just be “status quo” since that is their present status.  In order to take a more objective viewpoint, we stepped back and thought about the question as if UPMC was taxable currently, what the effects would be to switch, and if it was tax-exempt currently, what the effects would be to switch.</a:t>
            </a:r>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5</a:t>
            </a:fld>
            <a:endParaRPr lang="en-US"/>
          </a:p>
        </p:txBody>
      </p:sp>
    </p:spTree>
    <p:extLst>
      <p:ext uri="{BB962C8B-B14F-4D97-AF65-F5344CB8AC3E}">
        <p14:creationId xmlns:p14="http://schemas.microsoft.com/office/powerpoint/2010/main" val="3255584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established five strategic criteria we felt would encompass all factors most important when considering this issue from the viewpoint of a Pittsburgh community member.</a:t>
            </a:r>
          </a:p>
          <a:p>
            <a:r>
              <a:rPr lang="en-US" dirty="0" smtClean="0"/>
              <a:t>Fairness,</a:t>
            </a:r>
            <a:r>
              <a:rPr lang="en-US" baseline="0" dirty="0" smtClean="0"/>
              <a:t> Strong Economy, Community Benefits, Jobs, and Cost of </a:t>
            </a:r>
            <a:r>
              <a:rPr lang="en-US" baseline="0" dirty="0" smtClean="0"/>
              <a:t>Healthcare</a:t>
            </a:r>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6</a:t>
            </a:fld>
            <a:endParaRPr lang="en-US"/>
          </a:p>
        </p:txBody>
      </p:sp>
    </p:spTree>
    <p:extLst>
      <p:ext uri="{BB962C8B-B14F-4D97-AF65-F5344CB8AC3E}">
        <p14:creationId xmlns:p14="http://schemas.microsoft.com/office/powerpoint/2010/main" val="70390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framed our model in a way that took into account as many of the possibilities and implications of a</a:t>
            </a:r>
            <a:r>
              <a:rPr lang="en-US" baseline="0" dirty="0" smtClean="0"/>
              <a:t> tax-status change.  Because of the way we were thinking about our question, we found that there were very few “clearly defined” benefits and costs.  Rather all the significant changes lay in the Opportunities and Risks sections.  Just to highlight a few:</a:t>
            </a:r>
          </a:p>
          <a:p>
            <a:r>
              <a:rPr lang="en-US" baseline="0" dirty="0" smtClean="0"/>
              <a:t>A benefit is that it would increase tax revenue fro the local government</a:t>
            </a:r>
          </a:p>
          <a:p>
            <a:r>
              <a:rPr lang="en-US" baseline="0" dirty="0" smtClean="0"/>
              <a:t>An opportunity would be that it would help balance the budget and fill under-filled pensions</a:t>
            </a:r>
          </a:p>
          <a:p>
            <a:r>
              <a:rPr lang="en-US" baseline="0" dirty="0" smtClean="0"/>
              <a:t>It would improve UPMC’s image within the community as “paying their part”</a:t>
            </a:r>
          </a:p>
          <a:p>
            <a:r>
              <a:rPr lang="en-US" baseline="0" dirty="0" smtClean="0"/>
              <a:t>It could also be an opportunity for UPMC to further consolidate some its other less profitable clinical locations</a:t>
            </a:r>
          </a:p>
          <a:p>
            <a:r>
              <a:rPr lang="en-US" baseline="0" dirty="0" smtClean="0"/>
              <a:t>It might also mean potential loss in free-charity care tot hose that need it most</a:t>
            </a:r>
          </a:p>
          <a:p>
            <a:r>
              <a:rPr lang="en-US" baseline="0" dirty="0" smtClean="0"/>
              <a:t>And it may nullify the agreement with the Pittsburgh Promise as part of the PILOT program</a:t>
            </a:r>
          </a:p>
          <a:p>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7</a:t>
            </a:fld>
            <a:endParaRPr lang="en-US"/>
          </a:p>
        </p:txBody>
      </p:sp>
    </p:spTree>
    <p:extLst>
      <p:ext uri="{BB962C8B-B14F-4D97-AF65-F5344CB8AC3E}">
        <p14:creationId xmlns:p14="http://schemas.microsoft.com/office/powerpoint/2010/main" val="3811625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illustrative purposes here are samples of a</a:t>
            </a:r>
            <a:r>
              <a:rPr lang="en-US" baseline="0" dirty="0" smtClean="0"/>
              <a:t> couple different levels of the </a:t>
            </a:r>
            <a:r>
              <a:rPr lang="en-US" baseline="0" dirty="0" smtClean="0"/>
              <a:t>model, the far left being Community Opportunities, the middle being Risks, and the far right the overall model.</a:t>
            </a:r>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8</a:t>
            </a:fld>
            <a:endParaRPr lang="en-US"/>
          </a:p>
        </p:txBody>
      </p:sp>
    </p:spTree>
    <p:extLst>
      <p:ext uri="{BB962C8B-B14F-4D97-AF65-F5344CB8AC3E}">
        <p14:creationId xmlns:p14="http://schemas.microsoft.com/office/powerpoint/2010/main" val="2646075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Within each the</a:t>
            </a:r>
            <a:r>
              <a:rPr lang="en-US" baseline="0" dirty="0" smtClean="0"/>
              <a:t> benefits, opportunities, costs, and risks, the synthesized results were different with the benefits and risks leaning towards UPMC being Taxable, and the Opportunities and Costs leaning towards UPMC being Tax Exempt.</a:t>
            </a:r>
            <a:endParaRPr lang="en-US" dirty="0"/>
          </a:p>
        </p:txBody>
      </p:sp>
      <p:sp>
        <p:nvSpPr>
          <p:cNvPr id="4" name="Slide Number Placeholder 3"/>
          <p:cNvSpPr>
            <a:spLocks noGrp="1"/>
          </p:cNvSpPr>
          <p:nvPr>
            <p:ph type="sldNum" sz="quarter" idx="10"/>
          </p:nvPr>
        </p:nvSpPr>
        <p:spPr/>
        <p:txBody>
          <a:bodyPr/>
          <a:lstStyle/>
          <a:p>
            <a:fld id="{88D2EAFA-9B2C-4650-818A-1202B2530DDB}" type="slidenum">
              <a:rPr lang="en-US" smtClean="0"/>
              <a:t>9</a:t>
            </a:fld>
            <a:endParaRPr lang="en-US"/>
          </a:p>
        </p:txBody>
      </p:sp>
    </p:spTree>
    <p:extLst>
      <p:ext uri="{BB962C8B-B14F-4D97-AF65-F5344CB8AC3E}">
        <p14:creationId xmlns:p14="http://schemas.microsoft.com/office/powerpoint/2010/main" val="3964164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5741EF-46E2-4F05-AA4F-C0A3CBE8CB16}" type="datetimeFigureOut">
              <a:rPr lang="en-US" smtClean="0"/>
              <a:t>4/23/2013</a:t>
            </a:fld>
            <a:endParaRPr lang="en-US"/>
          </a:p>
        </p:txBody>
      </p:sp>
      <p:sp>
        <p:nvSpPr>
          <p:cNvPr id="8" name="Slide Number Placeholder 7"/>
          <p:cNvSpPr>
            <a:spLocks noGrp="1"/>
          </p:cNvSpPr>
          <p:nvPr>
            <p:ph type="sldNum" sz="quarter" idx="11"/>
          </p:nvPr>
        </p:nvSpPr>
        <p:spPr/>
        <p:txBody>
          <a:bodyPr/>
          <a:lstStyle/>
          <a:p>
            <a:fld id="{50D2FC61-0336-4632-8AAB-CBE086B87355}"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741EF-46E2-4F05-AA4F-C0A3CBE8CB16}" type="datetimeFigureOut">
              <a:rPr lang="en-US" smtClean="0"/>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5741EF-46E2-4F05-AA4F-C0A3CBE8CB16}" type="datetimeFigureOut">
              <a:rPr lang="en-US" smtClean="0"/>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EC5741EF-46E2-4F05-AA4F-C0A3CBE8CB16}" type="datetimeFigureOut">
              <a:rPr lang="en-US" smtClean="0"/>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5741EF-46E2-4F05-AA4F-C0A3CBE8CB16}" type="datetimeFigureOut">
              <a:rPr lang="en-US" smtClean="0"/>
              <a:t>4/23/2013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D2FC61-0336-4632-8AAB-CBE086B87355}"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C5741EF-46E2-4F05-AA4F-C0A3CBE8CB16}" type="datetimeFigureOut">
              <a:rPr lang="en-US" smtClean="0"/>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D2FC61-0336-4632-8AAB-CBE086B87355}"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C5741EF-46E2-4F05-AA4F-C0A3CBE8CB16}" type="datetimeFigureOut">
              <a:rPr lang="en-US" smtClean="0"/>
              <a:t>4/23/2013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D2FC61-0336-4632-8AAB-CBE086B87355}"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5741EF-46E2-4F05-AA4F-C0A3CBE8CB16}" type="datetimeFigureOut">
              <a:rPr lang="en-US" smtClean="0"/>
              <a:t>4/23/2013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5741EF-46E2-4F05-AA4F-C0A3CBE8CB16}" type="datetimeFigureOut">
              <a:rPr lang="en-US" smtClean="0"/>
              <a:t>4/23/2013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741EF-46E2-4F05-AA4F-C0A3CBE8CB16}" type="datetimeFigureOut">
              <a:rPr lang="en-US" smtClean="0"/>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C5741EF-46E2-4F05-AA4F-C0A3CBE8CB16}" type="datetimeFigureOut">
              <a:rPr lang="en-US" smtClean="0"/>
              <a:t>4/23/2013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D2FC61-0336-4632-8AAB-CBE086B87355}"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C5741EF-46E2-4F05-AA4F-C0A3CBE8CB16}" type="datetimeFigureOut">
              <a:rPr lang="en-US" smtClean="0"/>
              <a:t>4/23/2013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0D2FC61-0336-4632-8AAB-CBE086B87355}"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1470025"/>
          </a:xfrm>
        </p:spPr>
        <p:txBody>
          <a:bodyPr>
            <a:noAutofit/>
          </a:bodyPr>
          <a:lstStyle/>
          <a:p>
            <a:r>
              <a:rPr lang="en-US" sz="3600" dirty="0" smtClean="0"/>
              <a:t>“Regardless of the Legal Definitions, Should UPMC be Considered Taxable or Tax-Exempt?”</a:t>
            </a:r>
            <a:endParaRPr lang="en-US" sz="3600" dirty="0"/>
          </a:p>
        </p:txBody>
      </p:sp>
      <p:sp>
        <p:nvSpPr>
          <p:cNvPr id="3" name="Subtitle 2"/>
          <p:cNvSpPr>
            <a:spLocks noGrp="1"/>
          </p:cNvSpPr>
          <p:nvPr>
            <p:ph type="subTitle" idx="1"/>
          </p:nvPr>
        </p:nvSpPr>
        <p:spPr>
          <a:xfrm>
            <a:off x="1371600" y="4495800"/>
            <a:ext cx="6400800" cy="1752600"/>
          </a:xfrm>
        </p:spPr>
        <p:txBody>
          <a:bodyPr/>
          <a:lstStyle/>
          <a:p>
            <a:r>
              <a:rPr lang="en-US" dirty="0" smtClean="0"/>
              <a:t>Naveed Ismail</a:t>
            </a:r>
          </a:p>
          <a:p>
            <a:r>
              <a:rPr lang="en-US" dirty="0" smtClean="0"/>
              <a:t>Mitchell Woll</a:t>
            </a:r>
            <a:endParaRPr lang="en-US" dirty="0"/>
          </a:p>
        </p:txBody>
      </p:sp>
      <p:pic>
        <p:nvPicPr>
          <p:cNvPr id="1026" name="Picture 2" descr="http://www.b2match.eu/eu-us-ehealth-marketplace/system/files/UPMC_1_H_RGB_Ta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8875" y="2514600"/>
            <a:ext cx="4581525" cy="129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418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Additive(Negative) Results: Best for Long-Term</a:t>
            </a:r>
          </a:p>
          <a:p>
            <a:r>
              <a:rPr lang="en-US" dirty="0" smtClean="0"/>
              <a:t>Multiplicative Results: Best for Short-Term</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937" y="2647950"/>
            <a:ext cx="4448175" cy="421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8670" y="2647950"/>
            <a:ext cx="4514850" cy="417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6678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UPMC</a:t>
            </a:r>
            <a:endParaRPr lang="en-US" dirty="0"/>
          </a:p>
        </p:txBody>
      </p:sp>
      <p:sp>
        <p:nvSpPr>
          <p:cNvPr id="3" name="Content Placeholder 2"/>
          <p:cNvSpPr>
            <a:spLocks noGrp="1"/>
          </p:cNvSpPr>
          <p:nvPr>
            <p:ph idx="1"/>
          </p:nvPr>
        </p:nvSpPr>
        <p:spPr/>
        <p:txBody>
          <a:bodyPr>
            <a:normAutofit/>
          </a:bodyPr>
          <a:lstStyle/>
          <a:p>
            <a:r>
              <a:rPr lang="en-US" dirty="0" smtClean="0"/>
              <a:t>Controversial Pittsburgh-Based Healthcare Company</a:t>
            </a:r>
          </a:p>
          <a:p>
            <a:r>
              <a:rPr lang="en-US" dirty="0" smtClean="0"/>
              <a:t>55,000 Employees</a:t>
            </a:r>
          </a:p>
          <a:p>
            <a:r>
              <a:rPr lang="en-US" dirty="0" smtClean="0"/>
              <a:t>20 Hospitals and 400 Outpatient Facilities</a:t>
            </a:r>
          </a:p>
          <a:p>
            <a:r>
              <a:rPr lang="en-US" dirty="0" smtClean="0"/>
              <a:t>$11 Billion in Revenue</a:t>
            </a:r>
          </a:p>
          <a:p>
            <a:r>
              <a:rPr lang="en-US" dirty="0" smtClean="0"/>
              <a:t>Positive Operating Margin For the Past Few Years Until FYTD 2013</a:t>
            </a:r>
          </a:p>
          <a:p>
            <a:pPr lvl="1"/>
            <a:r>
              <a:rPr lang="en-US" dirty="0" smtClean="0"/>
              <a:t>Sequestration, Healthcare Reform, Changes in MC/MA Reimbursement</a:t>
            </a:r>
          </a:p>
          <a:p>
            <a:r>
              <a:rPr lang="en-US" dirty="0" smtClean="0"/>
              <a:t>Ranked 10</a:t>
            </a:r>
            <a:r>
              <a:rPr lang="en-US" baseline="30000" dirty="0" smtClean="0"/>
              <a:t>th</a:t>
            </a:r>
            <a:r>
              <a:rPr lang="en-US" dirty="0" smtClean="0"/>
              <a:t> in the Country and 1</a:t>
            </a:r>
            <a:r>
              <a:rPr lang="en-US" baseline="30000" dirty="0" smtClean="0"/>
              <a:t>st</a:t>
            </a:r>
            <a:r>
              <a:rPr lang="en-US" dirty="0" smtClean="0"/>
              <a:t> in PA by U.S. News and World Report</a:t>
            </a:r>
          </a:p>
        </p:txBody>
      </p:sp>
    </p:spTree>
    <p:extLst>
      <p:ext uri="{BB962C8B-B14F-4D97-AF65-F5344CB8AC3E}">
        <p14:creationId xmlns:p14="http://schemas.microsoft.com/office/powerpoint/2010/main" val="2900009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Status?</a:t>
            </a:r>
            <a:endParaRPr lang="en-US" dirty="0"/>
          </a:p>
        </p:txBody>
      </p:sp>
      <p:sp>
        <p:nvSpPr>
          <p:cNvPr id="3" name="Content Placeholder 2"/>
          <p:cNvSpPr>
            <a:spLocks noGrp="1"/>
          </p:cNvSpPr>
          <p:nvPr>
            <p:ph idx="1"/>
          </p:nvPr>
        </p:nvSpPr>
        <p:spPr/>
        <p:txBody>
          <a:bodyPr>
            <a:normAutofit/>
          </a:bodyPr>
          <a:lstStyle/>
          <a:p>
            <a:r>
              <a:rPr lang="en-US" dirty="0"/>
              <a:t>UPMC </a:t>
            </a:r>
            <a:r>
              <a:rPr lang="en-US" dirty="0" smtClean="0"/>
              <a:t>is a Non-Profit</a:t>
            </a:r>
          </a:p>
          <a:p>
            <a:pPr lvl="1"/>
            <a:r>
              <a:rPr lang="en-US" dirty="0"/>
              <a:t>P</a:t>
            </a:r>
            <a:r>
              <a:rPr lang="en-US" dirty="0" smtClean="0"/>
              <a:t>aid </a:t>
            </a:r>
            <a:r>
              <a:rPr lang="en-US" dirty="0"/>
              <a:t>$80 </a:t>
            </a:r>
            <a:r>
              <a:rPr lang="en-US" dirty="0" smtClean="0"/>
              <a:t>Million </a:t>
            </a:r>
            <a:r>
              <a:rPr lang="en-US" dirty="0"/>
              <a:t>in </a:t>
            </a:r>
            <a:r>
              <a:rPr lang="en-US" dirty="0" smtClean="0"/>
              <a:t>Taxes </a:t>
            </a:r>
            <a:r>
              <a:rPr lang="en-US" dirty="0"/>
              <a:t>and other </a:t>
            </a:r>
            <a:r>
              <a:rPr lang="en-US" dirty="0" smtClean="0"/>
              <a:t>Contributions </a:t>
            </a:r>
            <a:r>
              <a:rPr lang="en-US" dirty="0"/>
              <a:t>to </a:t>
            </a:r>
            <a:r>
              <a:rPr lang="en-US" dirty="0" smtClean="0"/>
              <a:t>Local</a:t>
            </a:r>
            <a:r>
              <a:rPr lang="en-US" dirty="0"/>
              <a:t>, </a:t>
            </a:r>
            <a:r>
              <a:rPr lang="en-US" dirty="0" smtClean="0"/>
              <a:t>County</a:t>
            </a:r>
            <a:r>
              <a:rPr lang="en-US" dirty="0"/>
              <a:t>, and </a:t>
            </a:r>
            <a:r>
              <a:rPr lang="en-US" dirty="0" smtClean="0"/>
              <a:t>State in FY 2011</a:t>
            </a:r>
          </a:p>
          <a:p>
            <a:pPr lvl="1"/>
            <a:r>
              <a:rPr lang="en-US" dirty="0"/>
              <a:t>P</a:t>
            </a:r>
            <a:r>
              <a:rPr lang="en-US" dirty="0" smtClean="0"/>
              <a:t>aid </a:t>
            </a:r>
            <a:r>
              <a:rPr lang="en-US" dirty="0"/>
              <a:t>$176 </a:t>
            </a:r>
            <a:r>
              <a:rPr lang="en-US" dirty="0" smtClean="0"/>
              <a:t>Million </a:t>
            </a:r>
            <a:r>
              <a:rPr lang="en-US" dirty="0"/>
              <a:t>in </a:t>
            </a:r>
            <a:r>
              <a:rPr lang="en-US" dirty="0" smtClean="0"/>
              <a:t>Federal </a:t>
            </a:r>
            <a:r>
              <a:rPr lang="en-US" dirty="0"/>
              <a:t>and </a:t>
            </a:r>
            <a:r>
              <a:rPr lang="en-US" dirty="0" smtClean="0"/>
              <a:t>State Employment Taxes</a:t>
            </a:r>
          </a:p>
          <a:p>
            <a:pPr lvl="1"/>
            <a:r>
              <a:rPr lang="en-US" dirty="0" smtClean="0"/>
              <a:t>UPMC’s Employees Paid </a:t>
            </a:r>
            <a:r>
              <a:rPr lang="en-US" dirty="0"/>
              <a:t>an </a:t>
            </a:r>
            <a:r>
              <a:rPr lang="en-US" dirty="0" smtClean="0"/>
              <a:t>Estimated </a:t>
            </a:r>
            <a:r>
              <a:rPr lang="en-US" dirty="0"/>
              <a:t>$118 </a:t>
            </a:r>
            <a:r>
              <a:rPr lang="en-US" dirty="0" smtClean="0"/>
              <a:t>Million </a:t>
            </a:r>
            <a:r>
              <a:rPr lang="en-US" dirty="0"/>
              <a:t>in </a:t>
            </a:r>
            <a:r>
              <a:rPr lang="en-US" dirty="0" smtClean="0"/>
              <a:t>Taxes</a:t>
            </a:r>
            <a:endParaRPr lang="en-US" dirty="0"/>
          </a:p>
          <a:p>
            <a:r>
              <a:rPr lang="en-US" dirty="0" smtClean="0"/>
              <a:t>Perception of “Non-Profit” with Positive Operating Margin</a:t>
            </a:r>
          </a:p>
          <a:p>
            <a:pPr lvl="1"/>
            <a:r>
              <a:rPr lang="en-US" dirty="0" smtClean="0"/>
              <a:t>In Reality, it is Half of the Mayo Clinic or the Cleveland Clinic</a:t>
            </a:r>
          </a:p>
          <a:p>
            <a:r>
              <a:rPr lang="en-US" dirty="0" smtClean="0"/>
              <a:t>Are Practices Keeping Up With Charitable Mission?</a:t>
            </a:r>
          </a:p>
          <a:p>
            <a:pPr lvl="1"/>
            <a:r>
              <a:rPr lang="en-US" dirty="0" smtClean="0"/>
              <a:t>High Paid Executives</a:t>
            </a:r>
          </a:p>
          <a:p>
            <a:pPr lvl="1"/>
            <a:r>
              <a:rPr lang="en-US" dirty="0" smtClean="0"/>
              <a:t>Acquisition of Regional Hospitals</a:t>
            </a:r>
          </a:p>
          <a:p>
            <a:pPr lvl="1"/>
            <a:r>
              <a:rPr lang="en-US" dirty="0" err="1" smtClean="0"/>
              <a:t>HQ’d</a:t>
            </a:r>
            <a:r>
              <a:rPr lang="en-US" dirty="0" smtClean="0"/>
              <a:t> in US Steel Tower at the Urging of Mayor </a:t>
            </a:r>
            <a:r>
              <a:rPr lang="en-US" dirty="0" err="1" smtClean="0"/>
              <a:t>Ravenstahl</a:t>
            </a:r>
            <a:endParaRPr lang="en-US" dirty="0"/>
          </a:p>
        </p:txBody>
      </p:sp>
    </p:spTree>
    <p:extLst>
      <p:ext uri="{BB962C8B-B14F-4D97-AF65-F5344CB8AC3E}">
        <p14:creationId xmlns:p14="http://schemas.microsoft.com/office/powerpoint/2010/main" val="3120606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Status?</a:t>
            </a:r>
            <a:endParaRPr lang="en-US" dirty="0"/>
          </a:p>
        </p:txBody>
      </p:sp>
      <p:sp>
        <p:nvSpPr>
          <p:cNvPr id="3" name="Content Placeholder 2"/>
          <p:cNvSpPr>
            <a:spLocks noGrp="1"/>
          </p:cNvSpPr>
          <p:nvPr>
            <p:ph idx="1"/>
          </p:nvPr>
        </p:nvSpPr>
        <p:spPr/>
        <p:txBody>
          <a:bodyPr/>
          <a:lstStyle/>
          <a:p>
            <a:r>
              <a:rPr lang="en-US" dirty="0" smtClean="0"/>
              <a:t>UPMC is Unpopular Within Community</a:t>
            </a:r>
          </a:p>
          <a:p>
            <a:r>
              <a:rPr lang="en-US" dirty="0" smtClean="0"/>
              <a:t>Closing of Braddock Hospital Seen as Destroying a Community Resource</a:t>
            </a:r>
          </a:p>
          <a:p>
            <a:r>
              <a:rPr lang="en-US" dirty="0" smtClean="0"/>
              <a:t>Overall Sense of Injustice Leading to Mayor </a:t>
            </a:r>
            <a:r>
              <a:rPr lang="en-US" dirty="0" err="1" smtClean="0"/>
              <a:t>Ravenstahl</a:t>
            </a:r>
            <a:r>
              <a:rPr lang="en-US" dirty="0" smtClean="0"/>
              <a:t> Suing UPMC Over Tax-Exempt Status</a:t>
            </a:r>
            <a:endParaRPr lang="en-US" dirty="0"/>
          </a:p>
        </p:txBody>
      </p:sp>
    </p:spTree>
    <p:extLst>
      <p:ext uri="{BB962C8B-B14F-4D97-AF65-F5344CB8AC3E}">
        <p14:creationId xmlns:p14="http://schemas.microsoft.com/office/powerpoint/2010/main" val="1034705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a:t>
            </a:r>
            <a:endParaRPr lang="en-US" dirty="0"/>
          </a:p>
        </p:txBody>
      </p:sp>
      <p:sp>
        <p:nvSpPr>
          <p:cNvPr id="3" name="Content Placeholder 2"/>
          <p:cNvSpPr>
            <a:spLocks noGrp="1"/>
          </p:cNvSpPr>
          <p:nvPr>
            <p:ph idx="1"/>
          </p:nvPr>
        </p:nvSpPr>
        <p:spPr/>
        <p:txBody>
          <a:bodyPr/>
          <a:lstStyle/>
          <a:p>
            <a:r>
              <a:rPr lang="en-US" dirty="0" smtClean="0"/>
              <a:t>Wanted to Frame the Question from the Perspective of a City of Pittsburgh Community Member</a:t>
            </a:r>
          </a:p>
          <a:p>
            <a:r>
              <a:rPr lang="en-US" dirty="0" smtClean="0"/>
              <a:t>Taking into Account the Effects on the Local Government, UPMC, and the Community</a:t>
            </a:r>
          </a:p>
          <a:p>
            <a:r>
              <a:rPr lang="en-US" dirty="0" smtClean="0"/>
              <a:t>Frame the Question and Our Criteria in a Way that Takes the Legal Definition and the Status-Quo </a:t>
            </a:r>
            <a:r>
              <a:rPr lang="en-US" dirty="0" smtClean="0"/>
              <a:t>of </a:t>
            </a:r>
            <a:r>
              <a:rPr lang="en-US" dirty="0" smtClean="0"/>
              <a:t>UPMC Out of the Question</a:t>
            </a:r>
            <a:endParaRPr lang="en-US" dirty="0"/>
          </a:p>
          <a:p>
            <a:r>
              <a:rPr lang="en-US" dirty="0" smtClean="0"/>
              <a:t>Two Alternatives:</a:t>
            </a:r>
          </a:p>
          <a:p>
            <a:pPr lvl="1"/>
            <a:r>
              <a:rPr lang="en-US" dirty="0" smtClean="0"/>
              <a:t>Taxable</a:t>
            </a:r>
          </a:p>
          <a:p>
            <a:pPr lvl="1"/>
            <a:r>
              <a:rPr lang="en-US" dirty="0" smtClean="0"/>
              <a:t>Tax-Exempt</a:t>
            </a:r>
            <a:endParaRPr lang="en-US" dirty="0"/>
          </a:p>
        </p:txBody>
      </p:sp>
    </p:spTree>
    <p:extLst>
      <p:ext uri="{BB962C8B-B14F-4D97-AF65-F5344CB8AC3E}">
        <p14:creationId xmlns:p14="http://schemas.microsoft.com/office/powerpoint/2010/main" val="2222495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Criteria</a:t>
            </a:r>
            <a:endParaRPr lang="en-US" dirty="0"/>
          </a:p>
        </p:txBody>
      </p:sp>
      <p:sp>
        <p:nvSpPr>
          <p:cNvPr id="3" name="Content Placeholder 2"/>
          <p:cNvSpPr>
            <a:spLocks noGrp="1"/>
          </p:cNvSpPr>
          <p:nvPr>
            <p:ph idx="1"/>
          </p:nvPr>
        </p:nvSpPr>
        <p:spPr/>
        <p:txBody>
          <a:bodyPr>
            <a:normAutofit lnSpcReduction="10000"/>
          </a:bodyPr>
          <a:lstStyle/>
          <a:p>
            <a:pPr lvl="0"/>
            <a:r>
              <a:rPr lang="en-US" dirty="0"/>
              <a:t>Fairness: The </a:t>
            </a:r>
            <a:r>
              <a:rPr lang="en-US" dirty="0" smtClean="0"/>
              <a:t>Community’s </a:t>
            </a:r>
            <a:r>
              <a:rPr lang="en-US" dirty="0"/>
              <a:t>P</a:t>
            </a:r>
            <a:r>
              <a:rPr lang="en-US" dirty="0" smtClean="0"/>
              <a:t>erception </a:t>
            </a:r>
            <a:r>
              <a:rPr lang="en-US" dirty="0"/>
              <a:t>of </a:t>
            </a:r>
            <a:r>
              <a:rPr lang="en-US" dirty="0" smtClean="0"/>
              <a:t>Inequity </a:t>
            </a:r>
            <a:r>
              <a:rPr lang="en-US" dirty="0"/>
              <a:t>and </a:t>
            </a:r>
            <a:r>
              <a:rPr lang="en-US" dirty="0" smtClean="0"/>
              <a:t>Impropriety </a:t>
            </a:r>
            <a:r>
              <a:rPr lang="en-US" dirty="0"/>
              <a:t>of a </a:t>
            </a:r>
            <a:r>
              <a:rPr lang="en-US" dirty="0" smtClean="0"/>
              <a:t>Non-Profit </a:t>
            </a:r>
            <a:r>
              <a:rPr lang="en-US" dirty="0"/>
              <a:t>M</a:t>
            </a:r>
            <a:r>
              <a:rPr lang="en-US" dirty="0" smtClean="0"/>
              <a:t>aking </a:t>
            </a:r>
            <a:r>
              <a:rPr lang="en-US" dirty="0"/>
              <a:t>S</a:t>
            </a:r>
            <a:r>
              <a:rPr lang="en-US" dirty="0" smtClean="0"/>
              <a:t>uch Large </a:t>
            </a:r>
            <a:r>
              <a:rPr lang="en-US" dirty="0"/>
              <a:t>P</a:t>
            </a:r>
            <a:r>
              <a:rPr lang="en-US" dirty="0" smtClean="0"/>
              <a:t>rofits </a:t>
            </a:r>
            <a:r>
              <a:rPr lang="en-US" dirty="0"/>
              <a:t>and </a:t>
            </a:r>
            <a:r>
              <a:rPr lang="en-US" dirty="0" smtClean="0"/>
              <a:t>Not </a:t>
            </a:r>
            <a:r>
              <a:rPr lang="en-US" dirty="0"/>
              <a:t>P</a:t>
            </a:r>
            <a:r>
              <a:rPr lang="en-US" dirty="0" smtClean="0"/>
              <a:t>aying </a:t>
            </a:r>
            <a:r>
              <a:rPr lang="en-US" dirty="0"/>
              <a:t>T</a:t>
            </a:r>
            <a:r>
              <a:rPr lang="en-US" dirty="0" smtClean="0"/>
              <a:t>axes</a:t>
            </a:r>
            <a:r>
              <a:rPr lang="en-US" dirty="0"/>
              <a:t>.</a:t>
            </a:r>
          </a:p>
          <a:p>
            <a:pPr lvl="0"/>
            <a:r>
              <a:rPr lang="en-US" dirty="0"/>
              <a:t>Strong Economy: The </a:t>
            </a:r>
            <a:r>
              <a:rPr lang="en-US" dirty="0" smtClean="0"/>
              <a:t>Community </a:t>
            </a:r>
            <a:r>
              <a:rPr lang="en-US" dirty="0"/>
              <a:t>W</a:t>
            </a:r>
            <a:r>
              <a:rPr lang="en-US" dirty="0" smtClean="0"/>
              <a:t>ants </a:t>
            </a:r>
            <a:r>
              <a:rPr lang="en-US" dirty="0"/>
              <a:t>T</a:t>
            </a:r>
            <a:r>
              <a:rPr lang="en-US" dirty="0" smtClean="0"/>
              <a:t>heir </a:t>
            </a:r>
            <a:r>
              <a:rPr lang="en-US" dirty="0"/>
              <a:t>C</a:t>
            </a:r>
            <a:r>
              <a:rPr lang="en-US" dirty="0" smtClean="0"/>
              <a:t>ommunity </a:t>
            </a:r>
            <a:r>
              <a:rPr lang="en-US" dirty="0"/>
              <a:t>and </a:t>
            </a:r>
            <a:r>
              <a:rPr lang="en-US" dirty="0" smtClean="0"/>
              <a:t>City </a:t>
            </a:r>
            <a:r>
              <a:rPr lang="en-US" dirty="0"/>
              <a:t>to </a:t>
            </a:r>
            <a:r>
              <a:rPr lang="en-US" dirty="0" smtClean="0"/>
              <a:t>Prosper</a:t>
            </a:r>
            <a:r>
              <a:rPr lang="en-US" dirty="0"/>
              <a:t>.</a:t>
            </a:r>
          </a:p>
          <a:p>
            <a:pPr lvl="0"/>
            <a:r>
              <a:rPr lang="en-US" dirty="0"/>
              <a:t>Community Benefits: The </a:t>
            </a:r>
            <a:r>
              <a:rPr lang="en-US" dirty="0" smtClean="0"/>
              <a:t>Community </a:t>
            </a:r>
            <a:r>
              <a:rPr lang="en-US" dirty="0"/>
              <a:t>W</a:t>
            </a:r>
            <a:r>
              <a:rPr lang="en-US" dirty="0" smtClean="0"/>
              <a:t>ants </a:t>
            </a:r>
            <a:r>
              <a:rPr lang="en-US" dirty="0"/>
              <a:t>B</a:t>
            </a:r>
            <a:r>
              <a:rPr lang="en-US" dirty="0" smtClean="0"/>
              <a:t>enefits </a:t>
            </a:r>
            <a:r>
              <a:rPr lang="en-US" dirty="0"/>
              <a:t>in the </a:t>
            </a:r>
            <a:r>
              <a:rPr lang="en-US" dirty="0" smtClean="0"/>
              <a:t>Form </a:t>
            </a:r>
            <a:r>
              <a:rPr lang="en-US" dirty="0"/>
              <a:t>of </a:t>
            </a:r>
            <a:r>
              <a:rPr lang="en-US" dirty="0" smtClean="0"/>
              <a:t>Government </a:t>
            </a:r>
            <a:r>
              <a:rPr lang="en-US" dirty="0"/>
              <a:t>P</a:t>
            </a:r>
            <a:r>
              <a:rPr lang="en-US" dirty="0" smtClean="0"/>
              <a:t>rograms </a:t>
            </a:r>
            <a:r>
              <a:rPr lang="en-US" dirty="0"/>
              <a:t>and </a:t>
            </a:r>
            <a:r>
              <a:rPr lang="en-US" dirty="0" smtClean="0"/>
              <a:t>Charitable </a:t>
            </a:r>
            <a:r>
              <a:rPr lang="en-US" dirty="0"/>
              <a:t>C</a:t>
            </a:r>
            <a:r>
              <a:rPr lang="en-US" dirty="0" smtClean="0"/>
              <a:t>ontributions</a:t>
            </a:r>
            <a:r>
              <a:rPr lang="en-US" dirty="0"/>
              <a:t>.</a:t>
            </a:r>
          </a:p>
          <a:p>
            <a:pPr lvl="0"/>
            <a:r>
              <a:rPr lang="en-US" dirty="0"/>
              <a:t>Jobs: The </a:t>
            </a:r>
            <a:r>
              <a:rPr lang="en-US" dirty="0" smtClean="0"/>
              <a:t>Community </a:t>
            </a:r>
            <a:r>
              <a:rPr lang="en-US" dirty="0"/>
              <a:t>W</a:t>
            </a:r>
            <a:r>
              <a:rPr lang="en-US" dirty="0" smtClean="0"/>
              <a:t>ants </a:t>
            </a:r>
            <a:r>
              <a:rPr lang="en-US" dirty="0"/>
              <a:t>P</a:t>
            </a:r>
            <a:r>
              <a:rPr lang="en-US" dirty="0" smtClean="0"/>
              <a:t>lentiful </a:t>
            </a:r>
            <a:r>
              <a:rPr lang="en-US" dirty="0"/>
              <a:t>and </a:t>
            </a:r>
            <a:r>
              <a:rPr lang="en-US" dirty="0" smtClean="0"/>
              <a:t>Stable </a:t>
            </a:r>
            <a:r>
              <a:rPr lang="en-US" dirty="0"/>
              <a:t>J</a:t>
            </a:r>
            <a:r>
              <a:rPr lang="en-US" dirty="0" smtClean="0"/>
              <a:t>obs </a:t>
            </a:r>
            <a:r>
              <a:rPr lang="en-US" dirty="0"/>
              <a:t>for Pittsburgh.</a:t>
            </a:r>
          </a:p>
          <a:p>
            <a:pPr lvl="0"/>
            <a:r>
              <a:rPr lang="en-US" dirty="0"/>
              <a:t>Cost of Healthcare: The </a:t>
            </a:r>
            <a:r>
              <a:rPr lang="en-US" dirty="0" smtClean="0"/>
              <a:t>Community </a:t>
            </a:r>
            <a:r>
              <a:rPr lang="en-US" dirty="0"/>
              <a:t>W</a:t>
            </a:r>
            <a:r>
              <a:rPr lang="en-US" dirty="0" smtClean="0"/>
              <a:t>ants </a:t>
            </a:r>
            <a:r>
              <a:rPr lang="en-US" dirty="0"/>
              <a:t>A</a:t>
            </a:r>
            <a:r>
              <a:rPr lang="en-US" dirty="0" smtClean="0"/>
              <a:t>ffordable </a:t>
            </a:r>
            <a:r>
              <a:rPr lang="en-US" dirty="0"/>
              <a:t>H</a:t>
            </a:r>
            <a:r>
              <a:rPr lang="en-US" dirty="0" smtClean="0"/>
              <a:t>ealthcare</a:t>
            </a:r>
            <a:r>
              <a:rPr lang="en-US" dirty="0"/>
              <a:t>.</a:t>
            </a:r>
          </a:p>
          <a:p>
            <a:endParaRPr lang="en-US" dirty="0"/>
          </a:p>
        </p:txBody>
      </p:sp>
    </p:spTree>
    <p:extLst>
      <p:ext uri="{BB962C8B-B14F-4D97-AF65-F5344CB8AC3E}">
        <p14:creationId xmlns:p14="http://schemas.microsoft.com/office/powerpoint/2010/main" val="261230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Model</a:t>
            </a:r>
            <a:endParaRPr lang="en-US" dirty="0"/>
          </a:p>
        </p:txBody>
      </p:sp>
      <p:pic>
        <p:nvPicPr>
          <p:cNvPr id="4" name="Picture 3"/>
          <p:cNvPicPr/>
          <p:nvPr/>
        </p:nvPicPr>
        <p:blipFill>
          <a:blip r:embed="rId3"/>
          <a:stretch>
            <a:fillRect/>
          </a:stretch>
        </p:blipFill>
        <p:spPr>
          <a:xfrm>
            <a:off x="685800" y="1600200"/>
            <a:ext cx="7620000" cy="4628515"/>
          </a:xfrm>
          <a:prstGeom prst="rect">
            <a:avLst/>
          </a:prstGeom>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114550"/>
            <a:ext cx="3876675" cy="2667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4950" y="2590800"/>
            <a:ext cx="4743450" cy="2667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04950" y="2876550"/>
            <a:ext cx="4981575" cy="228600"/>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4950" y="3162300"/>
            <a:ext cx="3952875" cy="23812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5263577"/>
            <a:ext cx="3190875" cy="31432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0" y="5681027"/>
            <a:ext cx="6553200" cy="600075"/>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7793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fade">
                                      <p:cBhvr>
                                        <p:cTn id="7" dur="500"/>
                                        <p:tgtEl>
                                          <p:spTgt spid="20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2051"/>
                                        </p:tgtEl>
                                      </p:cBhvr>
                                    </p:animEffect>
                                    <p:set>
                                      <p:cBhvr>
                                        <p:cTn id="12" dur="1" fill="hold">
                                          <p:stCondLst>
                                            <p:cond delay="499"/>
                                          </p:stCondLst>
                                        </p:cTn>
                                        <p:tgtEl>
                                          <p:spTgt spid="205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052"/>
                                        </p:tgtEl>
                                        <p:attrNameLst>
                                          <p:attrName>style.visibility</p:attrName>
                                        </p:attrNameLst>
                                      </p:cBhvr>
                                      <p:to>
                                        <p:strVal val="visible"/>
                                      </p:to>
                                    </p:set>
                                    <p:animEffect transition="in" filter="fade">
                                      <p:cBhvr>
                                        <p:cTn id="17" dur="500"/>
                                        <p:tgtEl>
                                          <p:spTgt spid="205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nodeType="clickEffect">
                                  <p:stCondLst>
                                    <p:cond delay="0"/>
                                  </p:stCondLst>
                                  <p:childTnLst>
                                    <p:animEffect transition="out" filter="fade">
                                      <p:cBhvr>
                                        <p:cTn id="21" dur="500"/>
                                        <p:tgtEl>
                                          <p:spTgt spid="2052"/>
                                        </p:tgtEl>
                                      </p:cBhvr>
                                    </p:animEffect>
                                    <p:set>
                                      <p:cBhvr>
                                        <p:cTn id="22" dur="1" fill="hold">
                                          <p:stCondLst>
                                            <p:cond delay="499"/>
                                          </p:stCondLst>
                                        </p:cTn>
                                        <p:tgtEl>
                                          <p:spTgt spid="205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053"/>
                                        </p:tgtEl>
                                        <p:attrNameLst>
                                          <p:attrName>style.visibility</p:attrName>
                                        </p:attrNameLst>
                                      </p:cBhvr>
                                      <p:to>
                                        <p:strVal val="visible"/>
                                      </p:to>
                                    </p:set>
                                    <p:animEffect transition="in" filter="fade">
                                      <p:cBhvr>
                                        <p:cTn id="27" dur="500"/>
                                        <p:tgtEl>
                                          <p:spTgt spid="205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2053"/>
                                        </p:tgtEl>
                                      </p:cBhvr>
                                    </p:animEffect>
                                    <p:set>
                                      <p:cBhvr>
                                        <p:cTn id="32" dur="1" fill="hold">
                                          <p:stCondLst>
                                            <p:cond delay="499"/>
                                          </p:stCondLst>
                                        </p:cTn>
                                        <p:tgtEl>
                                          <p:spTgt spid="2053"/>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054"/>
                                        </p:tgtEl>
                                        <p:attrNameLst>
                                          <p:attrName>style.visibility</p:attrName>
                                        </p:attrNameLst>
                                      </p:cBhvr>
                                      <p:to>
                                        <p:strVal val="visible"/>
                                      </p:to>
                                    </p:set>
                                    <p:animEffect transition="in" filter="fade">
                                      <p:cBhvr>
                                        <p:cTn id="37" dur="500"/>
                                        <p:tgtEl>
                                          <p:spTgt spid="205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nodeType="clickEffect">
                                  <p:stCondLst>
                                    <p:cond delay="0"/>
                                  </p:stCondLst>
                                  <p:childTnLst>
                                    <p:animEffect transition="out" filter="fade">
                                      <p:cBhvr>
                                        <p:cTn id="41" dur="500"/>
                                        <p:tgtEl>
                                          <p:spTgt spid="2054"/>
                                        </p:tgtEl>
                                      </p:cBhvr>
                                    </p:animEffect>
                                    <p:set>
                                      <p:cBhvr>
                                        <p:cTn id="42" dur="1" fill="hold">
                                          <p:stCondLst>
                                            <p:cond delay="499"/>
                                          </p:stCondLst>
                                        </p:cTn>
                                        <p:tgtEl>
                                          <p:spTgt spid="205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055"/>
                                        </p:tgtEl>
                                        <p:attrNameLst>
                                          <p:attrName>style.visibility</p:attrName>
                                        </p:attrNameLst>
                                      </p:cBhvr>
                                      <p:to>
                                        <p:strVal val="visible"/>
                                      </p:to>
                                    </p:set>
                                    <p:animEffect transition="in" filter="fade">
                                      <p:cBhvr>
                                        <p:cTn id="47" dur="500"/>
                                        <p:tgtEl>
                                          <p:spTgt spid="205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nodeType="clickEffect">
                                  <p:stCondLst>
                                    <p:cond delay="0"/>
                                  </p:stCondLst>
                                  <p:childTnLst>
                                    <p:animEffect transition="out" filter="fade">
                                      <p:cBhvr>
                                        <p:cTn id="51" dur="500"/>
                                        <p:tgtEl>
                                          <p:spTgt spid="2055"/>
                                        </p:tgtEl>
                                      </p:cBhvr>
                                    </p:animEffect>
                                    <p:set>
                                      <p:cBhvr>
                                        <p:cTn id="52" dur="1" fill="hold">
                                          <p:stCondLst>
                                            <p:cond delay="499"/>
                                          </p:stCondLst>
                                        </p:cTn>
                                        <p:tgtEl>
                                          <p:spTgt spid="2055"/>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056"/>
                                        </p:tgtEl>
                                        <p:attrNameLst>
                                          <p:attrName>style.visibility</p:attrName>
                                        </p:attrNameLst>
                                      </p:cBhvr>
                                      <p:to>
                                        <p:strVal val="visible"/>
                                      </p:to>
                                    </p:set>
                                    <p:animEffect transition="in" filter="fade">
                                      <p:cBhvr>
                                        <p:cTn id="57" dur="500"/>
                                        <p:tgtEl>
                                          <p:spTgt spid="205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500"/>
                                        <p:tgtEl>
                                          <p:spTgt spid="2056"/>
                                        </p:tgtEl>
                                      </p:cBhvr>
                                    </p:animEffect>
                                    <p:set>
                                      <p:cBhvr>
                                        <p:cTn id="62" dur="1" fill="hold">
                                          <p:stCondLst>
                                            <p:cond delay="499"/>
                                          </p:stCondLst>
                                        </p:cTn>
                                        <p:tgtEl>
                                          <p:spTgt spid="205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Continued</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559" y="1752600"/>
            <a:ext cx="3453574" cy="347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2057400"/>
            <a:ext cx="1462087" cy="2201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2057400"/>
            <a:ext cx="2800350" cy="25384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31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BOCR Synthesis</a:t>
            </a:r>
            <a:endParaRPr lang="en-US" dirty="0"/>
          </a:p>
        </p:txBody>
      </p:sp>
      <p:pic>
        <p:nvPicPr>
          <p:cNvPr id="512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 y="4357440"/>
            <a:ext cx="4895850"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8"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 y="1977714"/>
            <a:ext cx="4981575" cy="234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1" y="1977714"/>
            <a:ext cx="5105400" cy="2411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4826" y="4413580"/>
            <a:ext cx="5010150"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57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181</TotalTime>
  <Words>1284</Words>
  <Application>Microsoft Office PowerPoint</Application>
  <PresentationFormat>On-screen Show (4:3)</PresentationFormat>
  <Paragraphs>72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Executive</vt:lpstr>
      <vt:lpstr>“Regardless of the Legal Definitions, Should UPMC be Considered Taxable or Tax-Exempt?”</vt:lpstr>
      <vt:lpstr>UPMC</vt:lpstr>
      <vt:lpstr>Tax Status?</vt:lpstr>
      <vt:lpstr>Tax Status?</vt:lpstr>
      <vt:lpstr>Framework</vt:lpstr>
      <vt:lpstr>Strategic Criteria</vt:lpstr>
      <vt:lpstr>BOCR Model</vt:lpstr>
      <vt:lpstr>Model Continued</vt:lpstr>
      <vt:lpstr>BOCR Synthesis</vt:lpstr>
      <vt:lpstr>Results</vt:lpstr>
    </vt:vector>
  </TitlesOfParts>
  <Company>UPMC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“Regardless of the Legal Definitions, Should UPMC be Considered Taxable or Tax-Exempt?”</dc:title>
  <dc:creator>Ismail, Naveed</dc:creator>
  <cp:lastModifiedBy>Ismail, Naveed</cp:lastModifiedBy>
  <cp:revision>14</cp:revision>
  <dcterms:created xsi:type="dcterms:W3CDTF">2013-04-22T23:04:46Z</dcterms:created>
  <dcterms:modified xsi:type="dcterms:W3CDTF">2013-04-23T18:16:32Z</dcterms:modified>
</cp:coreProperties>
</file>