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7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92E46419-C9C9-4F32-991A-7D35096EFDCD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3870C9F6-A376-4299-8459-A194754FA866}" type="slidenum">
              <a:rPr lang="en-US" smtClean="0"/>
              <a:t>‹#›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Outsourcing Decision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Kelly </a:t>
            </a:r>
            <a:r>
              <a:rPr lang="en-US" dirty="0" err="1" smtClean="0"/>
              <a:t>Aber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822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Benefits and Opportunities: 0.269044</a:t>
            </a:r>
          </a:p>
          <a:p>
            <a:r>
              <a:rPr lang="en-US" sz="2400" dirty="0" smtClean="0"/>
              <a:t>Costs and Risks: 0.230956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52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913859"/>
              </p:ext>
            </p:extLst>
          </p:nvPr>
        </p:nvGraphicFramePr>
        <p:xfrm>
          <a:off x="1009650" y="1806575"/>
          <a:ext cx="7124700" cy="1917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175"/>
                <a:gridCol w="1781175"/>
                <a:gridCol w="1781175"/>
                <a:gridCol w="17811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Normals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Do not outsource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0.982899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0.367739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0.864006</a:t>
                      </a:r>
                      <a:endParaRPr lang="en-US" dirty="0"/>
                    </a:p>
                  </a:txBody>
                  <a:tcPr/>
                </a:tc>
              </a:tr>
              <a:tr h="535305">
                <a:tc>
                  <a:txBody>
                    <a:bodyPr/>
                    <a:lstStyle/>
                    <a:p>
                      <a:r>
                        <a:rPr lang="en-US" dirty="0" smtClean="0"/>
                        <a:t>Use Existing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0.689921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0.258125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0.606467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</a:t>
                      </a:r>
                      <a:r>
                        <a:rPr lang="en-US" baseline="0" dirty="0" smtClean="0"/>
                        <a:t> New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0.374137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0.879039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62496" y="4343400"/>
            <a:ext cx="7419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Use New Company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8007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Decision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Use New Company, on a trial basis and evaluate performance for possible long-term outsourcing relationship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052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Outbound Enrollment Calls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are they?</a:t>
            </a:r>
          </a:p>
          <a:p>
            <a:r>
              <a:rPr lang="en-US" sz="2800" dirty="0" smtClean="0"/>
              <a:t>Why are they required?</a:t>
            </a:r>
          </a:p>
          <a:p>
            <a:pPr lvl="1"/>
            <a:r>
              <a:rPr lang="en-US" sz="2800" dirty="0" smtClean="0"/>
              <a:t>Sanctions and/or Compliance Action Plans</a:t>
            </a:r>
          </a:p>
          <a:p>
            <a:r>
              <a:rPr lang="en-US" sz="2800" dirty="0" smtClean="0"/>
              <a:t>Why consider outsourcing?</a:t>
            </a:r>
          </a:p>
        </p:txBody>
      </p:sp>
    </p:spTree>
    <p:extLst>
      <p:ext uri="{BB962C8B-B14F-4D97-AF65-F5344CB8AC3E}">
        <p14:creationId xmlns:p14="http://schemas.microsoft.com/office/powerpoint/2010/main" val="1162025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Alternatives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Do Not Outsource</a:t>
            </a:r>
          </a:p>
          <a:p>
            <a:r>
              <a:rPr lang="en-US" sz="2800" dirty="0" smtClean="0"/>
              <a:t>Use Existing Outsource Company</a:t>
            </a:r>
          </a:p>
          <a:p>
            <a:r>
              <a:rPr lang="en-US" sz="2800" dirty="0" smtClean="0"/>
              <a:t>Use New Company (A)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687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Strategic Criteria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Financial</a:t>
            </a:r>
          </a:p>
          <a:p>
            <a:r>
              <a:rPr lang="en-US" sz="2800" dirty="0" smtClean="0"/>
              <a:t>Company</a:t>
            </a:r>
          </a:p>
          <a:p>
            <a:pPr lvl="1"/>
            <a:r>
              <a:rPr lang="en-US" sz="2600" dirty="0" smtClean="0"/>
              <a:t>Service Quality</a:t>
            </a:r>
          </a:p>
          <a:p>
            <a:pPr lvl="1"/>
            <a:r>
              <a:rPr lang="en-US" sz="2600" dirty="0" smtClean="0"/>
              <a:t>Quality Assurance Program</a:t>
            </a:r>
          </a:p>
          <a:p>
            <a:r>
              <a:rPr lang="en-US" sz="2800" dirty="0" smtClean="0"/>
              <a:t>Compliance</a:t>
            </a:r>
          </a:p>
          <a:p>
            <a:pPr lvl="1"/>
            <a:r>
              <a:rPr lang="en-US" sz="2600" dirty="0" smtClean="0"/>
              <a:t>Regulatory Compliance</a:t>
            </a:r>
          </a:p>
          <a:p>
            <a:pPr lvl="1"/>
            <a:r>
              <a:rPr lang="en-US" sz="2600" dirty="0" smtClean="0"/>
              <a:t>Transparency</a:t>
            </a:r>
          </a:p>
          <a:p>
            <a:r>
              <a:rPr lang="en-US" sz="2800" dirty="0" smtClean="0"/>
              <a:t>Operations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2374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BOCR Model</a:t>
            </a:r>
            <a:endParaRPr lang="en-US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2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Benefits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Economic</a:t>
            </a:r>
          </a:p>
          <a:p>
            <a:pPr lvl="1"/>
            <a:r>
              <a:rPr lang="en-US" sz="2200" dirty="0" smtClean="0"/>
              <a:t>Operational (Operational Control, Staffing Flexibility, Focus on Core Activities, Access to Specialized Services)</a:t>
            </a:r>
          </a:p>
          <a:p>
            <a:pPr lvl="1"/>
            <a:r>
              <a:rPr lang="en-US" sz="2200" dirty="0" smtClean="0"/>
              <a:t>Efficiency - Cost and Efficiency (Production)</a:t>
            </a:r>
          </a:p>
          <a:p>
            <a:r>
              <a:rPr lang="en-US" sz="2200" dirty="0" smtClean="0"/>
              <a:t>Political</a:t>
            </a:r>
          </a:p>
          <a:p>
            <a:pPr lvl="1"/>
            <a:r>
              <a:rPr lang="en-US" sz="2200" dirty="0" smtClean="0"/>
              <a:t>Shareholder - Regulatory </a:t>
            </a:r>
            <a:r>
              <a:rPr lang="en-US" sz="2200" dirty="0"/>
              <a:t>Compliance</a:t>
            </a:r>
          </a:p>
          <a:p>
            <a:pPr lvl="1"/>
            <a:r>
              <a:rPr lang="en-US" sz="2200" dirty="0" smtClean="0"/>
              <a:t>Members (Quality Service, Faster Verification)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43437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Opportunities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Economic</a:t>
            </a:r>
          </a:p>
          <a:p>
            <a:pPr lvl="1"/>
            <a:r>
              <a:rPr lang="en-US" sz="2600" dirty="0" smtClean="0"/>
              <a:t>Operational</a:t>
            </a:r>
          </a:p>
          <a:p>
            <a:pPr lvl="2"/>
            <a:r>
              <a:rPr lang="en-US" sz="2400" dirty="0" smtClean="0"/>
              <a:t>Improved Compliance</a:t>
            </a:r>
          </a:p>
          <a:p>
            <a:pPr lvl="2"/>
            <a:r>
              <a:rPr lang="en-US" sz="2400" dirty="0" smtClean="0"/>
              <a:t>Improved Consistency</a:t>
            </a:r>
          </a:p>
          <a:p>
            <a:pPr lvl="2"/>
            <a:r>
              <a:rPr lang="en-US" sz="2400" dirty="0" smtClean="0"/>
              <a:t>Improved Quality Service</a:t>
            </a:r>
          </a:p>
          <a:p>
            <a:pPr lvl="2"/>
            <a:r>
              <a:rPr lang="en-US" sz="2400" dirty="0" smtClean="0"/>
              <a:t>Improved Reporting</a:t>
            </a:r>
          </a:p>
          <a:p>
            <a:pPr lvl="2"/>
            <a:r>
              <a:rPr lang="en-US" sz="2400" dirty="0" smtClean="0"/>
              <a:t>Quality Assurance Program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96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Costs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Economic</a:t>
            </a:r>
          </a:p>
          <a:p>
            <a:pPr lvl="1"/>
            <a:r>
              <a:rPr lang="en-US" sz="2400" dirty="0" smtClean="0"/>
              <a:t>Operational (</a:t>
            </a:r>
            <a:r>
              <a:rPr lang="en-US" sz="2400" dirty="0"/>
              <a:t>includes Implementation, Management Oversight, Support, Training, and </a:t>
            </a:r>
            <a:r>
              <a:rPr lang="en-US" sz="2400" dirty="0" smtClean="0"/>
              <a:t>Travel)</a:t>
            </a:r>
          </a:p>
          <a:p>
            <a:pPr lvl="1"/>
            <a:r>
              <a:rPr lang="en-US" sz="2400" dirty="0" smtClean="0"/>
              <a:t>Compliance (</a:t>
            </a:r>
            <a:r>
              <a:rPr lang="en-US" sz="2400" dirty="0"/>
              <a:t>Meet Requirements and </a:t>
            </a:r>
            <a:r>
              <a:rPr lang="en-US" sz="2400" dirty="0" smtClean="0"/>
              <a:t>Sanction/CAP)</a:t>
            </a:r>
          </a:p>
          <a:p>
            <a:r>
              <a:rPr lang="en-US" sz="2600" dirty="0" smtClean="0"/>
              <a:t>Social</a:t>
            </a:r>
          </a:p>
          <a:p>
            <a:pPr lvl="1"/>
            <a:r>
              <a:rPr lang="en-US" sz="2400" dirty="0" smtClean="0"/>
              <a:t>Staff (Morale, Motivation, Productivity)</a:t>
            </a:r>
          </a:p>
          <a:p>
            <a:pPr lvl="1"/>
            <a:r>
              <a:rPr lang="en-US" sz="2400" dirty="0" smtClean="0"/>
              <a:t>Stakeholder (Member Acceptance, Public Perception)</a:t>
            </a:r>
          </a:p>
        </p:txBody>
      </p:sp>
    </p:spTree>
    <p:extLst>
      <p:ext uri="{BB962C8B-B14F-4D97-AF65-F5344CB8AC3E}">
        <p14:creationId xmlns:p14="http://schemas.microsoft.com/office/powerpoint/2010/main" val="41959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Risks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Business Process (</a:t>
            </a:r>
            <a:r>
              <a:rPr lang="en-US" dirty="0"/>
              <a:t>Business Continuity, Business Process Knowledge, Process Discipline, and Quality </a:t>
            </a:r>
            <a:r>
              <a:rPr lang="en-US" dirty="0" smtClean="0"/>
              <a:t>Service)</a:t>
            </a:r>
          </a:p>
          <a:p>
            <a:pPr lvl="1"/>
            <a:r>
              <a:rPr lang="en-US" dirty="0" smtClean="0"/>
              <a:t>Security (</a:t>
            </a:r>
            <a:r>
              <a:rPr lang="en-US" dirty="0"/>
              <a:t>Data Security and HIPAA </a:t>
            </a:r>
            <a:r>
              <a:rPr lang="en-US" dirty="0" smtClean="0"/>
              <a:t>Compliance)</a:t>
            </a:r>
          </a:p>
          <a:p>
            <a:pPr lvl="1"/>
            <a:r>
              <a:rPr lang="en-US" dirty="0" smtClean="0"/>
              <a:t>Financial (</a:t>
            </a:r>
            <a:r>
              <a:rPr lang="en-US" dirty="0"/>
              <a:t>Realization of </a:t>
            </a:r>
            <a:r>
              <a:rPr lang="en-US" dirty="0" smtClean="0"/>
              <a:t>Savings)</a:t>
            </a:r>
          </a:p>
          <a:p>
            <a:r>
              <a:rPr lang="en-US" dirty="0" smtClean="0"/>
              <a:t>Geographical </a:t>
            </a:r>
          </a:p>
          <a:p>
            <a:pPr lvl="1"/>
            <a:r>
              <a:rPr lang="en-US" dirty="0" smtClean="0"/>
              <a:t>Geographical (Distance and Brand Awareness)</a:t>
            </a:r>
          </a:p>
          <a:p>
            <a:r>
              <a:rPr lang="en-US" dirty="0" smtClean="0"/>
              <a:t>Regulatory Compliance</a:t>
            </a:r>
          </a:p>
          <a:p>
            <a:pPr lvl="1"/>
            <a:r>
              <a:rPr lang="en-US" dirty="0" smtClean="0"/>
              <a:t>Regulatory Compliance (Compliance and Transparency)</a:t>
            </a:r>
          </a:p>
          <a:p>
            <a:r>
              <a:rPr lang="en-US" dirty="0" smtClean="0"/>
              <a:t>Social </a:t>
            </a:r>
          </a:p>
          <a:p>
            <a:pPr lvl="1"/>
            <a:r>
              <a:rPr lang="en-US" dirty="0" smtClean="0"/>
              <a:t>Company (Hometown Image, Compliance)</a:t>
            </a:r>
          </a:p>
          <a:p>
            <a:pPr lvl="1"/>
            <a:r>
              <a:rPr lang="en-US" dirty="0" smtClean="0"/>
              <a:t>Culture (</a:t>
            </a:r>
            <a:r>
              <a:rPr lang="en-US" dirty="0"/>
              <a:t>Focus on Quality, Focus on Service, and Local </a:t>
            </a:r>
            <a:r>
              <a:rPr lang="en-US" dirty="0" smtClean="0"/>
              <a:t>Accent)</a:t>
            </a:r>
          </a:p>
        </p:txBody>
      </p:sp>
    </p:spTree>
    <p:extLst>
      <p:ext uri="{BB962C8B-B14F-4D97-AF65-F5344CB8AC3E}">
        <p14:creationId xmlns:p14="http://schemas.microsoft.com/office/powerpoint/2010/main" val="3895691729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153</TotalTime>
  <Words>278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Autumn</vt:lpstr>
      <vt:lpstr>Outsourcing Decision</vt:lpstr>
      <vt:lpstr>Outbound Enrollment Calls</vt:lpstr>
      <vt:lpstr>Alternatives</vt:lpstr>
      <vt:lpstr>Strategic Criteria</vt:lpstr>
      <vt:lpstr>BOCR Model</vt:lpstr>
      <vt:lpstr>Benefits</vt:lpstr>
      <vt:lpstr>Opportunities</vt:lpstr>
      <vt:lpstr>Costs </vt:lpstr>
      <vt:lpstr>Risks</vt:lpstr>
      <vt:lpstr>BOCR Priorities</vt:lpstr>
      <vt:lpstr>Synthesis</vt:lpstr>
      <vt:lpstr>Actual Decision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Outsourcing Decision</dc:title>
  <dc:creator>aberkn</dc:creator>
  <cp:lastModifiedBy>aberkn</cp:lastModifiedBy>
  <cp:revision>7</cp:revision>
  <dcterms:created xsi:type="dcterms:W3CDTF">2011-10-17T01:18:10Z</dcterms:created>
  <dcterms:modified xsi:type="dcterms:W3CDTF">2011-10-17T17:20:17Z</dcterms:modified>
</cp:coreProperties>
</file>