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9" r:id="rId1"/>
  </p:sldMasterIdLst>
  <p:notesMasterIdLst>
    <p:notesMasterId r:id="rId13"/>
  </p:notesMasterIdLst>
  <p:sldIdLst>
    <p:sldId id="256" r:id="rId2"/>
    <p:sldId id="257" r:id="rId3"/>
    <p:sldId id="262" r:id="rId4"/>
    <p:sldId id="268" r:id="rId5"/>
    <p:sldId id="267" r:id="rId6"/>
    <p:sldId id="258" r:id="rId7"/>
    <p:sldId id="260" r:id="rId8"/>
    <p:sldId id="271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E90C"/>
    <a:srgbClr val="FFFFAB"/>
    <a:srgbClr val="FFFF9F"/>
    <a:srgbClr val="FFFF25"/>
    <a:srgbClr val="FFFF47"/>
    <a:srgbClr val="FFFF97"/>
    <a:srgbClr val="FFF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08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x-non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x-none"/>
          </a:p>
        </p:txBody>
      </p:sp>
      <p:sp>
        <p:nvSpPr>
          <p:cNvPr id="41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x-non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7009C33-03FE-0749-A86B-493130BB10C5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x-none" noProof="0" smtClean="0"/>
              <a:t>Click to edit Master title style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x-none" noProof="0" smtClean="0"/>
              <a:t>Click to edit Master subtitle style</a:t>
            </a:r>
          </a:p>
        </p:txBody>
      </p:sp>
      <p:sp>
        <p:nvSpPr>
          <p:cNvPr id="117765" name="Text Box 5"/>
          <p:cNvSpPr txBox="1">
            <a:spLocks noChangeArrowheads="1"/>
          </p:cNvSpPr>
          <p:nvPr userDrawn="1"/>
        </p:nvSpPr>
        <p:spPr bwMode="auto">
          <a:xfrm>
            <a:off x="381000" y="6124575"/>
            <a:ext cx="3810000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1000"/>
              <a:t>BQOM 2521 Spring 2005</a:t>
            </a:r>
          </a:p>
          <a:p>
            <a:pPr>
              <a:spcBef>
                <a:spcPct val="50000"/>
              </a:spcBef>
            </a:pPr>
            <a:r>
              <a:rPr lang="en-US" altLang="x-none" sz="900"/>
              <a:t>Copyright © 2005 by Matt Harnett, Tom Jarzab and Dan Lucarelli</a:t>
            </a:r>
          </a:p>
        </p:txBody>
      </p:sp>
      <p:sp>
        <p:nvSpPr>
          <p:cNvPr id="117766" name="Line 6"/>
          <p:cNvSpPr>
            <a:spLocks noChangeShapeType="1"/>
          </p:cNvSpPr>
          <p:nvPr userDrawn="1"/>
        </p:nvSpPr>
        <p:spPr bwMode="auto">
          <a:xfrm>
            <a:off x="457200" y="3733800"/>
            <a:ext cx="822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9871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42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36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68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11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923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140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0651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0256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4035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4E90C"/>
            </a:gs>
            <a:gs pos="100000">
              <a:srgbClr val="FFFFAB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7175" name="Text Box 7"/>
          <p:cNvSpPr txBox="1">
            <a:spLocks noChangeArrowheads="1"/>
          </p:cNvSpPr>
          <p:nvPr userDrawn="1"/>
        </p:nvSpPr>
        <p:spPr bwMode="auto">
          <a:xfrm>
            <a:off x="381000" y="6124575"/>
            <a:ext cx="3810000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1000"/>
              <a:t>BQOM 2521 Spring 2005</a:t>
            </a:r>
          </a:p>
          <a:p>
            <a:pPr>
              <a:spcBef>
                <a:spcPct val="50000"/>
              </a:spcBef>
            </a:pPr>
            <a:r>
              <a:rPr lang="en-US" altLang="x-none" sz="900"/>
              <a:t>Copyright © 2005 by Matt Harnett, Tom Jarzab and Dan Lucarelli</a:t>
            </a:r>
          </a:p>
        </p:txBody>
      </p:sp>
      <p:sp>
        <p:nvSpPr>
          <p:cNvPr id="7177" name="Line 9"/>
          <p:cNvSpPr>
            <a:spLocks noChangeShapeType="1"/>
          </p:cNvSpPr>
          <p:nvPr userDrawn="1"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3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772400" cy="2076450"/>
          </a:xfrm>
        </p:spPr>
        <p:txBody>
          <a:bodyPr/>
          <a:lstStyle/>
          <a:p>
            <a:r>
              <a:rPr lang="en-US" altLang="x-none" sz="4000"/>
              <a:t>Should the City of Pittsburgh and Allegheny County Governments Merge?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7239000" cy="1752600"/>
          </a:xfrm>
        </p:spPr>
        <p:txBody>
          <a:bodyPr/>
          <a:lstStyle/>
          <a:p>
            <a:r>
              <a:rPr lang="en-US" altLang="x-none"/>
              <a:t>Dan Lucarelli</a:t>
            </a:r>
          </a:p>
          <a:p>
            <a:r>
              <a:rPr lang="en-US" altLang="x-none"/>
              <a:t>Matthew Harnett</a:t>
            </a:r>
          </a:p>
          <a:p>
            <a:r>
              <a:rPr lang="en-US" altLang="x-none"/>
              <a:t>Thomas Jarzab</a:t>
            </a:r>
          </a:p>
        </p:txBody>
      </p:sp>
      <p:pic>
        <p:nvPicPr>
          <p:cNvPr id="2054" name="Picture 6" descr="se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475163"/>
            <a:ext cx="1085850" cy="1081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us-pa-p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419600"/>
            <a:ext cx="771525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Conclusions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The model supports our intuition:  A full merge is best</a:t>
            </a:r>
          </a:p>
          <a:p>
            <a:pPr lvl="1"/>
            <a:r>
              <a:rPr lang="en-US" altLang="x-none"/>
              <a:t>Multiplicative AND Additive conclusion</a:t>
            </a:r>
          </a:p>
          <a:p>
            <a:pPr lvl="1">
              <a:buFontTx/>
              <a:buNone/>
            </a:pPr>
            <a:endParaRPr lang="en-US" altLang="x-none"/>
          </a:p>
          <a:p>
            <a:r>
              <a:rPr lang="en-US" altLang="x-none"/>
              <a:t>The services only alternative has less political and social cost</a:t>
            </a:r>
          </a:p>
          <a:p>
            <a:pPr lvl="1"/>
            <a:r>
              <a:rPr lang="en-US" altLang="x-none"/>
              <a:t>May be ‘best’ given political climate</a:t>
            </a:r>
          </a:p>
        </p:txBody>
      </p:sp>
      <p:pic>
        <p:nvPicPr>
          <p:cNvPr id="126982" name="Picture 6" descr="se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33400"/>
            <a:ext cx="596900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6983" name="Picture 7" descr="us-pa-p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33400"/>
            <a:ext cx="423863" cy="627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/>
              <a:t>Questions?</a:t>
            </a:r>
          </a:p>
        </p:txBody>
      </p:sp>
      <p:sp>
        <p:nvSpPr>
          <p:cNvPr id="12800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7315200" cy="1752600"/>
          </a:xfrm>
        </p:spPr>
        <p:txBody>
          <a:bodyPr/>
          <a:lstStyle/>
          <a:p>
            <a:r>
              <a:rPr lang="en-US" altLang="x-none"/>
              <a:t>Thanks for your time!</a:t>
            </a:r>
          </a:p>
        </p:txBody>
      </p:sp>
      <p:pic>
        <p:nvPicPr>
          <p:cNvPr id="128008" name="Picture 8" descr="se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475163"/>
            <a:ext cx="1085850" cy="1081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8009" name="Picture 9" descr="us-pa-p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419600"/>
            <a:ext cx="771525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Background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Allegheny County </a:t>
            </a:r>
          </a:p>
          <a:p>
            <a:r>
              <a:rPr lang="en-US" altLang="x-none"/>
              <a:t>Formed in 1788</a:t>
            </a:r>
          </a:p>
          <a:p>
            <a:r>
              <a:rPr lang="en-US" altLang="x-none"/>
              <a:t>Consisted of seven (7) townships …</a:t>
            </a:r>
          </a:p>
          <a:p>
            <a:r>
              <a:rPr lang="en-US" altLang="x-none"/>
              <a:t>… Today there are 130!</a:t>
            </a:r>
          </a:p>
          <a:p>
            <a:pPr lvl="1">
              <a:buFontTx/>
              <a:buNone/>
            </a:pPr>
            <a:endParaRPr lang="en-US" altLang="x-none" b="1" u="sng"/>
          </a:p>
          <a:p>
            <a:pPr lvl="1">
              <a:buFontTx/>
              <a:buNone/>
            </a:pPr>
            <a:endParaRPr lang="en-US" altLang="x-none" b="1" u="sng"/>
          </a:p>
          <a:p>
            <a:pPr algn="ctr">
              <a:buFontTx/>
              <a:buNone/>
            </a:pPr>
            <a:r>
              <a:rPr lang="en-US" altLang="x-none" sz="2400" b="1" u="sng"/>
              <a:t>The most municipalities per capita in the nation</a:t>
            </a:r>
          </a:p>
          <a:p>
            <a:endParaRPr lang="en-US" altLang="x-none" sz="2400" b="1"/>
          </a:p>
          <a:p>
            <a:endParaRPr lang="en-US" altLang="x-none"/>
          </a:p>
        </p:txBody>
      </p:sp>
      <p:pic>
        <p:nvPicPr>
          <p:cNvPr id="116740" name="Picture 4" descr="se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33400"/>
            <a:ext cx="596900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741" name="Picture 5" descr="us-pa-p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33400"/>
            <a:ext cx="423863" cy="627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Background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Why were so many formed?</a:t>
            </a:r>
          </a:p>
          <a:p>
            <a:pPr lvl="1"/>
            <a:r>
              <a:rPr lang="en-US" altLang="x-none"/>
              <a:t>Townships able to provide better local services during Industrial Revolution</a:t>
            </a:r>
          </a:p>
          <a:p>
            <a:pPr lvl="1"/>
            <a:r>
              <a:rPr lang="en-US" altLang="x-none"/>
              <a:t>Pennsylvania law made it easy to do so</a:t>
            </a:r>
          </a:p>
          <a:p>
            <a:r>
              <a:rPr lang="en-US" altLang="x-none"/>
              <a:t>Result</a:t>
            </a:r>
          </a:p>
          <a:p>
            <a:pPr lvl="1"/>
            <a:r>
              <a:rPr lang="en-US" altLang="x-none"/>
              <a:t>140 years of municipal splitting / annexing</a:t>
            </a:r>
          </a:p>
          <a:p>
            <a:pPr lvl="1"/>
            <a:r>
              <a:rPr lang="en-US" altLang="x-none"/>
              <a:t>Laws that prevent an “easy” merger today</a:t>
            </a:r>
          </a:p>
          <a:p>
            <a:pPr lvl="1"/>
            <a:r>
              <a:rPr lang="en-US" altLang="x-none"/>
              <a:t>Community wrangling over proposed mergers</a:t>
            </a:r>
          </a:p>
          <a:p>
            <a:pPr lvl="1"/>
            <a:endParaRPr lang="en-US" altLang="x-none"/>
          </a:p>
        </p:txBody>
      </p:sp>
      <p:pic>
        <p:nvPicPr>
          <p:cNvPr id="122887" name="Picture 7" descr="se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33400"/>
            <a:ext cx="596900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888" name="Picture 8" descr="us-pa-p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33400"/>
            <a:ext cx="423863" cy="627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The Issue Today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sz="2800"/>
              <a:t>Economic situation begs for merger</a:t>
            </a:r>
          </a:p>
          <a:p>
            <a:pPr lvl="1"/>
            <a:r>
              <a:rPr lang="en-US" altLang="x-none" sz="2400"/>
              <a:t>Anti-business (current and potential)</a:t>
            </a:r>
          </a:p>
          <a:p>
            <a:pPr lvl="1"/>
            <a:r>
              <a:rPr lang="en-US" altLang="x-none" sz="2400"/>
              <a:t>Many communities are too poor to provide services</a:t>
            </a:r>
          </a:p>
          <a:p>
            <a:pPr lvl="1"/>
            <a:r>
              <a:rPr lang="en-US" altLang="x-none" sz="2400"/>
              <a:t>Tax system inefficient</a:t>
            </a:r>
          </a:p>
          <a:p>
            <a:pPr lvl="1"/>
            <a:r>
              <a:rPr lang="en-US" altLang="x-none" sz="2400"/>
              <a:t>“Rube Goldberg city”</a:t>
            </a:r>
          </a:p>
          <a:p>
            <a:r>
              <a:rPr lang="en-US" altLang="x-none" sz="2800"/>
              <a:t>Hurdles</a:t>
            </a:r>
          </a:p>
          <a:p>
            <a:pPr lvl="1"/>
            <a:r>
              <a:rPr lang="en-US" altLang="x-none" sz="2400"/>
              <a:t>Communities and local politicians are slow to accept</a:t>
            </a:r>
          </a:p>
          <a:p>
            <a:pPr lvl="1"/>
            <a:r>
              <a:rPr lang="en-US" altLang="x-none" sz="2400"/>
              <a:t>Pennsylvania law</a:t>
            </a:r>
          </a:p>
        </p:txBody>
      </p:sp>
      <p:pic>
        <p:nvPicPr>
          <p:cNvPr id="131078" name="Picture 6" descr="se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33400"/>
            <a:ext cx="596900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1079" name="Picture 7" descr="us-pa-p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33400"/>
            <a:ext cx="423863" cy="627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Alternatives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sz="2800" b="1"/>
              <a:t>Full  Merger</a:t>
            </a:r>
            <a:r>
              <a:rPr lang="en-US" altLang="x-none" sz="2800"/>
              <a:t> –</a:t>
            </a:r>
            <a:r>
              <a:rPr lang="en-US" altLang="x-none" sz="2400"/>
              <a:t> </a:t>
            </a:r>
            <a:r>
              <a:rPr lang="en-US" altLang="x-none" sz="2000"/>
              <a:t>All government entities including the city of Pittsburgh, Allegheny County and local municipalities are merged into one government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x-none" sz="2400"/>
          </a:p>
          <a:p>
            <a:pPr>
              <a:lnSpc>
                <a:spcPct val="90000"/>
              </a:lnSpc>
            </a:pPr>
            <a:r>
              <a:rPr lang="en-US" altLang="x-none" sz="2800" b="1"/>
              <a:t>Morph City to County</a:t>
            </a:r>
            <a:r>
              <a:rPr lang="en-US" altLang="x-none" sz="2800"/>
              <a:t> –</a:t>
            </a:r>
            <a:r>
              <a:rPr lang="en-US" altLang="x-none" sz="2400"/>
              <a:t> </a:t>
            </a:r>
            <a:r>
              <a:rPr lang="en-US" altLang="x-none" sz="2000"/>
              <a:t>The city of Pittsburgh and Allegheny County become one entity called </a:t>
            </a:r>
            <a:r>
              <a:rPr lang="en-US" altLang="x-none" sz="2000" i="1"/>
              <a:t>Metro Pittsburgh.</a:t>
            </a:r>
            <a:r>
              <a:rPr lang="en-US" altLang="x-none" sz="2000"/>
              <a:t>  </a:t>
            </a:r>
          </a:p>
          <a:p>
            <a:pPr>
              <a:lnSpc>
                <a:spcPct val="90000"/>
              </a:lnSpc>
            </a:pPr>
            <a:endParaRPr lang="en-US" altLang="x-none" sz="2400"/>
          </a:p>
          <a:p>
            <a:pPr>
              <a:lnSpc>
                <a:spcPct val="90000"/>
              </a:lnSpc>
            </a:pPr>
            <a:r>
              <a:rPr lang="en-US" altLang="x-none" sz="2800" b="1"/>
              <a:t>Merge Services Only</a:t>
            </a:r>
            <a:r>
              <a:rPr lang="en-US" altLang="x-none" sz="2800"/>
              <a:t> –</a:t>
            </a:r>
            <a:r>
              <a:rPr lang="en-US" altLang="x-none" sz="2400"/>
              <a:t> </a:t>
            </a:r>
            <a:r>
              <a:rPr lang="en-US" altLang="x-none" sz="2000"/>
              <a:t>Redundant services from among all government entities are merged throughout Allegheny County</a:t>
            </a:r>
          </a:p>
          <a:p>
            <a:pPr>
              <a:lnSpc>
                <a:spcPct val="90000"/>
              </a:lnSpc>
            </a:pPr>
            <a:endParaRPr lang="en-US" altLang="x-none" sz="2400"/>
          </a:p>
          <a:p>
            <a:pPr>
              <a:lnSpc>
                <a:spcPct val="90000"/>
              </a:lnSpc>
            </a:pPr>
            <a:r>
              <a:rPr lang="en-US" altLang="x-none" sz="2800" b="1"/>
              <a:t>Do Nothing </a:t>
            </a:r>
            <a:r>
              <a:rPr lang="en-US" altLang="x-none" sz="2800"/>
              <a:t>–</a:t>
            </a:r>
            <a:r>
              <a:rPr lang="en-US" altLang="x-none" sz="2400"/>
              <a:t> </a:t>
            </a:r>
            <a:r>
              <a:rPr lang="en-US" altLang="x-none" sz="2000"/>
              <a:t>This is the current Status Quo</a:t>
            </a:r>
          </a:p>
        </p:txBody>
      </p:sp>
      <p:pic>
        <p:nvPicPr>
          <p:cNvPr id="130054" name="Picture 6" descr="se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33400"/>
            <a:ext cx="596900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0055" name="Picture 7" descr="us-pa-p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33400"/>
            <a:ext cx="423863" cy="627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Benefits / Opportunities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BENEFITS</a:t>
            </a:r>
          </a:p>
          <a:p>
            <a:pPr lvl="1"/>
            <a:r>
              <a:rPr lang="en-US" altLang="x-none"/>
              <a:t>Efficiencies &amp; Updated tax system</a:t>
            </a:r>
          </a:p>
          <a:p>
            <a:pPr lvl="1"/>
            <a:r>
              <a:rPr lang="en-US" altLang="x-none"/>
              <a:t>Political Clout &amp; Sophistication</a:t>
            </a:r>
          </a:p>
          <a:p>
            <a:r>
              <a:rPr lang="en-US" altLang="x-none"/>
              <a:t>Opportunities</a:t>
            </a:r>
          </a:p>
          <a:p>
            <a:pPr lvl="1"/>
            <a:r>
              <a:rPr lang="en-US" altLang="x-none"/>
              <a:t>Regional growth &amp; corporate appeal</a:t>
            </a:r>
          </a:p>
          <a:p>
            <a:pPr lvl="1"/>
            <a:r>
              <a:rPr lang="en-US" altLang="x-none"/>
              <a:t>More competitive</a:t>
            </a:r>
          </a:p>
          <a:p>
            <a:pPr lvl="1"/>
            <a:r>
              <a:rPr lang="en-US" altLang="x-none"/>
              <a:t>In the national limelight</a:t>
            </a:r>
          </a:p>
        </p:txBody>
      </p:sp>
      <p:pic>
        <p:nvPicPr>
          <p:cNvPr id="118790" name="Picture 6" descr="se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33400"/>
            <a:ext cx="596900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791" name="Picture 7" descr="us-pa-p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33400"/>
            <a:ext cx="423863" cy="627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Costs / Risks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Cost</a:t>
            </a:r>
          </a:p>
          <a:p>
            <a:pPr lvl="1"/>
            <a:r>
              <a:rPr lang="en-US" altLang="x-none"/>
              <a:t>Implementation and bureaucracy</a:t>
            </a:r>
          </a:p>
          <a:p>
            <a:pPr lvl="1"/>
            <a:r>
              <a:rPr lang="en-US" altLang="x-none"/>
              <a:t>Loss of government jobs</a:t>
            </a:r>
          </a:p>
          <a:p>
            <a:r>
              <a:rPr lang="en-US" altLang="x-none"/>
              <a:t>Risks</a:t>
            </a:r>
          </a:p>
          <a:p>
            <a:pPr lvl="1"/>
            <a:r>
              <a:rPr lang="en-US" altLang="x-none"/>
              <a:t>Failure</a:t>
            </a:r>
          </a:p>
          <a:p>
            <a:pPr lvl="1"/>
            <a:r>
              <a:rPr lang="en-US" altLang="x-none"/>
              <a:t>Government grows too much</a:t>
            </a:r>
          </a:p>
          <a:p>
            <a:pPr lvl="1"/>
            <a:r>
              <a:rPr lang="en-US" altLang="x-none"/>
              <a:t>More crime and homelessness</a:t>
            </a:r>
          </a:p>
          <a:p>
            <a:pPr lvl="1"/>
            <a:endParaRPr lang="en-US" altLang="x-none"/>
          </a:p>
        </p:txBody>
      </p:sp>
      <p:pic>
        <p:nvPicPr>
          <p:cNvPr id="120838" name="Picture 6" descr="se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33400"/>
            <a:ext cx="596900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839" name="Picture 7" descr="us-pa-p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33400"/>
            <a:ext cx="423863" cy="627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Results</a:t>
            </a:r>
          </a:p>
        </p:txBody>
      </p:sp>
      <p:pic>
        <p:nvPicPr>
          <p:cNvPr id="134148" name="Picture 4" descr="se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33400"/>
            <a:ext cx="596900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4149" name="Picture 5" descr="us-pa-p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33400"/>
            <a:ext cx="423863" cy="627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34174" name="Object 30"/>
          <p:cNvGraphicFramePr>
            <a:graphicFrameLocks noChangeAspect="1"/>
          </p:cNvGraphicFramePr>
          <p:nvPr>
            <p:ph idx="1"/>
          </p:nvPr>
        </p:nvGraphicFramePr>
        <p:xfrm>
          <a:off x="1525588" y="1830388"/>
          <a:ext cx="3960812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03" name="Chart" r:id="rId5" imgW="6096000" imgH="4067251" progId="MSGraph.Chart.8">
                  <p:embed followColorScheme="full"/>
                </p:oleObj>
              </mc:Choice>
              <mc:Fallback>
                <p:oleObj name="Chart" r:id="rId5" imgW="6096000" imgH="4067251" progId="MSGraph.Chart.8">
                  <p:embed followColorScheme="full"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8" y="1830388"/>
                        <a:ext cx="3960812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4199" name="Group 55"/>
          <p:cNvGrpSpPr>
            <a:grpSpLocks/>
          </p:cNvGrpSpPr>
          <p:nvPr/>
        </p:nvGrpSpPr>
        <p:grpSpPr bwMode="auto">
          <a:xfrm>
            <a:off x="1752600" y="1524000"/>
            <a:ext cx="5715000" cy="3657600"/>
            <a:chOff x="1870" y="1011"/>
            <a:chExt cx="2474" cy="1767"/>
          </a:xfrm>
        </p:grpSpPr>
        <p:sp>
          <p:nvSpPr>
            <p:cNvPr id="134177" name="AutoShape 33"/>
            <p:cNvSpPr>
              <a:spLocks noChangeAspect="1" noChangeArrowheads="1"/>
            </p:cNvSpPr>
            <p:nvPr/>
          </p:nvSpPr>
          <p:spPr bwMode="auto">
            <a:xfrm>
              <a:off x="1870" y="1011"/>
              <a:ext cx="2474" cy="1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78" name="Rectangle 34"/>
            <p:cNvSpPr>
              <a:spLocks noChangeArrowheads="1"/>
            </p:cNvSpPr>
            <p:nvPr/>
          </p:nvSpPr>
          <p:spPr bwMode="auto">
            <a:xfrm>
              <a:off x="1906" y="1047"/>
              <a:ext cx="2394" cy="1695"/>
            </a:xfrm>
            <a:prstGeom prst="rect">
              <a:avLst/>
            </a:prstGeom>
            <a:noFill/>
            <a:ln w="1143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79" name="Freeform 35"/>
            <p:cNvSpPr>
              <a:spLocks/>
            </p:cNvSpPr>
            <p:nvPr/>
          </p:nvSpPr>
          <p:spPr bwMode="auto">
            <a:xfrm>
              <a:off x="2748" y="1289"/>
              <a:ext cx="595" cy="664"/>
            </a:xfrm>
            <a:custGeom>
              <a:avLst/>
              <a:gdLst>
                <a:gd name="T0" fmla="*/ 82 w 82"/>
                <a:gd name="T1" fmla="*/ 52 h 91"/>
                <a:gd name="T2" fmla="*/ 0 w 82"/>
                <a:gd name="T3" fmla="*/ 0 h 91"/>
                <a:gd name="T4" fmla="*/ 0 w 82"/>
                <a:gd name="T5" fmla="*/ 91 h 91"/>
                <a:gd name="T6" fmla="*/ 82 w 82"/>
                <a:gd name="T7" fmla="*/ 52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91">
                  <a:moveTo>
                    <a:pt x="82" y="52"/>
                  </a:moveTo>
                  <a:cubicBezTo>
                    <a:pt x="67" y="20"/>
                    <a:pt x="35" y="0"/>
                    <a:pt x="0" y="0"/>
                  </a:cubicBezTo>
                  <a:lnTo>
                    <a:pt x="0" y="91"/>
                  </a:lnTo>
                  <a:lnTo>
                    <a:pt x="82" y="52"/>
                  </a:lnTo>
                  <a:close/>
                </a:path>
              </a:pathLst>
            </a:custGeom>
            <a:solidFill>
              <a:srgbClr val="9999FF"/>
            </a:solidFill>
            <a:ln w="1143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180" name="Freeform 36"/>
            <p:cNvSpPr>
              <a:spLocks/>
            </p:cNvSpPr>
            <p:nvPr/>
          </p:nvSpPr>
          <p:spPr bwMode="auto">
            <a:xfrm>
              <a:off x="2748" y="1668"/>
              <a:ext cx="660" cy="621"/>
            </a:xfrm>
            <a:custGeom>
              <a:avLst/>
              <a:gdLst>
                <a:gd name="T0" fmla="*/ 77 w 91"/>
                <a:gd name="T1" fmla="*/ 85 h 85"/>
                <a:gd name="T2" fmla="*/ 91 w 91"/>
                <a:gd name="T3" fmla="*/ 39 h 85"/>
                <a:gd name="T4" fmla="*/ 82 w 91"/>
                <a:gd name="T5" fmla="*/ 0 h 85"/>
                <a:gd name="T6" fmla="*/ 0 w 91"/>
                <a:gd name="T7" fmla="*/ 39 h 85"/>
                <a:gd name="T8" fmla="*/ 77 w 91"/>
                <a:gd name="T9" fmla="*/ 8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1" h="85">
                  <a:moveTo>
                    <a:pt x="77" y="85"/>
                  </a:moveTo>
                  <a:cubicBezTo>
                    <a:pt x="86" y="71"/>
                    <a:pt x="91" y="55"/>
                    <a:pt x="91" y="39"/>
                  </a:cubicBezTo>
                  <a:cubicBezTo>
                    <a:pt x="91" y="25"/>
                    <a:pt x="88" y="12"/>
                    <a:pt x="82" y="0"/>
                  </a:cubicBezTo>
                  <a:lnTo>
                    <a:pt x="0" y="39"/>
                  </a:lnTo>
                  <a:lnTo>
                    <a:pt x="77" y="85"/>
                  </a:lnTo>
                  <a:close/>
                </a:path>
              </a:pathLst>
            </a:custGeom>
            <a:solidFill>
              <a:srgbClr val="FFFF99"/>
            </a:solidFill>
            <a:ln w="1143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181" name="Freeform 37"/>
            <p:cNvSpPr>
              <a:spLocks/>
            </p:cNvSpPr>
            <p:nvPr/>
          </p:nvSpPr>
          <p:spPr bwMode="auto">
            <a:xfrm>
              <a:off x="2088" y="2033"/>
              <a:ext cx="1204" cy="665"/>
            </a:xfrm>
            <a:custGeom>
              <a:avLst/>
              <a:gdLst>
                <a:gd name="T0" fmla="*/ 0 w 166"/>
                <a:gd name="T1" fmla="*/ 19 h 91"/>
                <a:gd name="T2" fmla="*/ 89 w 166"/>
                <a:gd name="T3" fmla="*/ 91 h 91"/>
                <a:gd name="T4" fmla="*/ 166 w 166"/>
                <a:gd name="T5" fmla="*/ 46 h 91"/>
                <a:gd name="T6" fmla="*/ 89 w 166"/>
                <a:gd name="T7" fmla="*/ 0 h 91"/>
                <a:gd name="T8" fmla="*/ 0 w 166"/>
                <a:gd name="T9" fmla="*/ 19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6" h="91">
                  <a:moveTo>
                    <a:pt x="0" y="19"/>
                  </a:moveTo>
                  <a:cubicBezTo>
                    <a:pt x="9" y="61"/>
                    <a:pt x="46" y="91"/>
                    <a:pt x="89" y="91"/>
                  </a:cubicBezTo>
                  <a:cubicBezTo>
                    <a:pt x="120" y="90"/>
                    <a:pt x="150" y="74"/>
                    <a:pt x="166" y="46"/>
                  </a:cubicBezTo>
                  <a:lnTo>
                    <a:pt x="89" y="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CCFFCC"/>
            </a:solidFill>
            <a:ln w="1143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182" name="Freeform 38"/>
            <p:cNvSpPr>
              <a:spLocks/>
            </p:cNvSpPr>
            <p:nvPr/>
          </p:nvSpPr>
          <p:spPr bwMode="auto">
            <a:xfrm>
              <a:off x="2080" y="1289"/>
              <a:ext cx="668" cy="803"/>
            </a:xfrm>
            <a:custGeom>
              <a:avLst/>
              <a:gdLst>
                <a:gd name="T0" fmla="*/ 91 w 92"/>
                <a:gd name="T1" fmla="*/ 0 h 110"/>
                <a:gd name="T2" fmla="*/ 1 w 92"/>
                <a:gd name="T3" fmla="*/ 90 h 110"/>
                <a:gd name="T4" fmla="*/ 3 w 92"/>
                <a:gd name="T5" fmla="*/ 110 h 110"/>
                <a:gd name="T6" fmla="*/ 92 w 92"/>
                <a:gd name="T7" fmla="*/ 91 h 110"/>
                <a:gd name="T8" fmla="*/ 91 w 92"/>
                <a:gd name="T9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" h="110">
                  <a:moveTo>
                    <a:pt x="91" y="0"/>
                  </a:moveTo>
                  <a:cubicBezTo>
                    <a:pt x="41" y="0"/>
                    <a:pt x="1" y="40"/>
                    <a:pt x="1" y="90"/>
                  </a:cubicBezTo>
                  <a:cubicBezTo>
                    <a:pt x="0" y="97"/>
                    <a:pt x="1" y="104"/>
                    <a:pt x="3" y="110"/>
                  </a:cubicBezTo>
                  <a:lnTo>
                    <a:pt x="92" y="91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FFCC99"/>
            </a:solidFill>
            <a:ln w="1143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183" name="Rectangle 39"/>
            <p:cNvSpPr>
              <a:spLocks noChangeArrowheads="1"/>
            </p:cNvSpPr>
            <p:nvPr/>
          </p:nvSpPr>
          <p:spPr bwMode="auto">
            <a:xfrm>
              <a:off x="2769" y="1106"/>
              <a:ext cx="528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x-none" sz="1200" b="1">
                  <a:solidFill>
                    <a:srgbClr val="000000"/>
                  </a:solidFill>
                </a:rPr>
                <a:t>Overall Priorities</a:t>
              </a:r>
              <a:endParaRPr lang="en-US" altLang="x-none"/>
            </a:p>
          </p:txBody>
        </p:sp>
        <p:sp>
          <p:nvSpPr>
            <p:cNvPr id="134184" name="Rectangle 40"/>
            <p:cNvSpPr>
              <a:spLocks noChangeArrowheads="1"/>
            </p:cNvSpPr>
            <p:nvPr/>
          </p:nvSpPr>
          <p:spPr bwMode="auto">
            <a:xfrm>
              <a:off x="2523" y="2289"/>
              <a:ext cx="223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x-none" sz="1200">
                  <a:solidFill>
                    <a:srgbClr val="000000"/>
                  </a:solidFill>
                </a:rPr>
                <a:t>37.97%</a:t>
              </a:r>
              <a:endParaRPr lang="en-US" altLang="x-none"/>
            </a:p>
          </p:txBody>
        </p:sp>
        <p:sp>
          <p:nvSpPr>
            <p:cNvPr id="134185" name="Rectangle 41"/>
            <p:cNvSpPr>
              <a:spLocks noChangeArrowheads="1"/>
            </p:cNvSpPr>
            <p:nvPr/>
          </p:nvSpPr>
          <p:spPr bwMode="auto">
            <a:xfrm>
              <a:off x="2284" y="1610"/>
              <a:ext cx="222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x-none" sz="1200">
                  <a:solidFill>
                    <a:srgbClr val="000000"/>
                  </a:solidFill>
                </a:rPr>
                <a:t>28.50%</a:t>
              </a:r>
              <a:endParaRPr lang="en-US" altLang="x-none"/>
            </a:p>
          </p:txBody>
        </p:sp>
        <p:sp>
          <p:nvSpPr>
            <p:cNvPr id="134186" name="Rectangle 42"/>
            <p:cNvSpPr>
              <a:spLocks noChangeArrowheads="1"/>
            </p:cNvSpPr>
            <p:nvPr/>
          </p:nvSpPr>
          <p:spPr bwMode="auto">
            <a:xfrm>
              <a:off x="2799" y="1515"/>
              <a:ext cx="223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x-none" sz="1200">
                  <a:solidFill>
                    <a:srgbClr val="000000"/>
                  </a:solidFill>
                </a:rPr>
                <a:t>18.12%</a:t>
              </a:r>
              <a:endParaRPr lang="en-US" altLang="x-none"/>
            </a:p>
          </p:txBody>
        </p:sp>
        <p:sp>
          <p:nvSpPr>
            <p:cNvPr id="134187" name="Rectangle 43"/>
            <p:cNvSpPr>
              <a:spLocks noChangeArrowheads="1"/>
            </p:cNvSpPr>
            <p:nvPr/>
          </p:nvSpPr>
          <p:spPr bwMode="auto">
            <a:xfrm>
              <a:off x="3031" y="1873"/>
              <a:ext cx="222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x-none" sz="1200">
                  <a:solidFill>
                    <a:srgbClr val="000000"/>
                  </a:solidFill>
                </a:rPr>
                <a:t>15.41%</a:t>
              </a:r>
              <a:endParaRPr lang="en-US" altLang="x-none"/>
            </a:p>
          </p:txBody>
        </p:sp>
        <p:sp>
          <p:nvSpPr>
            <p:cNvPr id="134188" name="Rectangle 44"/>
            <p:cNvSpPr>
              <a:spLocks noChangeArrowheads="1"/>
            </p:cNvSpPr>
            <p:nvPr/>
          </p:nvSpPr>
          <p:spPr bwMode="auto">
            <a:xfrm>
              <a:off x="3669" y="1515"/>
              <a:ext cx="631" cy="964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189" name="Rectangle 45"/>
            <p:cNvSpPr>
              <a:spLocks noChangeArrowheads="1"/>
            </p:cNvSpPr>
            <p:nvPr/>
          </p:nvSpPr>
          <p:spPr bwMode="auto">
            <a:xfrm>
              <a:off x="3720" y="1559"/>
              <a:ext cx="44" cy="44"/>
            </a:xfrm>
            <a:prstGeom prst="rect">
              <a:avLst/>
            </a:prstGeom>
            <a:solidFill>
              <a:srgbClr val="9999FF"/>
            </a:solidFill>
            <a:ln w="1143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190" name="Rectangle 46"/>
            <p:cNvSpPr>
              <a:spLocks noChangeArrowheads="1"/>
            </p:cNvSpPr>
            <p:nvPr/>
          </p:nvSpPr>
          <p:spPr bwMode="auto">
            <a:xfrm>
              <a:off x="3792" y="1529"/>
              <a:ext cx="337" cy="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x-none" sz="1200">
                  <a:solidFill>
                    <a:srgbClr val="000000"/>
                  </a:solidFill>
                </a:rPr>
                <a:t>City Morph </a:t>
              </a:r>
            </a:p>
            <a:p>
              <a:r>
                <a:rPr lang="en-US" altLang="x-none" sz="1200">
                  <a:solidFill>
                    <a:srgbClr val="000000"/>
                  </a:solidFill>
                </a:rPr>
                <a:t>to County</a:t>
              </a:r>
              <a:endParaRPr lang="en-US" altLang="x-none"/>
            </a:p>
          </p:txBody>
        </p:sp>
        <p:sp>
          <p:nvSpPr>
            <p:cNvPr id="134192" name="Rectangle 48"/>
            <p:cNvSpPr>
              <a:spLocks noChangeArrowheads="1"/>
            </p:cNvSpPr>
            <p:nvPr/>
          </p:nvSpPr>
          <p:spPr bwMode="auto">
            <a:xfrm>
              <a:off x="3720" y="1800"/>
              <a:ext cx="44" cy="43"/>
            </a:xfrm>
            <a:prstGeom prst="rect">
              <a:avLst/>
            </a:prstGeom>
            <a:solidFill>
              <a:srgbClr val="FFFF99"/>
            </a:solidFill>
            <a:ln w="1143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193" name="Rectangle 49"/>
            <p:cNvSpPr>
              <a:spLocks noChangeArrowheads="1"/>
            </p:cNvSpPr>
            <p:nvPr/>
          </p:nvSpPr>
          <p:spPr bwMode="auto">
            <a:xfrm>
              <a:off x="3792" y="1771"/>
              <a:ext cx="329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x-none" sz="1200">
                  <a:solidFill>
                    <a:srgbClr val="000000"/>
                  </a:solidFill>
                </a:rPr>
                <a:t>Do Nothing</a:t>
              </a:r>
              <a:endParaRPr lang="en-US" altLang="x-none"/>
            </a:p>
          </p:txBody>
        </p:sp>
        <p:sp>
          <p:nvSpPr>
            <p:cNvPr id="134194" name="Rectangle 50"/>
            <p:cNvSpPr>
              <a:spLocks noChangeArrowheads="1"/>
            </p:cNvSpPr>
            <p:nvPr/>
          </p:nvSpPr>
          <p:spPr bwMode="auto">
            <a:xfrm>
              <a:off x="3720" y="2033"/>
              <a:ext cx="44" cy="44"/>
            </a:xfrm>
            <a:prstGeom prst="rect">
              <a:avLst/>
            </a:prstGeom>
            <a:solidFill>
              <a:srgbClr val="CCFFCC"/>
            </a:solidFill>
            <a:ln w="1143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195" name="Rectangle 51"/>
            <p:cNvSpPr>
              <a:spLocks noChangeArrowheads="1"/>
            </p:cNvSpPr>
            <p:nvPr/>
          </p:nvSpPr>
          <p:spPr bwMode="auto">
            <a:xfrm>
              <a:off x="3792" y="2004"/>
              <a:ext cx="370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altLang="x-none" sz="1200">
                  <a:solidFill>
                    <a:srgbClr val="000000"/>
                  </a:solidFill>
                </a:rPr>
                <a:t>Full Merge</a:t>
              </a:r>
              <a:endParaRPr lang="en-US" altLang="x-none"/>
            </a:p>
          </p:txBody>
        </p:sp>
        <p:sp>
          <p:nvSpPr>
            <p:cNvPr id="134196" name="Rectangle 52"/>
            <p:cNvSpPr>
              <a:spLocks noChangeArrowheads="1"/>
            </p:cNvSpPr>
            <p:nvPr/>
          </p:nvSpPr>
          <p:spPr bwMode="auto">
            <a:xfrm>
              <a:off x="3720" y="2274"/>
              <a:ext cx="44" cy="44"/>
            </a:xfrm>
            <a:prstGeom prst="rect">
              <a:avLst/>
            </a:prstGeom>
            <a:solidFill>
              <a:srgbClr val="FFCC99"/>
            </a:solidFill>
            <a:ln w="1143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197" name="Rectangle 53"/>
            <p:cNvSpPr>
              <a:spLocks noChangeArrowheads="1"/>
            </p:cNvSpPr>
            <p:nvPr/>
          </p:nvSpPr>
          <p:spPr bwMode="auto">
            <a:xfrm>
              <a:off x="3792" y="2245"/>
              <a:ext cx="271" cy="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x-none" sz="1200">
                  <a:solidFill>
                    <a:srgbClr val="000000"/>
                  </a:solidFill>
                </a:rPr>
                <a:t>Services </a:t>
              </a:r>
            </a:p>
            <a:p>
              <a:r>
                <a:rPr lang="en-US" altLang="x-none" sz="1200">
                  <a:solidFill>
                    <a:srgbClr val="000000"/>
                  </a:solidFill>
                </a:rPr>
                <a:t>only</a:t>
              </a:r>
              <a:endParaRPr lang="en-US" altLang="x-none"/>
            </a:p>
          </p:txBody>
        </p:sp>
        <p:sp>
          <p:nvSpPr>
            <p:cNvPr id="134198" name="Rectangle 54"/>
            <p:cNvSpPr>
              <a:spLocks noChangeArrowheads="1"/>
            </p:cNvSpPr>
            <p:nvPr/>
          </p:nvSpPr>
          <p:spPr bwMode="auto">
            <a:xfrm>
              <a:off x="1906" y="1047"/>
              <a:ext cx="2394" cy="1695"/>
            </a:xfrm>
            <a:prstGeom prst="rect">
              <a:avLst/>
            </a:prstGeom>
            <a:noFill/>
            <a:ln w="1143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4201" name="Text Box 57"/>
          <p:cNvSpPr txBox="1">
            <a:spLocks noChangeArrowheads="1"/>
          </p:cNvSpPr>
          <p:nvPr/>
        </p:nvSpPr>
        <p:spPr bwMode="auto">
          <a:xfrm>
            <a:off x="5699125" y="1484313"/>
            <a:ext cx="27590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x-none" altLang="x-none"/>
          </a:p>
        </p:txBody>
      </p:sp>
      <p:sp>
        <p:nvSpPr>
          <p:cNvPr id="134202" name="Rectangle 58"/>
          <p:cNvSpPr>
            <a:spLocks noChangeArrowheads="1"/>
          </p:cNvSpPr>
          <p:nvPr/>
        </p:nvSpPr>
        <p:spPr bwMode="auto">
          <a:xfrm>
            <a:off x="457200" y="5181600"/>
            <a:ext cx="7315200" cy="6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x-none"/>
              <a:t>Overall, the fully synthesized model supports a full merge of Allegheny County and the City of Pittsburgh.</a:t>
            </a:r>
            <a:r>
              <a:rPr lang="en-US" altLang="x-none" sz="200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Sensitivity</a:t>
            </a:r>
          </a:p>
        </p:txBody>
      </p:sp>
      <p:pic>
        <p:nvPicPr>
          <p:cNvPr id="124935" name="Picture 7" descr="se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33400"/>
            <a:ext cx="596900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4936" name="Picture 8" descr="us-pa-p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33400"/>
            <a:ext cx="423863" cy="627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493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0"/>
            <a:ext cx="3595688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4938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0475" y="1524000"/>
            <a:ext cx="3584575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9" name="Rectangle 11"/>
          <p:cNvSpPr>
            <a:spLocks noChangeArrowheads="1"/>
          </p:cNvSpPr>
          <p:nvPr/>
        </p:nvSpPr>
        <p:spPr bwMode="auto">
          <a:xfrm>
            <a:off x="457200" y="4724400"/>
            <a:ext cx="35814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x-none" sz="1600"/>
              <a:t>Sensitivity analysis exhibits stability across the model. Delta of the alternative with </a:t>
            </a:r>
            <a:r>
              <a:rPr lang="en-US" altLang="x-none" sz="1600" i="1"/>
              <a:t>Economic Benefits</a:t>
            </a:r>
            <a:endParaRPr lang="en-US" altLang="x-none" sz="1600"/>
          </a:p>
        </p:txBody>
      </p:sp>
      <p:sp>
        <p:nvSpPr>
          <p:cNvPr id="124940" name="Rectangle 12"/>
          <p:cNvSpPr>
            <a:spLocks noChangeArrowheads="1"/>
          </p:cNvSpPr>
          <p:nvPr/>
        </p:nvSpPr>
        <p:spPr bwMode="auto">
          <a:xfrm>
            <a:off x="5105400" y="4648200"/>
            <a:ext cx="35814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x-none" sz="1600"/>
              <a:t>When </a:t>
            </a:r>
            <a:r>
              <a:rPr lang="en-US" altLang="x-none" sz="1600" i="1"/>
              <a:t>Technological Risks</a:t>
            </a:r>
            <a:r>
              <a:rPr lang="en-US" altLang="x-none" sz="1600"/>
              <a:t> are weighted to the absolute extreme, a total technical disaster makes the merger impossible to execute.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tz Student Consultants Ink">
  <a:themeElements>
    <a:clrScheme name="Katz Student Consultants I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tz Student Consultants I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Katz Student Consultants I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tz Student Consultants I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tz Student Consultants I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tz Student Consultants I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tz Student Consultants I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tz Student Consultants I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tz Student Consultants I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tz Student Consultants I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tz Student Consultants I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tz Student Consultants I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tz Student Consultants I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tz Student Consultants I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Katz Student Consultants Ink</Template>
  <TotalTime>651</TotalTime>
  <Words>364</Words>
  <Application>Microsoft Macintosh PowerPoint</Application>
  <PresentationFormat>On-screen Show (4:3)</PresentationFormat>
  <Paragraphs>77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Katz Student Consultants Ink</vt:lpstr>
      <vt:lpstr>Microsoft Graph Chart</vt:lpstr>
      <vt:lpstr>Should the City of Pittsburgh and Allegheny County Governments Merge?</vt:lpstr>
      <vt:lpstr>Background</vt:lpstr>
      <vt:lpstr>Background</vt:lpstr>
      <vt:lpstr>The Issue Today</vt:lpstr>
      <vt:lpstr>Alternatives</vt:lpstr>
      <vt:lpstr>Benefits / Opportunities</vt:lpstr>
      <vt:lpstr>Costs / Risks</vt:lpstr>
      <vt:lpstr>Results</vt:lpstr>
      <vt:lpstr>Sensitivity</vt:lpstr>
      <vt:lpstr>Conclusions</vt:lpstr>
      <vt:lpstr>Questions?</vt:lpstr>
    </vt:vector>
  </TitlesOfParts>
  <Company>Pennsylvania One Call System, Inc</Company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 Lucarelli</dc:creator>
  <cp:lastModifiedBy>E R</cp:lastModifiedBy>
  <cp:revision>14</cp:revision>
  <dcterms:created xsi:type="dcterms:W3CDTF">2003-07-22T18:07:46Z</dcterms:created>
  <dcterms:modified xsi:type="dcterms:W3CDTF">2017-02-21T17:33:07Z</dcterms:modified>
</cp:coreProperties>
</file>