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2" r:id="rId5"/>
    <p:sldId id="258" r:id="rId6"/>
    <p:sldId id="276" r:id="rId7"/>
    <p:sldId id="266" r:id="rId8"/>
    <p:sldId id="270" r:id="rId9"/>
    <p:sldId id="271" r:id="rId10"/>
    <p:sldId id="264" r:id="rId11"/>
    <p:sldId id="263" r:id="rId12"/>
    <p:sldId id="272" r:id="rId13"/>
    <p:sldId id="269" r:id="rId14"/>
    <p:sldId id="273" r:id="rId15"/>
    <p:sldId id="260" r:id="rId16"/>
    <p:sldId id="261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04" autoAdjust="0"/>
  </p:normalViewPr>
  <p:slideViewPr>
    <p:cSldViewPr snapToGrid="0" snapToObjects="1">
      <p:cViewPr>
        <p:scale>
          <a:sx n="76" d="100"/>
          <a:sy n="76" d="100"/>
        </p:scale>
        <p:origin x="-180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81CB3-9602-DB43-9B48-3B26E9B1AC8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E1ADA-7E93-BA4B-859F-38C62B0A2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1ADA-7E93-BA4B-859F-38C62B0A2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5882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s27@pitt.edu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ce18@pitt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://www.cbo.gov" TargetMode="External"/><Relationship Id="rId7" Type="http://schemas.openxmlformats.org/officeDocument/2006/relationships/hyperlink" Target="http://online.wsj.com" TargetMode="External"/><Relationship Id="rId8" Type="http://schemas.openxmlformats.org/officeDocument/2006/relationships/hyperlink" Target="http://www.economist.com" TargetMode="External"/><Relationship Id="rId9" Type="http://schemas.openxmlformats.org/officeDocument/2006/relationships/hyperlink" Target="http://www.wikipedi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90736"/>
            <a:ext cx="7772400" cy="1202268"/>
          </a:xfrm>
        </p:spPr>
        <p:txBody>
          <a:bodyPr/>
          <a:lstStyle/>
          <a:p>
            <a:r>
              <a:rPr lang="en-US" sz="4200" dirty="0" smtClean="0"/>
              <a:t>The 2013 United States </a:t>
            </a:r>
            <a:br>
              <a:rPr lang="en-US" sz="4200" dirty="0" smtClean="0"/>
            </a:br>
            <a:r>
              <a:rPr lang="en-US" sz="4200" dirty="0" smtClean="0"/>
              <a:t>national debt problem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78305"/>
            <a:ext cx="6400800" cy="705505"/>
          </a:xfrm>
        </p:spPr>
        <p:txBody>
          <a:bodyPr>
            <a:normAutofit/>
          </a:bodyPr>
          <a:lstStyle/>
          <a:p>
            <a:r>
              <a:rPr lang="en-US" sz="1800" dirty="0"/>
              <a:t>b</a:t>
            </a:r>
            <a:r>
              <a:rPr lang="en-US" sz="1800" dirty="0" smtClean="0"/>
              <a:t>y:  Stephen </a:t>
            </a:r>
            <a:r>
              <a:rPr lang="en-US" sz="1800" dirty="0" err="1" smtClean="0"/>
              <a:t>Eaglen</a:t>
            </a:r>
            <a:r>
              <a:rPr lang="en-US" sz="1800" dirty="0" smtClean="0"/>
              <a:t> </a:t>
            </a:r>
            <a:r>
              <a:rPr lang="en-US" sz="1800" dirty="0" smtClean="0"/>
              <a:t>- </a:t>
            </a:r>
            <a:r>
              <a:rPr lang="en-US" sz="1800" dirty="0">
                <a:hlinkClick r:id="rId2"/>
              </a:rPr>
              <a:t>sce18@</a:t>
            </a:r>
            <a:r>
              <a:rPr lang="en-US" sz="1800" dirty="0" smtClean="0">
                <a:hlinkClick r:id="rId2"/>
              </a:rPr>
              <a:t>pitt.edu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Fabio </a:t>
            </a:r>
            <a:r>
              <a:rPr lang="en-US" sz="1800" dirty="0"/>
              <a:t>Saccà - </a:t>
            </a:r>
            <a:r>
              <a:rPr lang="en-US" sz="1800" dirty="0" smtClean="0">
                <a:hlinkClick r:id="rId3"/>
              </a:rPr>
              <a:t>fas27@pitt.edu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4575"/>
            <a:ext cx="9160933" cy="3463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1419" y="136786"/>
            <a:ext cx="2439514" cy="36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October 14</a:t>
            </a:r>
            <a:r>
              <a:rPr lang="en-US" i="1" baseline="30000" dirty="0" smtClean="0"/>
              <a:t>th</a:t>
            </a:r>
            <a:r>
              <a:rPr lang="en-US" i="1" dirty="0" smtClean="0"/>
              <a:t>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89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BOCR Model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995066"/>
              </p:ext>
            </p:extLst>
          </p:nvPr>
        </p:nvGraphicFramePr>
        <p:xfrm>
          <a:off x="457200" y="1235430"/>
          <a:ext cx="8229602" cy="5138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777"/>
                <a:gridCol w="2517275"/>
                <a:gridCol w="2517275"/>
                <a:gridCol w="2517275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ECONOMIC FACTORS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POLITICAL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FACTORS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SOCIAL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FACTORS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BENEFITS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Disposable income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Return</a:t>
                      </a:r>
                      <a:r>
                        <a:rPr lang="en-US" sz="1600" baseline="0" dirty="0" smtClean="0"/>
                        <a:t> on investment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Stability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Credit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Social services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Reputation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Consumer Confidence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Pursuit</a:t>
                      </a:r>
                      <a:r>
                        <a:rPr lang="en-US" sz="1600" baseline="0" dirty="0" smtClean="0"/>
                        <a:t> of happiness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OPPORTUNITIES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Employment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Export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Growth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Investment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Collaboration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Consensus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Transparency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Confidence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National pride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Participation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Profit loss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Capital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Taxes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Consensus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Influence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Reputation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Shutdown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Quality of life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U.S. reputation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Inequality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RISKS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Credit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Currency devaluation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Economic power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Inflation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Poverty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Unemployment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Corruption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Institutional trust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Quality of service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Reputation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Freedom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Migration</a:t>
                      </a:r>
                      <a:r>
                        <a:rPr lang="en-US" sz="1600" baseline="0" dirty="0" smtClean="0"/>
                        <a:t> of talent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U.S. reputation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3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Criteria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85968"/>
            <a:ext cx="2343540" cy="2160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3670" y="2085968"/>
            <a:ext cx="2448000" cy="2160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660" y="2085968"/>
            <a:ext cx="2088000" cy="2160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84000" y="2085969"/>
            <a:ext cx="2160000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667" y="4205113"/>
            <a:ext cx="179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59 </a:t>
            </a:r>
            <a:r>
              <a:rPr lang="en-US" sz="1600" dirty="0" smtClean="0"/>
              <a:t>     .16</a:t>
            </a:r>
            <a:r>
              <a:rPr lang="en-US" sz="1600" dirty="0"/>
              <a:t>	</a:t>
            </a:r>
            <a:r>
              <a:rPr lang="en-US" sz="1600" dirty="0" smtClean="0"/>
              <a:t>   .</a:t>
            </a:r>
            <a:r>
              <a:rPr lang="en-US" sz="1600" dirty="0"/>
              <a:t>25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0445" y="4232114"/>
            <a:ext cx="145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.32     </a:t>
            </a:r>
            <a:r>
              <a:rPr lang="en-US" sz="1600" b="1" dirty="0" smtClean="0">
                <a:solidFill>
                  <a:srgbClr val="FF0000"/>
                </a:solidFill>
              </a:rPr>
              <a:t>.56 </a:t>
            </a:r>
            <a:r>
              <a:rPr lang="en-US" sz="1600" dirty="0" smtClean="0"/>
              <a:t>    .12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161845" y="4246224"/>
            <a:ext cx="146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60</a:t>
            </a:r>
            <a:r>
              <a:rPr lang="en-US" sz="1600" dirty="0" smtClean="0"/>
              <a:t>     .08</a:t>
            </a:r>
            <a:r>
              <a:rPr lang="en-US" sz="1600" dirty="0"/>
              <a:t> </a:t>
            </a:r>
            <a:r>
              <a:rPr lang="en-US" sz="1600" dirty="0" smtClean="0"/>
              <a:t>    .32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165621" y="4246224"/>
            <a:ext cx="1696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67</a:t>
            </a:r>
            <a:r>
              <a:rPr lang="en-US" sz="1600" dirty="0"/>
              <a:t> </a:t>
            </a:r>
            <a:r>
              <a:rPr lang="en-US" sz="1600" dirty="0" smtClean="0"/>
              <a:t>    .23     .10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22281" y="1716637"/>
            <a:ext cx="1121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/>
                <a:ea typeface="ÇlÇr ñæí©" charset="0"/>
                <a:cs typeface="Century Gothic"/>
              </a:rPr>
              <a:t>BENEFITS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16805" y="1747909"/>
            <a:ext cx="184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entury Gothic"/>
                <a:ea typeface="ÇlÇr ñæí©" charset="0"/>
                <a:cs typeface="Century Gothic"/>
              </a:rPr>
              <a:t>OPPORTUNITIES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36708" y="1765630"/>
            <a:ext cx="89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entury Gothic"/>
                <a:ea typeface="ÇlÇr ñæí©" charset="0"/>
                <a:cs typeface="Century Gothic"/>
              </a:rPr>
              <a:t>COSTS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80871" y="1731578"/>
            <a:ext cx="76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entury Gothic"/>
                <a:ea typeface="ÇlÇr ñæí©" charset="0"/>
                <a:cs typeface="Century Gothic"/>
              </a:rPr>
              <a:t>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2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BOCR Subnet Priorities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208442"/>
              </p:ext>
            </p:extLst>
          </p:nvPr>
        </p:nvGraphicFramePr>
        <p:xfrm>
          <a:off x="457200" y="1235430"/>
          <a:ext cx="8229602" cy="43840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77777"/>
                <a:gridCol w="2517275"/>
                <a:gridCol w="2517275"/>
                <a:gridCol w="2517275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ECONOMIC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LIMITING PRIORITIES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POLITICAL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LIMITING </a:t>
                      </a:r>
                      <a:r>
                        <a:rPr lang="en-US" sz="1600" dirty="0" smtClean="0"/>
                        <a:t>PRIORITIES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SOCIAL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LIMITING </a:t>
                      </a:r>
                      <a:r>
                        <a:rPr lang="en-US" sz="1600" dirty="0" smtClean="0"/>
                        <a:t>PRIORITIES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BENEFITS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Return on</a:t>
                      </a:r>
                      <a:r>
                        <a:rPr lang="en-US" sz="1600" baseline="0" dirty="0" smtClean="0"/>
                        <a:t> Invest .1494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Credit .1393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Stability .0918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Consumers .0514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Social services .1591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Reputation .1409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Consumer confidence .1998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Upper class .0980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OPPORTUNITIES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Investors .1742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Business .1676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House</a:t>
                      </a:r>
                      <a:r>
                        <a:rPr lang="en-US" sz="1600" baseline="0" dirty="0" smtClean="0"/>
                        <a:t> of Representatives .1481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National pride .1552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Equal priority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for all classes ~.08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Taxes .2340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Profit loss .1035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Capital .1000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President .1319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Shutdown .1165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Upper class .1688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Lower class .1275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RISKS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Economic</a:t>
                      </a:r>
                      <a:r>
                        <a:rPr lang="en-US" sz="1600" baseline="0" dirty="0" smtClean="0"/>
                        <a:t> power .1368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Currency devaluation .0870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Reputation .0889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President .1237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U.S. reputation .2417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83604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Palatino"/>
                <a:cs typeface="Palatino"/>
              </a:rPr>
              <a:t>“</a:t>
            </a:r>
            <a:r>
              <a:rPr lang="en-US" dirty="0">
                <a:latin typeface="Palatino"/>
                <a:cs typeface="Palatino"/>
              </a:rPr>
              <a:t>Limiting </a:t>
            </a:r>
            <a:r>
              <a:rPr lang="en-US" dirty="0" smtClean="0">
                <a:latin typeface="Palatino"/>
                <a:cs typeface="Palatino"/>
              </a:rPr>
              <a:t>priorities” shows </a:t>
            </a:r>
            <a:r>
              <a:rPr lang="en-US" dirty="0">
                <a:latin typeface="Palatino"/>
                <a:cs typeface="Palatino"/>
              </a:rPr>
              <a:t>priority of Prestige </a:t>
            </a:r>
            <a:r>
              <a:rPr lang="en-US" dirty="0" smtClean="0">
                <a:latin typeface="Palatino"/>
                <a:cs typeface="Palatino"/>
              </a:rPr>
              <a:t>of notes </a:t>
            </a:r>
            <a:br>
              <a:rPr lang="en-US" dirty="0" smtClean="0">
                <a:latin typeface="Palatino"/>
                <a:cs typeface="Palatino"/>
              </a:rPr>
            </a:br>
            <a:r>
              <a:rPr lang="en-US" dirty="0" smtClean="0">
                <a:latin typeface="Palatino"/>
                <a:cs typeface="Palatino"/>
              </a:rPr>
              <a:t>compared </a:t>
            </a:r>
            <a:r>
              <a:rPr lang="en-US" dirty="0">
                <a:latin typeface="Palatino"/>
                <a:cs typeface="Palatino"/>
              </a:rPr>
              <a:t>to all the other </a:t>
            </a:r>
            <a:r>
              <a:rPr lang="en-US" dirty="0" smtClean="0">
                <a:latin typeface="Palatino"/>
                <a:cs typeface="Palatino"/>
              </a:rPr>
              <a:t>in each subnet.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643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the BOCR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5925"/>
            <a:ext cx="8229600" cy="2554111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Economic stability</a:t>
            </a:r>
            <a:r>
              <a:rPr lang="en-US" sz="1900" dirty="0" smtClean="0"/>
              <a:t>: </a:t>
            </a:r>
            <a:r>
              <a:rPr lang="en-US" sz="1900" dirty="0"/>
              <a:t>the outcome should look for the long-term benefit. It should provide little fluctuations in the overall </a:t>
            </a:r>
            <a:r>
              <a:rPr lang="en-US" sz="1900" dirty="0" smtClean="0"/>
              <a:t>macro economy </a:t>
            </a:r>
            <a:r>
              <a:rPr lang="en-US" sz="1900" dirty="0"/>
              <a:t>(global and domestic) </a:t>
            </a:r>
            <a:endParaRPr lang="en-US" sz="1900" dirty="0" smtClean="0"/>
          </a:p>
          <a:p>
            <a:r>
              <a:rPr lang="en-US" sz="1900" b="1" dirty="0" smtClean="0"/>
              <a:t>End of partisanship</a:t>
            </a:r>
            <a:r>
              <a:rPr lang="en-US" sz="1900" dirty="0" smtClean="0"/>
              <a:t>: </a:t>
            </a:r>
            <a:r>
              <a:rPr lang="en-US" sz="1900" dirty="0"/>
              <a:t>the outcome will show a continuing resolution to </a:t>
            </a:r>
            <a:r>
              <a:rPr lang="en-US" sz="1900" dirty="0" smtClean="0"/>
              <a:t>partisanship</a:t>
            </a:r>
          </a:p>
          <a:p>
            <a:r>
              <a:rPr lang="en-US" sz="1900" b="1" dirty="0" smtClean="0"/>
              <a:t>Institutional effectiveness</a:t>
            </a:r>
            <a:r>
              <a:rPr lang="en-US" sz="1900" dirty="0" smtClean="0"/>
              <a:t>: </a:t>
            </a:r>
            <a:r>
              <a:rPr lang="en-US" sz="1900" dirty="0"/>
              <a:t>measuring the overall </a:t>
            </a:r>
            <a:r>
              <a:rPr lang="en-US" sz="1900" dirty="0" smtClean="0"/>
              <a:t>long-term </a:t>
            </a:r>
            <a:r>
              <a:rPr lang="en-US" sz="1900" dirty="0"/>
              <a:t>performance of the solution </a:t>
            </a:r>
            <a:endParaRPr lang="en-US" sz="1900" dirty="0" smtClean="0"/>
          </a:p>
          <a:p>
            <a:pPr marL="342900" lvl="2" indent="-342900"/>
            <a:r>
              <a:rPr lang="en-US" sz="1900" b="1" dirty="0" smtClean="0"/>
              <a:t>Perception of fairness</a:t>
            </a:r>
            <a:r>
              <a:rPr lang="en-US" sz="1900" dirty="0" smtClean="0"/>
              <a:t>: </a:t>
            </a:r>
            <a:r>
              <a:rPr lang="en-US" sz="1900" dirty="0"/>
              <a:t>the outcome should result in a equal amounts of all parties </a:t>
            </a:r>
            <a:r>
              <a:rPr lang="en-US" sz="1900" dirty="0" smtClean="0"/>
              <a:t>desires</a:t>
            </a:r>
            <a:endParaRPr lang="en-US" sz="1900" dirty="0"/>
          </a:p>
        </p:txBody>
      </p:sp>
      <p:pic>
        <p:nvPicPr>
          <p:cNvPr id="5" name="Picture 4" descr="Macintosh HD:Users:fabio.sacca:Desktop:Screen Shot 2013-10-13 at 19.09.3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8251" r="8045" b="30211"/>
          <a:stretch/>
        </p:blipFill>
        <p:spPr bwMode="auto">
          <a:xfrm>
            <a:off x="505390" y="1411108"/>
            <a:ext cx="8214599" cy="177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5390" y="3167942"/>
            <a:ext cx="8214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Rating Scales: Very High (1.00), High (0.57), Medium (0.30), Low (0.16), Very Low (0.09)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8284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619623"/>
              </p:ext>
            </p:extLst>
          </p:nvPr>
        </p:nvGraphicFramePr>
        <p:xfrm>
          <a:off x="337672" y="2033493"/>
          <a:ext cx="8510238" cy="259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8942"/>
                <a:gridCol w="1505324"/>
                <a:gridCol w="1505324"/>
                <a:gridCol w="1505324"/>
                <a:gridCol w="1505324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Positive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Negative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Benefits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Opportunities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Risks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Alternatives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Ideals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Ideals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Ideals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Ideals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1. Default</a:t>
                      </a:r>
                      <a:endParaRPr lang="en-US" sz="1600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0.146901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0.210445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1.000000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1.000000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</a:t>
                      </a:r>
                      <a:r>
                        <a:rPr lang="en-US" sz="1600" baseline="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. </a:t>
                      </a:r>
                      <a:r>
                        <a:rPr lang="en-US" sz="16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Increase </a:t>
                      </a: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Debt Ceiling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1.000000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0.983556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0.213316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0.279243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3. Reduce </a:t>
                      </a: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0.487568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1.000000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0.349506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0.187292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4. 14</a:t>
                      </a:r>
                      <a:r>
                        <a:rPr lang="en-US" sz="1600" baseline="300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Amendment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0.327799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0.556154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0.211344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0.192930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14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180"/>
            <a:ext cx="8229600" cy="5147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SHORT TERM RESULTS: </a:t>
            </a:r>
            <a:r>
              <a:rPr lang="en-US" dirty="0"/>
              <a:t>Multiplicative formula: BO/CR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LONG </a:t>
            </a:r>
            <a:r>
              <a:rPr lang="en-US" b="1" dirty="0"/>
              <a:t>TERM RESULTS: </a:t>
            </a:r>
            <a:r>
              <a:rPr lang="en-US" dirty="0"/>
              <a:t>Additive (negative) formula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552" y="2086354"/>
            <a:ext cx="5567267" cy="1400796"/>
          </a:xfrm>
          <a:prstGeom prst="rect">
            <a:avLst/>
          </a:prstGeom>
        </p:spPr>
      </p:pic>
      <p:pic>
        <p:nvPicPr>
          <p:cNvPr id="8" name="Picture 7" descr="Macintosh HD:Users:fabio.sacca:Desktop:Screen Shot 2013-10-13 at 19.11.0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52" y="4770647"/>
            <a:ext cx="5567267" cy="14007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6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10-13 at 20.01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3" y="958553"/>
            <a:ext cx="4284000" cy="5480287"/>
          </a:xfrm>
          <a:prstGeom prst="rect">
            <a:avLst/>
          </a:prstGeom>
        </p:spPr>
      </p:pic>
      <p:pic>
        <p:nvPicPr>
          <p:cNvPr id="6" name="Picture 5" descr="Screen Shot 2013-10-13 at 20.01.4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93" y="958553"/>
            <a:ext cx="4284000" cy="54802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120" y="5912697"/>
            <a:ext cx="7815912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Increase in debt is insensitive to change in the priority of Benefits.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As the importance of Opportunities increase, Reduction of cost and Debt Ceiling equalize</a:t>
            </a:r>
          </a:p>
        </p:txBody>
      </p:sp>
    </p:spTree>
    <p:extLst>
      <p:ext uri="{BB962C8B-B14F-4D97-AF65-F5344CB8AC3E}">
        <p14:creationId xmlns:p14="http://schemas.microsoft.com/office/powerpoint/2010/main" val="5204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3-10-13 at 20.02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75" y="957758"/>
            <a:ext cx="4305664" cy="5508000"/>
          </a:xfrm>
          <a:prstGeom prst="rect">
            <a:avLst/>
          </a:prstGeom>
        </p:spPr>
      </p:pic>
      <p:pic>
        <p:nvPicPr>
          <p:cNvPr id="8" name="Picture 7" descr="Screen Shot 2013-10-13 at 20.02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2" y="957758"/>
            <a:ext cx="4305663" cy="550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2120" y="5912697"/>
            <a:ext cx="7815912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Default is insensitive to change in the priority of Costs and Risks.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Reduction in costs yields higher costs compared to latter alternatives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14</a:t>
            </a:r>
            <a:r>
              <a:rPr lang="en-US" sz="1600" baseline="30000" dirty="0" smtClean="0">
                <a:solidFill>
                  <a:schemeClr val="tx2"/>
                </a:solidFill>
              </a:rPr>
              <a:t>th</a:t>
            </a:r>
            <a:r>
              <a:rPr lang="en-US" sz="1600" dirty="0" smtClean="0">
                <a:solidFill>
                  <a:schemeClr val="tx2"/>
                </a:solidFill>
              </a:rPr>
              <a:t> Amendment and Increase in debt are sensitive to change in priority of Risks.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1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353"/>
            <a:ext cx="8229600" cy="49156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It is highly unlikely that DEFAULT of national economics will occur in the short or in the long term.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Chances that Congress will: 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agree on increase on debt ceiling: 58% 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/>
              <a:t>a</a:t>
            </a:r>
            <a:r>
              <a:rPr lang="en-US" dirty="0" smtClean="0"/>
              <a:t>gree on a decrease in costs: 26% 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There is 16% chance that as a result of failing negotiations among Congress members, the President will enforce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 to prevent the risk and costs of default.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/>
              <a:t>Changes in priority </a:t>
            </a:r>
            <a:r>
              <a:rPr lang="en-US" dirty="0" smtClean="0"/>
              <a:t>of Opportunity </a:t>
            </a:r>
            <a:r>
              <a:rPr lang="en-US" dirty="0"/>
              <a:t>could equalize likelihood of Increase </a:t>
            </a:r>
            <a:r>
              <a:rPr lang="en-US" dirty="0" smtClean="0"/>
              <a:t>debt </a:t>
            </a:r>
            <a:r>
              <a:rPr lang="en-US" dirty="0"/>
              <a:t>and Reduction in Cost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1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2933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43" y="4534190"/>
            <a:ext cx="8229601" cy="19710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The debt ceiling was reached </a:t>
            </a:r>
            <a:r>
              <a:rPr lang="en-US" sz="1800" dirty="0"/>
              <a:t>on December 31, 2012, and extraordinary measures were taken by the Treasury Department to enable spending to </a:t>
            </a:r>
            <a:r>
              <a:rPr lang="en-US" sz="1800" dirty="0" smtClean="0"/>
              <a:t>continue.</a:t>
            </a: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1800" dirty="0" smtClean="0"/>
              <a:t>If </a:t>
            </a:r>
            <a:r>
              <a:rPr lang="en-US" sz="1800" dirty="0"/>
              <a:t>the </a:t>
            </a:r>
            <a:r>
              <a:rPr lang="en-US" sz="1800" dirty="0" smtClean="0"/>
              <a:t>U.S. Congress does </a:t>
            </a:r>
            <a:r>
              <a:rPr lang="en-US" sz="1800" dirty="0"/>
              <a:t>not raise its debt ceiling by </a:t>
            </a:r>
            <a:r>
              <a:rPr lang="en-US" sz="1800" dirty="0"/>
              <a:t>October </a:t>
            </a:r>
            <a:r>
              <a:rPr lang="en-US" sz="1800" dirty="0" smtClean="0"/>
              <a:t>17, </a:t>
            </a:r>
            <a:r>
              <a:rPr lang="en-US" sz="1800" dirty="0" smtClean="0"/>
              <a:t>the government would no have liquid resources to pay the bill resulting in the first default in American history.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265" y="1334746"/>
            <a:ext cx="8943623" cy="3126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400" y="1580591"/>
            <a:ext cx="3674533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6600"/>
                </a:solidFill>
                <a:latin typeface="Century Gothic"/>
                <a:cs typeface="Century Gothic"/>
              </a:rPr>
              <a:t>The U.S. debt </a:t>
            </a:r>
            <a:r>
              <a:rPr lang="en-US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in 2012: </a:t>
            </a:r>
            <a:r>
              <a:rPr lang="en-US" b="1" dirty="0">
                <a:solidFill>
                  <a:srgbClr val="FF6600"/>
                </a:solidFill>
                <a:latin typeface="Century Gothic"/>
                <a:cs typeface="Century Gothic"/>
              </a:rPr>
              <a:t/>
            </a:r>
            <a:br>
              <a:rPr lang="en-US" b="1" dirty="0">
                <a:solidFill>
                  <a:srgbClr val="FF6600"/>
                </a:solidFill>
                <a:latin typeface="Century Gothic"/>
                <a:cs typeface="Century Gothic"/>
              </a:rPr>
            </a:br>
            <a:r>
              <a:rPr lang="en-US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$16.4 trillion</a:t>
            </a:r>
            <a:r>
              <a:rPr lang="en-US" b="1" dirty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~72% of GDP</a:t>
            </a:r>
            <a:endParaRPr lang="en-US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20393" y="1779660"/>
            <a:ext cx="612588" cy="62753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Predict the </a:t>
            </a:r>
            <a:r>
              <a:rPr lang="en-US" dirty="0" smtClean="0"/>
              <a:t>most likely outcome of the current debt-crisi</a:t>
            </a:r>
            <a:r>
              <a:rPr lang="en-US" dirty="0" smtClean="0"/>
              <a:t>s scenario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 smtClean="0"/>
              <a:t>the </a:t>
            </a:r>
            <a:r>
              <a:rPr lang="en-US" dirty="0" smtClean="0"/>
              <a:t>likelihood of all the </a:t>
            </a:r>
            <a:r>
              <a:rPr lang="en-US" dirty="0" smtClean="0"/>
              <a:t>identified alternatives</a:t>
            </a:r>
            <a:r>
              <a:rPr lang="en-US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u="sng" dirty="0" smtClean="0"/>
              <a:t>Sources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937" y="4498117"/>
            <a:ext cx="967657" cy="1111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4301" y="4336819"/>
            <a:ext cx="948267" cy="474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636" y="4297958"/>
            <a:ext cx="3708400" cy="512995"/>
          </a:xfrm>
          <a:prstGeom prst="rect">
            <a:avLst/>
          </a:prstGeom>
        </p:spPr>
      </p:pic>
      <p:pic>
        <p:nvPicPr>
          <p:cNvPr id="8" name="Picture 7" descr="Screen Shot 2013-10-13 at 18.43.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6" y="5144651"/>
            <a:ext cx="4000364" cy="690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636" y="5793982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www.cbo.gov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71636" y="4748949"/>
            <a:ext cx="16209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  <a:hlinkClick r:id="rId7"/>
              </a:rPr>
              <a:t>http://</a:t>
            </a:r>
            <a:r>
              <a:rPr lang="en-US" sz="1200" dirty="0" smtClean="0">
                <a:solidFill>
                  <a:srgbClr val="000090"/>
                </a:solidFill>
                <a:hlinkClick r:id="rId7"/>
              </a:rPr>
              <a:t>online.wsj.com</a:t>
            </a:r>
            <a:r>
              <a:rPr lang="en-US" sz="1200" dirty="0" smtClean="0">
                <a:solidFill>
                  <a:srgbClr val="000090"/>
                </a:solidFill>
              </a:rPr>
              <a:t> 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9636" y="4810953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www.economist.com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562389" y="5627044"/>
            <a:ext cx="1967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www.wikipedia.org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430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444"/>
            <a:ext cx="8229600" cy="42917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DEFAULT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CONGRESS INCREASES DEBT CEILING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CONGRESS REDUCES COSTS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 smtClean="0"/>
              <a:t>PRESIDENT ENFORCES 14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AMENDMENT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9384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BOCR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551305"/>
            <a:ext cx="5943600" cy="37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330823" y="1273728"/>
            <a:ext cx="5841999" cy="2238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GOAL: Determine the likelihood of scenarios in the current U.S. Debt Crisis situation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834" y="2013293"/>
            <a:ext cx="1306513" cy="250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Strategic Criteria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13376" y="2013293"/>
            <a:ext cx="1609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Economic Stability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23126" y="2013293"/>
            <a:ext cx="1619250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End of partisanship</a:t>
            </a: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99776" y="2013293"/>
            <a:ext cx="1619250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Perception of Fairness</a:t>
            </a: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15414" y="2013294"/>
            <a:ext cx="1772306" cy="2889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Institutional effectiveness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5400000">
            <a:off x="3627167" y="388636"/>
            <a:ext cx="515729" cy="2733584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0"/>
            <a:endCxn id="4" idx="2"/>
          </p:cNvCxnSpPr>
          <p:nvPr/>
        </p:nvCxnSpPr>
        <p:spPr>
          <a:xfrm rot="5400000" flipH="1" flipV="1">
            <a:off x="4534423" y="1295893"/>
            <a:ext cx="515729" cy="91907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0"/>
            <a:endCxn id="4" idx="2"/>
          </p:cNvCxnSpPr>
          <p:nvPr/>
        </p:nvCxnSpPr>
        <p:spPr>
          <a:xfrm rot="16200000" flipV="1">
            <a:off x="5468830" y="1280557"/>
            <a:ext cx="515730" cy="949744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0"/>
            <a:endCxn id="4" idx="2"/>
          </p:cNvCxnSpPr>
          <p:nvPr/>
        </p:nvCxnSpPr>
        <p:spPr>
          <a:xfrm rot="16200000" flipV="1">
            <a:off x="6372748" y="376640"/>
            <a:ext cx="515729" cy="2757578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95834" y="2763258"/>
            <a:ext cx="1306513" cy="250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Control Criteria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62793" y="2763258"/>
            <a:ext cx="110737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Century Gothic"/>
                <a:ea typeface="ÇlÇr ñæí©" charset="0"/>
                <a:cs typeface="Century Gothic"/>
              </a:rPr>
              <a:t>Economic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680718" y="2771195"/>
            <a:ext cx="110737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Century Gothic"/>
                <a:ea typeface="ÇlÇr ñæí©" charset="0"/>
                <a:cs typeface="Century Gothic"/>
              </a:rPr>
              <a:t>Political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534032" y="2771195"/>
            <a:ext cx="110737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Century Gothic"/>
                <a:ea typeface="ÇlÇr ñæí©" charset="0"/>
                <a:cs typeface="Century Gothic"/>
              </a:rPr>
              <a:t>Social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cxnSp>
        <p:nvCxnSpPr>
          <p:cNvPr id="18" name="Elbow Connector 17"/>
          <p:cNvCxnSpPr>
            <a:stCxn id="6" idx="2"/>
            <a:endCxn id="15" idx="0"/>
          </p:cNvCxnSpPr>
          <p:nvPr/>
        </p:nvCxnSpPr>
        <p:spPr>
          <a:xfrm rot="16200000" flipH="1">
            <a:off x="2736840" y="2083617"/>
            <a:ext cx="461040" cy="89824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7" idx="0"/>
            <a:endCxn id="6" idx="2"/>
          </p:cNvCxnSpPr>
          <p:nvPr/>
        </p:nvCxnSpPr>
        <p:spPr>
          <a:xfrm rot="16200000" flipV="1">
            <a:off x="4568492" y="251966"/>
            <a:ext cx="468977" cy="4569481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0"/>
            <a:endCxn id="8" idx="2"/>
          </p:cNvCxnSpPr>
          <p:nvPr/>
        </p:nvCxnSpPr>
        <p:spPr>
          <a:xfrm rot="5400000" flipH="1" flipV="1">
            <a:off x="6387415" y="1149210"/>
            <a:ext cx="468977" cy="2774995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2"/>
            <a:endCxn id="15" idx="0"/>
          </p:cNvCxnSpPr>
          <p:nvPr/>
        </p:nvCxnSpPr>
        <p:spPr>
          <a:xfrm rot="5400000">
            <a:off x="3644096" y="2074603"/>
            <a:ext cx="461040" cy="916270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9" idx="2"/>
            <a:endCxn id="16" idx="0"/>
          </p:cNvCxnSpPr>
          <p:nvPr/>
        </p:nvCxnSpPr>
        <p:spPr>
          <a:xfrm rot="5400000">
            <a:off x="5483499" y="2053126"/>
            <a:ext cx="468977" cy="967161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91555" y="5996852"/>
            <a:ext cx="1306513" cy="250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Alternatives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709098" y="6014774"/>
            <a:ext cx="1609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Default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518848" y="6014774"/>
            <a:ext cx="1619250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Increase debt-ceiling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195498" y="6014774"/>
            <a:ext cx="1619250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Century Gothic"/>
                <a:ea typeface="ÇlÇr ñæí©" charset="0"/>
                <a:cs typeface="Century Gothic"/>
              </a:rPr>
              <a:t>14</a:t>
            </a:r>
            <a:r>
              <a:rPr lang="en-US" sz="1100" baseline="30000" dirty="0" smtClean="0">
                <a:latin typeface="Century Gothic"/>
                <a:ea typeface="ÇlÇr ñæí©" charset="0"/>
                <a:cs typeface="Century Gothic"/>
              </a:rPr>
              <a:t>th</a:t>
            </a:r>
            <a:r>
              <a:rPr lang="en-US" sz="1100" dirty="0" smtClean="0">
                <a:latin typeface="Century Gothic"/>
                <a:ea typeface="ÇlÇr ñæí©" charset="0"/>
                <a:cs typeface="Century Gothic"/>
              </a:rPr>
              <a:t> Amendment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11136" y="6014774"/>
            <a:ext cx="1655762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Reduce costs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713376" y="3461764"/>
            <a:ext cx="1610695" cy="2170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BENEFITS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Social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  <a:sym typeface="Symbo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Political</a:t>
            </a:r>
            <a:endParaRPr kumimoji="0" lang="en-US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Factors</a:t>
            </a:r>
            <a:b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>
                <a:latin typeface="Century Gothic"/>
                <a:ea typeface="ÇlÇr ñæí©" charset="0"/>
                <a:cs typeface="Century Gothic"/>
                <a:sym typeface="Symbol" charset="0"/>
              </a:rPr>
              <a:t>P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arties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Economic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523127" y="3461764"/>
            <a:ext cx="1614972" cy="2170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 defTabSz="914400">
              <a:spcAft>
                <a:spcPts val="600"/>
              </a:spcAf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OPPORTUNITIES</a:t>
            </a:r>
          </a:p>
          <a:p>
            <a:pPr lvl="0" defTabSz="91440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Social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  <a:p>
            <a:pPr lvl="0" defTabSz="914400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  <a:sym typeface="Symbol" charset="0"/>
            </a:endParaRPr>
          </a:p>
          <a:p>
            <a:pPr lvl="0" defTabSz="91440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Political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Factors</a:t>
            </a:r>
            <a:b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>
                <a:latin typeface="Century Gothic"/>
                <a:ea typeface="ÇlÇr ñæí©" charset="0"/>
                <a:cs typeface="Century Gothic"/>
                <a:sym typeface="Symbol" charset="0"/>
              </a:rPr>
              <a:t>P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arties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Economic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334091" y="3461764"/>
            <a:ext cx="1614972" cy="2170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 defTabSz="914400">
              <a:spcAft>
                <a:spcPts val="600"/>
              </a:spcAf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COSTS</a:t>
            </a:r>
          </a:p>
          <a:p>
            <a:pPr lvl="0" defTabSz="91440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Social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  <a:p>
            <a:pPr lvl="0" defTabSz="914400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  <a:sym typeface="Symbol" charset="0"/>
            </a:endParaRPr>
          </a:p>
          <a:p>
            <a:pPr lvl="0" defTabSz="91440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Political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Factors</a:t>
            </a:r>
            <a:b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>
                <a:latin typeface="Century Gothic"/>
                <a:ea typeface="ÇlÇr ñæí©" charset="0"/>
                <a:cs typeface="Century Gothic"/>
                <a:sym typeface="Symbol" charset="0"/>
              </a:rPr>
              <a:t>P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arties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Economic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199776" y="3464772"/>
            <a:ext cx="1614972" cy="2170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 defTabSz="914400">
              <a:spcAft>
                <a:spcPts val="600"/>
              </a:spcAf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RISKS</a:t>
            </a:r>
          </a:p>
          <a:p>
            <a:pPr lvl="0" defTabSz="91440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Social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  <a:p>
            <a:pPr lvl="0" defTabSz="914400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  <a:sym typeface="Symbol" charset="0"/>
            </a:endParaRPr>
          </a:p>
          <a:p>
            <a:pPr lvl="0" defTabSz="91440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Political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Factors</a:t>
            </a:r>
            <a:b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lang="en-US" sz="900" dirty="0">
                <a:latin typeface="Century Gothic"/>
                <a:ea typeface="ÇlÇr ñæí©" charset="0"/>
                <a:cs typeface="Century Gothic"/>
                <a:sym typeface="Symbol" charset="0"/>
              </a:rPr>
              <a:t>P</a:t>
            </a:r>
            <a:r>
              <a:rPr lang="en-US" sz="900" dirty="0" smtClean="0">
                <a:latin typeface="Century Gothic"/>
                <a:ea typeface="ÇlÇr ñæí©" charset="0"/>
                <a:cs typeface="Century Gothic"/>
                <a:sym typeface="Symbol" charset="0"/>
              </a:rPr>
              <a:t>arties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Economic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Actors</a:t>
            </a:r>
          </a:p>
          <a:p>
            <a:pPr lvl="0" defTabSz="91440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  <a:sym typeface="Symbol" charset="0"/>
              </a:rPr>
              <a:t>Factors</a:t>
            </a:r>
          </a:p>
        </p:txBody>
      </p:sp>
      <p:cxnSp>
        <p:nvCxnSpPr>
          <p:cNvPr id="32" name="Elbow Connector 31"/>
          <p:cNvCxnSpPr>
            <a:stCxn id="28" idx="0"/>
            <a:endCxn id="15" idx="2"/>
          </p:cNvCxnSpPr>
          <p:nvPr/>
        </p:nvCxnSpPr>
        <p:spPr>
          <a:xfrm rot="5400000" flipH="1" flipV="1">
            <a:off x="2762812" y="2808096"/>
            <a:ext cx="409581" cy="897757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9" idx="0"/>
            <a:endCxn id="16" idx="2"/>
          </p:cNvCxnSpPr>
          <p:nvPr/>
        </p:nvCxnSpPr>
        <p:spPr>
          <a:xfrm rot="5400000" flipH="1" flipV="1">
            <a:off x="4581687" y="2809046"/>
            <a:ext cx="401644" cy="903793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1" idx="0"/>
            <a:endCxn id="17" idx="2"/>
          </p:cNvCxnSpPr>
          <p:nvPr/>
        </p:nvCxnSpPr>
        <p:spPr>
          <a:xfrm rot="16200000" flipV="1">
            <a:off x="7345165" y="2802675"/>
            <a:ext cx="404652" cy="919542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0" idx="0"/>
            <a:endCxn id="17" idx="2"/>
          </p:cNvCxnSpPr>
          <p:nvPr/>
        </p:nvCxnSpPr>
        <p:spPr>
          <a:xfrm rot="5400000" flipH="1" flipV="1">
            <a:off x="6413826" y="2787871"/>
            <a:ext cx="401644" cy="946143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0" idx="0"/>
            <a:endCxn id="16" idx="2"/>
          </p:cNvCxnSpPr>
          <p:nvPr/>
        </p:nvCxnSpPr>
        <p:spPr>
          <a:xfrm rot="16200000" flipV="1">
            <a:off x="5487170" y="2807356"/>
            <a:ext cx="401644" cy="907171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9" idx="0"/>
            <a:endCxn id="15" idx="2"/>
          </p:cNvCxnSpPr>
          <p:nvPr/>
        </p:nvCxnSpPr>
        <p:spPr>
          <a:xfrm rot="16200000" flipV="1">
            <a:off x="3668757" y="2799908"/>
            <a:ext cx="409581" cy="914132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6" idx="0"/>
            <a:endCxn id="31" idx="2"/>
          </p:cNvCxnSpPr>
          <p:nvPr/>
        </p:nvCxnSpPr>
        <p:spPr>
          <a:xfrm rot="5400000" flipH="1" flipV="1">
            <a:off x="7816379" y="5823892"/>
            <a:ext cx="379626" cy="2139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0" idx="2"/>
            <a:endCxn id="26" idx="0"/>
          </p:cNvCxnSpPr>
          <p:nvPr/>
        </p:nvCxnSpPr>
        <p:spPr>
          <a:xfrm rot="16200000" flipH="1">
            <a:off x="6882033" y="4891684"/>
            <a:ext cx="382634" cy="1863546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7" idx="0"/>
            <a:endCxn id="29" idx="2"/>
          </p:cNvCxnSpPr>
          <p:nvPr/>
        </p:nvCxnSpPr>
        <p:spPr>
          <a:xfrm rot="16200000" flipV="1">
            <a:off x="5043498" y="4919255"/>
            <a:ext cx="382634" cy="180840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5" idx="0"/>
            <a:endCxn id="28" idx="2"/>
          </p:cNvCxnSpPr>
          <p:nvPr/>
        </p:nvCxnSpPr>
        <p:spPr>
          <a:xfrm rot="16200000" flipV="1">
            <a:off x="3232282" y="4918582"/>
            <a:ext cx="382634" cy="1809749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4" idx="0"/>
            <a:endCxn id="28" idx="2"/>
          </p:cNvCxnSpPr>
          <p:nvPr/>
        </p:nvCxnSpPr>
        <p:spPr>
          <a:xfrm rot="5400000" flipH="1" flipV="1">
            <a:off x="2325025" y="5821076"/>
            <a:ext cx="382634" cy="4763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91555" y="3464772"/>
            <a:ext cx="1306513" cy="250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BOCR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322731" y="1273727"/>
            <a:ext cx="1306513" cy="250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GOAL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033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Subnet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Economic Benefits Decision Subnet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2536" y="1024476"/>
            <a:ext cx="129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445" y="2170068"/>
            <a:ext cx="6341110" cy="40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Subnet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Political Benefits Decision Subnet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2536" y="1024476"/>
            <a:ext cx="129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445" y="2157957"/>
            <a:ext cx="6341110" cy="41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Subnet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Social Benefits Decision Subnet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2536" y="1024476"/>
            <a:ext cx="129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889" y="2170068"/>
            <a:ext cx="5340862" cy="40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656</TotalTime>
  <Words>814</Words>
  <Application>Microsoft Macintosh PowerPoint</Application>
  <PresentationFormat>On-screen Show (4:3)</PresentationFormat>
  <Paragraphs>251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The 2013 United States  national debt problem</vt:lpstr>
      <vt:lpstr>Context</vt:lpstr>
      <vt:lpstr>Goal</vt:lpstr>
      <vt:lpstr>Alternatives</vt:lpstr>
      <vt:lpstr>BOCR Model</vt:lpstr>
      <vt:lpstr>Hierarchical Model</vt:lpstr>
      <vt:lpstr>Decision Subnet</vt:lpstr>
      <vt:lpstr>Decision Subnet</vt:lpstr>
      <vt:lpstr>Decision Subnet</vt:lpstr>
      <vt:lpstr>BOCR Model design</vt:lpstr>
      <vt:lpstr>Control Criteria</vt:lpstr>
      <vt:lpstr>BOCR Subnet Priorities</vt:lpstr>
      <vt:lpstr>Rating the BOCR</vt:lpstr>
      <vt:lpstr>Overall results</vt:lpstr>
      <vt:lpstr>Synthesized results</vt:lpstr>
      <vt:lpstr>Sensitivity Analysis</vt:lpstr>
      <vt:lpstr>Sensitivity Analysis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2013 United States  national debt problem</dc:title>
  <dc:creator>Saccà Fabio</dc:creator>
  <cp:lastModifiedBy>Saccà Fabio</cp:lastModifiedBy>
  <cp:revision>27</cp:revision>
  <dcterms:created xsi:type="dcterms:W3CDTF">2013-10-13T22:10:21Z</dcterms:created>
  <dcterms:modified xsi:type="dcterms:W3CDTF">2013-10-15T00:35:13Z</dcterms:modified>
</cp:coreProperties>
</file>