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91" r:id="rId28"/>
    <p:sldId id="292" r:id="rId29"/>
    <p:sldId id="293" r:id="rId30"/>
    <p:sldId id="294" r:id="rId31"/>
    <p:sldId id="295" r:id="rId32"/>
    <p:sldId id="29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49601-ADF4-49A4-B653-32CDB8FC743F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72E80-A9C2-4CBA-BE56-989BCDAC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2E80-A9C2-4CBA-BE56-989BCDACA9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71AD9FC-82AC-4997-9D99-86440101DF4B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5B7C-F641-40D6-AE88-5FEA98834A04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5037-64F1-42E5-AB77-5F7190C39081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6045-8DDE-4FC0-B89B-FC615D4A45F5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B37C-EF71-4308-B4B1-2F759A4A18DA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7DC1-649C-4365-9F2B-FAF5E40E3289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8D07-AF3B-4B87-BC42-5D3DAED27B7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6469-F31D-4835-B82A-A2F6E30A4044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3D6E-74A9-4FFE-8513-139523E17ED9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51E7-272D-49E5-BAA1-1481DF78865B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586D-C274-4A94-9E59-6EB5EA4BDAD6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9B59A-5448-4430-A745-74CE1BC4B907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072B-C5FA-42AA-A5D5-BFCD1DCEB830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9A541-97F5-4168-8982-D06B36262561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2D2C-8945-426A-AF56-2B52FCB4A7B8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B298-E80C-4731-A292-DF961A45F66C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89C5-7F92-4046-A39E-77F607BFA307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469E7B-FD30-45ED-B274-89A41942EF8A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095469" cy="2677648"/>
          </a:xfrm>
        </p:spPr>
        <p:txBody>
          <a:bodyPr/>
          <a:lstStyle/>
          <a:p>
            <a:r>
              <a:rPr lang="en-US" dirty="0" smtClean="0"/>
              <a:t>Chinese Alternatives in the South China Sea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Beard and </a:t>
            </a:r>
            <a:r>
              <a:rPr lang="en-US" dirty="0" err="1" smtClean="0"/>
              <a:t>Hewei</a:t>
            </a:r>
            <a:r>
              <a:rPr lang="en-US" dirty="0" smtClean="0"/>
              <a:t> Feng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0168"/>
            <a:ext cx="8761413" cy="706964"/>
          </a:xfrm>
        </p:spPr>
        <p:txBody>
          <a:bodyPr/>
          <a:lstStyle/>
          <a:p>
            <a:r>
              <a:rPr lang="en-US" altLang="zh-CN" dirty="0" smtClean="0"/>
              <a:t>Benefits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0" y="2180163"/>
            <a:ext cx="5219884" cy="4284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180162"/>
            <a:ext cx="5404248" cy="42841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7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Benefits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1" y="2176804"/>
            <a:ext cx="4565114" cy="40792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39" y="2176804"/>
            <a:ext cx="5534886" cy="382170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5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Benefits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57" y="2188678"/>
            <a:ext cx="5820204" cy="39073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2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Opportunities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3" y="2603500"/>
            <a:ext cx="4555066" cy="34163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888977"/>
            <a:ext cx="4824412" cy="2845346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0168"/>
            <a:ext cx="8761413" cy="706964"/>
          </a:xfrm>
        </p:spPr>
        <p:txBody>
          <a:bodyPr/>
          <a:lstStyle/>
          <a:p>
            <a:r>
              <a:rPr lang="en-US" altLang="zh-CN" dirty="0" smtClean="0"/>
              <a:t>Opportunities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2209800"/>
            <a:ext cx="5346310" cy="425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76" y="2209800"/>
            <a:ext cx="5368243" cy="4254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Opportunities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873477"/>
            <a:ext cx="4836477" cy="41463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94" y="1873477"/>
            <a:ext cx="5224260" cy="414632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Opportunities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58" y="2603500"/>
            <a:ext cx="4826097" cy="341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5" y="2184400"/>
            <a:ext cx="5132361" cy="3835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2" y="2184400"/>
            <a:ext cx="5654801" cy="370973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0168"/>
            <a:ext cx="8761413" cy="706964"/>
          </a:xfrm>
        </p:spPr>
        <p:txBody>
          <a:bodyPr/>
          <a:lstStyle/>
          <a:p>
            <a:r>
              <a:rPr lang="en-US" altLang="zh-CN" dirty="0" smtClean="0"/>
              <a:t>Costs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4" y="2070100"/>
            <a:ext cx="5061138" cy="444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2132795"/>
            <a:ext cx="5380568" cy="43196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847423"/>
            <a:ext cx="5029200" cy="424391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1" y="1847423"/>
            <a:ext cx="4860696" cy="442955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6" y="2212848"/>
            <a:ext cx="5264260" cy="3806952"/>
          </a:xfrm>
        </p:spPr>
        <p:txBody>
          <a:bodyPr/>
          <a:lstStyle/>
          <a:p>
            <a:r>
              <a:rPr lang="en-US" dirty="0" smtClean="0"/>
              <a:t>Any nations successful claim restrains another's exclusive economic zone</a:t>
            </a:r>
          </a:p>
          <a:p>
            <a:r>
              <a:rPr lang="en-US" dirty="0" smtClean="0"/>
              <a:t>Major international shipping thoroughfare for North East Asian and International shipping </a:t>
            </a:r>
          </a:p>
          <a:p>
            <a:r>
              <a:rPr lang="en-US" dirty="0" smtClean="0"/>
              <a:t>70% of China’s energy needs met through channel shipping</a:t>
            </a:r>
          </a:p>
          <a:p>
            <a:r>
              <a:rPr lang="en-US" dirty="0" smtClean="0"/>
              <a:t>High rates of piracy </a:t>
            </a:r>
          </a:p>
          <a:p>
            <a:endParaRPr lang="en-US" dirty="0"/>
          </a:p>
        </p:txBody>
      </p:sp>
      <p:pic>
        <p:nvPicPr>
          <p:cNvPr id="1026" name="Picture 2" descr="https://lawfare.s3-us-west-2.amazonaws.com/staging/s3fs-public/Legal%20Issues%20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15" y="705358"/>
            <a:ext cx="542925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Costs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39" y="2603500"/>
            <a:ext cx="4619135" cy="341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2" y="1917700"/>
            <a:ext cx="5670550" cy="41021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2" y="2273300"/>
            <a:ext cx="5950939" cy="342780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10168"/>
            <a:ext cx="8761413" cy="706964"/>
          </a:xfrm>
        </p:spPr>
        <p:txBody>
          <a:bodyPr/>
          <a:lstStyle/>
          <a:p>
            <a:r>
              <a:rPr lang="en-US" altLang="zh-CN" dirty="0" smtClean="0"/>
              <a:t>Risks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032000"/>
            <a:ext cx="5104247" cy="45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45312"/>
            <a:ext cx="5880100" cy="47707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0" y="1841499"/>
            <a:ext cx="5518730" cy="42179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1841500"/>
            <a:ext cx="5357495" cy="426997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Risks</a:t>
            </a:r>
            <a:r>
              <a:rPr lang="zh-CN" altLang="en-US" dirty="0" smtClean="0"/>
              <a:t> </a:t>
            </a:r>
            <a:r>
              <a:rPr lang="en-US" altLang="zh-CN" dirty="0" smtClean="0"/>
              <a:t>synthesis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15" y="2603500"/>
            <a:ext cx="5173782" cy="341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synthesis – Additive (negative)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05" y="2033732"/>
            <a:ext cx="5826107" cy="424006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Sensitivity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two best options </a:t>
            </a:r>
            <a:r>
              <a:rPr lang="en-US" altLang="zh-CN" dirty="0" smtClean="0"/>
              <a:t>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capture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altLang="zh-CN" dirty="0" smtClean="0"/>
              <a:t>Trade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bargain</a:t>
            </a:r>
            <a:r>
              <a:rPr lang="zh-CN" altLang="en-US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very </a:t>
            </a:r>
            <a:r>
              <a:rPr lang="en-US" dirty="0" smtClean="0"/>
              <a:t>close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/>
              <a:t>On </a:t>
            </a:r>
            <a:r>
              <a:rPr lang="en-US" dirty="0" smtClean="0"/>
              <a:t>Bene</a:t>
            </a:r>
            <a:r>
              <a:rPr lang="en-US" altLang="zh-CN" dirty="0" smtClean="0"/>
              <a:t>fits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altLang="zh-CN" dirty="0" smtClean="0"/>
              <a:t>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Capture</a:t>
            </a:r>
            <a:r>
              <a:rPr lang="zh-CN" altLang="en-US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always higher than the </a:t>
            </a:r>
            <a:r>
              <a:rPr lang="en-US" altLang="zh-CN" dirty="0" smtClean="0"/>
              <a:t>Trade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Bargain</a:t>
            </a:r>
            <a:r>
              <a:rPr lang="zh-CN" altLang="en-US" dirty="0" smtClean="0"/>
              <a:t> </a:t>
            </a:r>
            <a:r>
              <a:rPr lang="en-US" dirty="0" smtClean="0"/>
              <a:t>one</a:t>
            </a:r>
            <a:r>
              <a:rPr lang="en-US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27150"/>
            <a:ext cx="3810000" cy="531812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Sensitivity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opportunities, the </a:t>
            </a:r>
            <a:r>
              <a:rPr lang="en-US" dirty="0" smtClean="0"/>
              <a:t>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(Partial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changes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Bargain)</a:t>
            </a:r>
            <a:r>
              <a:rPr lang="en-US" dirty="0" smtClean="0"/>
              <a:t> </a:t>
            </a:r>
            <a:r>
              <a:rPr lang="en-US" dirty="0"/>
              <a:t>occurs when the importance changes </a:t>
            </a:r>
            <a:r>
              <a:rPr lang="en-US" dirty="0" smtClean="0"/>
              <a:t>fro</a:t>
            </a:r>
            <a:r>
              <a:rPr lang="en-US" altLang="zh-CN" dirty="0" smtClean="0"/>
              <a:t>m</a:t>
            </a:r>
            <a:r>
              <a:rPr lang="en-US" dirty="0" smtClean="0"/>
              <a:t> </a:t>
            </a:r>
            <a:r>
              <a:rPr lang="en-US" altLang="zh-CN" dirty="0" smtClean="0"/>
              <a:t>15</a:t>
            </a:r>
            <a:r>
              <a:rPr lang="en-US" dirty="0" smtClean="0"/>
              <a:t>% </a:t>
            </a:r>
            <a:r>
              <a:rPr lang="en-US" dirty="0"/>
              <a:t>to </a:t>
            </a:r>
            <a:r>
              <a:rPr lang="en-US" dirty="0" smtClean="0"/>
              <a:t>2</a:t>
            </a:r>
            <a:r>
              <a:rPr lang="en-US" altLang="zh-CN" dirty="0" smtClean="0"/>
              <a:t>2</a:t>
            </a:r>
            <a:r>
              <a:rPr lang="en-US" dirty="0" smtClean="0"/>
              <a:t>%</a:t>
            </a:r>
            <a:r>
              <a:rPr lang="en-US" altLang="zh-CN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282700"/>
            <a:ext cx="4243968" cy="59238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Sensitivity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Costs, the change only happens if the importance changes from </a:t>
            </a:r>
            <a:r>
              <a:rPr lang="en-US" altLang="zh-CN" dirty="0" smtClean="0"/>
              <a:t>32</a:t>
            </a:r>
            <a:r>
              <a:rPr lang="en-US" dirty="0" smtClean="0"/>
              <a:t>% </a:t>
            </a:r>
            <a:r>
              <a:rPr lang="en-US" dirty="0"/>
              <a:t>to </a:t>
            </a:r>
            <a:r>
              <a:rPr lang="en-US" altLang="zh-CN" dirty="0" smtClean="0"/>
              <a:t>81</a:t>
            </a:r>
            <a:r>
              <a:rPr lang="en-US" dirty="0" smtClean="0"/>
              <a:t>% </a:t>
            </a:r>
            <a:r>
              <a:rPr lang="en-US" dirty="0"/>
              <a:t>that means if Costs is </a:t>
            </a:r>
            <a:r>
              <a:rPr lang="en-US" altLang="zh-CN" dirty="0" smtClean="0"/>
              <a:t>more</a:t>
            </a:r>
            <a:r>
              <a:rPr lang="en-US" dirty="0" smtClean="0"/>
              <a:t> </a:t>
            </a:r>
            <a:r>
              <a:rPr lang="en-US" dirty="0"/>
              <a:t>than </a:t>
            </a:r>
            <a:r>
              <a:rPr lang="en-US" altLang="zh-CN" dirty="0" smtClean="0"/>
              <a:t>81</a:t>
            </a:r>
            <a:r>
              <a:rPr lang="en-US" dirty="0" smtClean="0"/>
              <a:t>% </a:t>
            </a:r>
            <a:r>
              <a:rPr lang="en-US" altLang="zh-CN" dirty="0" smtClean="0"/>
              <a:t>Trade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Bargain</a:t>
            </a:r>
            <a:r>
              <a:rPr lang="en-US" dirty="0" smtClean="0"/>
              <a:t> </a:t>
            </a:r>
            <a:r>
              <a:rPr lang="en-US" dirty="0"/>
              <a:t>will be higher than </a:t>
            </a:r>
            <a:r>
              <a:rPr lang="en-US" altLang="zh-CN" dirty="0" smtClean="0"/>
              <a:t>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Capture.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1134680"/>
            <a:ext cx="4218568" cy="58884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26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Sensitivity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altLang="zh-CN" dirty="0" smtClean="0"/>
              <a:t>Risk</a:t>
            </a:r>
            <a:r>
              <a:rPr lang="en-US" dirty="0" smtClean="0"/>
              <a:t>s</a:t>
            </a:r>
            <a:r>
              <a:rPr lang="en-US" dirty="0"/>
              <a:t>, the change on the decision only happens if we change the importance from </a:t>
            </a:r>
            <a:r>
              <a:rPr lang="en-US" dirty="0" smtClean="0"/>
              <a:t>2</a:t>
            </a:r>
            <a:r>
              <a:rPr lang="en-US" altLang="zh-CN" dirty="0" smtClean="0"/>
              <a:t>8</a:t>
            </a:r>
            <a:r>
              <a:rPr lang="en-US" dirty="0" smtClean="0"/>
              <a:t>% </a:t>
            </a:r>
            <a:r>
              <a:rPr lang="en-US" dirty="0"/>
              <a:t>to </a:t>
            </a:r>
            <a:r>
              <a:rPr lang="en-US" altLang="zh-CN" dirty="0" smtClean="0"/>
              <a:t>0.</a:t>
            </a:r>
            <a:r>
              <a:rPr lang="en-US" dirty="0" smtClean="0"/>
              <a:t>2%.</a:t>
            </a:r>
          </a:p>
          <a:p>
            <a:r>
              <a:rPr lang="en-US" dirty="0"/>
              <a:t>The final result, considering the two best options</a:t>
            </a:r>
            <a:r>
              <a:rPr lang="en-US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Partial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Capture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Trade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bargain</a:t>
            </a:r>
            <a:r>
              <a:rPr lang="en-US" dirty="0" smtClean="0"/>
              <a:t>, </a:t>
            </a:r>
            <a:r>
              <a:rPr lang="en-US" dirty="0"/>
              <a:t>could change if </a:t>
            </a:r>
            <a:r>
              <a:rPr lang="en-US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Opportunities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Costs</a:t>
            </a:r>
            <a:r>
              <a:rPr lang="en-US" dirty="0" smtClean="0"/>
              <a:t> </a:t>
            </a:r>
            <a:r>
              <a:rPr lang="en-US" dirty="0"/>
              <a:t>importance </a:t>
            </a:r>
            <a:r>
              <a:rPr lang="en-US" altLang="zh-CN" dirty="0" smtClean="0"/>
              <a:t>increase</a:t>
            </a:r>
            <a:r>
              <a:rPr lang="en-US" dirty="0" smtClean="0"/>
              <a:t>s </a:t>
            </a:r>
            <a:r>
              <a:rPr lang="en-US" dirty="0"/>
              <a:t>and the </a:t>
            </a:r>
            <a:r>
              <a:rPr lang="en-US" altLang="zh-CN" dirty="0" smtClean="0"/>
              <a:t>Risk</a:t>
            </a:r>
            <a:r>
              <a:rPr lang="en-US" dirty="0" smtClean="0"/>
              <a:t>s </a:t>
            </a:r>
            <a:r>
              <a:rPr lang="en-US" altLang="zh-CN" dirty="0" smtClean="0"/>
              <a:t>decrea</a:t>
            </a:r>
            <a:r>
              <a:rPr lang="en-US" dirty="0" smtClean="0"/>
              <a:t>ses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756856"/>
            <a:ext cx="4370968" cy="6101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75" y="2219451"/>
            <a:ext cx="7358109" cy="4354259"/>
          </a:xfrm>
        </p:spPr>
        <p:txBody>
          <a:bodyPr/>
          <a:lstStyle/>
          <a:p>
            <a:r>
              <a:rPr lang="en-US" dirty="0" smtClean="0"/>
              <a:t>No country posses a strong claim basis</a:t>
            </a:r>
          </a:p>
          <a:p>
            <a:pPr lvl="1"/>
            <a:r>
              <a:rPr lang="en-US" dirty="0" smtClean="0"/>
              <a:t>China based on 1940’s map</a:t>
            </a:r>
          </a:p>
          <a:p>
            <a:pPr lvl="1"/>
            <a:r>
              <a:rPr lang="en-US" dirty="0" smtClean="0"/>
              <a:t>Philippines claims inhabitation from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2"/>
            <a:r>
              <a:rPr lang="en-US" dirty="0" smtClean="0"/>
              <a:t>Unrecognized tribal minority</a:t>
            </a:r>
          </a:p>
          <a:p>
            <a:pPr lvl="1"/>
            <a:r>
              <a:rPr lang="en-US" dirty="0" smtClean="0"/>
              <a:t>Taiwan’s claim based on Chinese map but separate statehood</a:t>
            </a:r>
          </a:p>
          <a:p>
            <a:r>
              <a:rPr lang="en-US" dirty="0" smtClean="0"/>
              <a:t>UNCLOS vague and inadequate</a:t>
            </a:r>
          </a:p>
          <a:p>
            <a:pPr lvl="1"/>
            <a:r>
              <a:rPr lang="en-US" dirty="0" smtClean="0"/>
              <a:t>Not capable of resolving issues involving statehood, national identity or economic rights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s://upload.wikimedia.org/wikipedia/commons/thumb/4/43/1947_Nanhai_Zhudao.png/800px-1947_Nanhai_Zhud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58" y="816457"/>
            <a:ext cx="3980815" cy="575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05" y="525612"/>
            <a:ext cx="8761413" cy="706964"/>
          </a:xfrm>
        </p:spPr>
        <p:txBody>
          <a:bodyPr/>
          <a:lstStyle/>
          <a:p>
            <a:r>
              <a:rPr lang="en-US" dirty="0" smtClean="0"/>
              <a:t>Does this make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2" y="2191616"/>
            <a:ext cx="5629894" cy="4437784"/>
          </a:xfrm>
        </p:spPr>
        <p:txBody>
          <a:bodyPr/>
          <a:lstStyle/>
          <a:p>
            <a:r>
              <a:rPr lang="en-US" dirty="0" smtClean="0"/>
              <a:t>Yes</a:t>
            </a:r>
          </a:p>
          <a:p>
            <a:pPr lvl="1"/>
            <a:r>
              <a:rPr lang="en-US" dirty="0" smtClean="0"/>
              <a:t>Partial Capture and Trade Based Bargaining maximize Chinese Benefits and Opportunities</a:t>
            </a:r>
          </a:p>
          <a:p>
            <a:pPr lvl="2"/>
            <a:r>
              <a:rPr lang="en-US" dirty="0" smtClean="0"/>
              <a:t>Resource capture</a:t>
            </a:r>
          </a:p>
          <a:p>
            <a:pPr lvl="2"/>
            <a:r>
              <a:rPr lang="en-US" dirty="0" smtClean="0"/>
              <a:t>Diplomatic relations</a:t>
            </a:r>
          </a:p>
          <a:p>
            <a:pPr lvl="2"/>
            <a:r>
              <a:rPr lang="en-US" dirty="0" smtClean="0"/>
              <a:t>“Harmonious Rise” acceptance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Overt Military Action is tremendously costly and risk prone</a:t>
            </a:r>
          </a:p>
          <a:p>
            <a:pPr lvl="2"/>
            <a:r>
              <a:rPr lang="en-US" dirty="0" smtClean="0"/>
              <a:t>Diplomatic isolation</a:t>
            </a:r>
          </a:p>
          <a:p>
            <a:pPr lvl="2"/>
            <a:r>
              <a:rPr lang="en-US" dirty="0" smtClean="0"/>
              <a:t>Fermentation of historical antagonisms</a:t>
            </a:r>
          </a:p>
          <a:p>
            <a:pPr lvl="2"/>
            <a:r>
              <a:rPr lang="en-US" dirty="0" smtClean="0"/>
              <a:t>War 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93" y="2191616"/>
            <a:ext cx="5826107" cy="4240068"/>
          </a:xfrm>
        </p:spPr>
      </p:pic>
    </p:spTree>
    <p:extLst>
      <p:ext uri="{BB962C8B-B14F-4D97-AF65-F5344CB8AC3E}">
        <p14:creationId xmlns:p14="http://schemas.microsoft.com/office/powerpoint/2010/main" val="6656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China’s current strategy?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290" y="2274316"/>
            <a:ext cx="5392150" cy="4236212"/>
          </a:xfrm>
        </p:spPr>
        <p:txBody>
          <a:bodyPr/>
          <a:lstStyle/>
          <a:p>
            <a:r>
              <a:rPr lang="en-US" dirty="0" smtClean="0"/>
              <a:t>Covert Military Action</a:t>
            </a:r>
          </a:p>
          <a:p>
            <a:pPr lvl="1"/>
            <a:r>
              <a:rPr lang="en-US" dirty="0" smtClean="0"/>
              <a:t>Not a long term strategy option</a:t>
            </a:r>
          </a:p>
          <a:p>
            <a:pPr lvl="2"/>
            <a:r>
              <a:rPr lang="en-US" dirty="0" smtClean="0"/>
              <a:t>Increases antagonisms and sense of injustice</a:t>
            </a:r>
          </a:p>
          <a:p>
            <a:pPr lvl="2"/>
            <a:r>
              <a:rPr lang="en-US" dirty="0" smtClean="0"/>
              <a:t>Decreases political currency and regional </a:t>
            </a:r>
            <a:r>
              <a:rPr lang="en-US" dirty="0" err="1" smtClean="0"/>
              <a:t>stabaility</a:t>
            </a:r>
            <a:endParaRPr lang="en-US" dirty="0" smtClean="0"/>
          </a:p>
          <a:p>
            <a:pPr lvl="1"/>
            <a:r>
              <a:rPr lang="en-US" dirty="0" smtClean="0"/>
              <a:t>A means to an end</a:t>
            </a:r>
          </a:p>
          <a:p>
            <a:pPr lvl="2"/>
            <a:r>
              <a:rPr lang="en-US" dirty="0" smtClean="0"/>
              <a:t>Signaling effect can establish framework for negotiations</a:t>
            </a:r>
          </a:p>
          <a:p>
            <a:pPr lvl="2"/>
            <a:r>
              <a:rPr lang="en-US" dirty="0" smtClean="0"/>
              <a:t>Establishes China’s “Territorial Red Line”</a:t>
            </a:r>
          </a:p>
          <a:p>
            <a:pPr lvl="2"/>
            <a:r>
              <a:rPr lang="en-US" dirty="0" smtClean="0"/>
              <a:t>Creates incentive for deal making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 descr="http://crapaganda.com/wp-content/uploads/2010/03/spy_v_s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2753677"/>
            <a:ext cx="4466971" cy="32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3474" y="2274316"/>
            <a:ext cx="4825158" cy="4236212"/>
          </a:xfrm>
        </p:spPr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Comprehensive model designed to accurately asses and compare Chinese decision making alternatives </a:t>
            </a:r>
          </a:p>
          <a:p>
            <a:pPr lvl="1"/>
            <a:r>
              <a:rPr lang="en-US" dirty="0" smtClean="0"/>
              <a:t>Adjustable </a:t>
            </a:r>
          </a:p>
          <a:p>
            <a:pPr lvl="2"/>
            <a:r>
              <a:rPr lang="en-US" dirty="0" smtClean="0"/>
              <a:t>Highly customizable based on parties subjective interests</a:t>
            </a:r>
          </a:p>
          <a:p>
            <a:r>
              <a:rPr lang="en-US" dirty="0" smtClean="0"/>
              <a:t>Relevancy</a:t>
            </a:r>
          </a:p>
          <a:p>
            <a:pPr lvl="1"/>
            <a:r>
              <a:rPr lang="en-US" dirty="0" smtClean="0"/>
              <a:t>Difficult to engage in negotiations without understanding the other parties needs</a:t>
            </a:r>
          </a:p>
          <a:p>
            <a:pPr lvl="1"/>
            <a:r>
              <a:rPr lang="en-US" dirty="0" smtClean="0"/>
              <a:t>More precise and measurable decision making can lead to better resolutions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 descr="http://www.zombietime.com/zomblog/wp-content/images2009/IMG_3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63" y="2478023"/>
            <a:ext cx="5816047" cy="41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0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11" y="2287397"/>
            <a:ext cx="6343125" cy="4286250"/>
          </a:xfrm>
        </p:spPr>
        <p:txBody>
          <a:bodyPr>
            <a:normAutofit/>
          </a:bodyPr>
          <a:lstStyle/>
          <a:p>
            <a:r>
              <a:rPr lang="en-US" dirty="0" smtClean="0"/>
              <a:t>International Order and Rule Making</a:t>
            </a:r>
          </a:p>
          <a:p>
            <a:pPr lvl="1"/>
            <a:r>
              <a:rPr lang="en-US" dirty="0" smtClean="0"/>
              <a:t>China bullying weaker neighbors</a:t>
            </a:r>
          </a:p>
          <a:p>
            <a:pPr lvl="1"/>
            <a:r>
              <a:rPr lang="en-US" dirty="0" smtClean="0"/>
              <a:t>Not in line with Western established international rules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Security Pacts in the region </a:t>
            </a:r>
          </a:p>
          <a:p>
            <a:pPr lvl="2"/>
            <a:r>
              <a:rPr lang="en-US" dirty="0" smtClean="0"/>
              <a:t>War or overt conflict would draw in the US</a:t>
            </a:r>
          </a:p>
          <a:p>
            <a:pPr lvl="1"/>
            <a:r>
              <a:rPr lang="en-US" dirty="0" smtClean="0"/>
              <a:t>Freedom of the seas</a:t>
            </a:r>
          </a:p>
          <a:p>
            <a:r>
              <a:rPr lang="en-US" dirty="0" smtClean="0"/>
              <a:t>Maintaining Geo-Political Influence</a:t>
            </a:r>
          </a:p>
          <a:p>
            <a:pPr lvl="1"/>
            <a:r>
              <a:rPr lang="en-US" dirty="0" smtClean="0"/>
              <a:t>Important region for world growth</a:t>
            </a:r>
          </a:p>
          <a:p>
            <a:pPr lvl="1"/>
            <a:r>
              <a:rPr lang="en-US" dirty="0" smtClean="0"/>
              <a:t>“Pivot toward Asia”</a:t>
            </a:r>
          </a:p>
          <a:p>
            <a:pPr lvl="1"/>
            <a:r>
              <a:rPr lang="en-US" dirty="0" smtClean="0"/>
              <a:t>Spheres of </a:t>
            </a:r>
            <a:r>
              <a:rPr lang="en-US" dirty="0" err="1" smtClean="0"/>
              <a:t>inflouence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media.caglecartoons.com/media/cartoons/78/2015/06/03/164697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99" y="228739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291" y="2265172"/>
            <a:ext cx="5693901" cy="4099052"/>
          </a:xfrm>
        </p:spPr>
        <p:txBody>
          <a:bodyPr>
            <a:normAutofit/>
          </a:bodyPr>
          <a:lstStyle/>
          <a:p>
            <a:r>
              <a:rPr lang="en-US" dirty="0" smtClean="0"/>
              <a:t>Territorial Integrity</a:t>
            </a:r>
          </a:p>
          <a:p>
            <a:pPr lvl="1"/>
            <a:r>
              <a:rPr lang="en-US" dirty="0" smtClean="0"/>
              <a:t>The territorial red lines</a:t>
            </a:r>
          </a:p>
          <a:p>
            <a:r>
              <a:rPr lang="en-US" dirty="0" smtClean="0"/>
              <a:t>ASEAN Influence and Roll in the Region</a:t>
            </a:r>
          </a:p>
          <a:p>
            <a:pPr lvl="1"/>
            <a:r>
              <a:rPr lang="en-US" dirty="0" smtClean="0"/>
              <a:t>A new NATO or a loose economic alliance</a:t>
            </a:r>
          </a:p>
          <a:p>
            <a:r>
              <a:rPr lang="en-US" dirty="0" smtClean="0"/>
              <a:t>Defining Spheres of Influence</a:t>
            </a:r>
          </a:p>
          <a:p>
            <a:pPr lvl="1"/>
            <a:r>
              <a:rPr lang="en-US" dirty="0" smtClean="0"/>
              <a:t>America’s role in Asia</a:t>
            </a:r>
            <a:endParaRPr lang="en-US" dirty="0"/>
          </a:p>
          <a:p>
            <a:r>
              <a:rPr lang="en-US" dirty="0" smtClean="0"/>
              <a:t>National Security </a:t>
            </a:r>
          </a:p>
          <a:p>
            <a:pPr lvl="1"/>
            <a:r>
              <a:rPr lang="en-US" dirty="0" smtClean="0"/>
              <a:t>String of Pearls</a:t>
            </a:r>
          </a:p>
          <a:p>
            <a:pPr lvl="1"/>
            <a:r>
              <a:rPr lang="en-US" dirty="0" smtClean="0"/>
              <a:t>Periphery defense</a:t>
            </a:r>
          </a:p>
          <a:p>
            <a:pPr lvl="1"/>
            <a:r>
              <a:rPr lang="en-US" dirty="0" smtClean="0"/>
              <a:t>Area Denial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s://static01.nyt.com/images/2016/02/21/opinion/22heng-art/22heng-art-facebookJumb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97" y="2826004"/>
            <a:ext cx="4194937" cy="28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11" y="2301748"/>
            <a:ext cx="4779501" cy="43642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Covert Military Action</a:t>
            </a:r>
          </a:p>
          <a:p>
            <a:pPr lvl="1"/>
            <a:r>
              <a:rPr lang="en-US" dirty="0" smtClean="0"/>
              <a:t>Taking place now</a:t>
            </a:r>
          </a:p>
          <a:p>
            <a:pPr lvl="1"/>
            <a:r>
              <a:rPr lang="en-US" dirty="0" smtClean="0"/>
              <a:t>Non military hostilities</a:t>
            </a:r>
          </a:p>
          <a:p>
            <a:r>
              <a:rPr lang="en-US" dirty="0" smtClean="0"/>
              <a:t>Overt Conflict</a:t>
            </a:r>
          </a:p>
          <a:p>
            <a:pPr lvl="1"/>
            <a:r>
              <a:rPr lang="en-US" dirty="0" smtClean="0"/>
              <a:t>Act of war</a:t>
            </a:r>
          </a:p>
          <a:p>
            <a:pPr lvl="1"/>
            <a:r>
              <a:rPr lang="en-US" dirty="0" smtClean="0"/>
              <a:t>Military to Military engagement</a:t>
            </a:r>
          </a:p>
          <a:p>
            <a:r>
              <a:rPr lang="en-US" dirty="0" smtClean="0"/>
              <a:t>No Action</a:t>
            </a:r>
          </a:p>
          <a:p>
            <a:pPr lvl="1"/>
            <a:r>
              <a:rPr lang="en-US" dirty="0" smtClean="0"/>
              <a:t>De-escalation of status quo</a:t>
            </a:r>
          </a:p>
          <a:p>
            <a:r>
              <a:rPr lang="en-US" dirty="0" smtClean="0"/>
              <a:t>Partial Capture</a:t>
            </a:r>
          </a:p>
          <a:p>
            <a:pPr lvl="1"/>
            <a:r>
              <a:rPr lang="en-US" dirty="0" smtClean="0"/>
              <a:t>I take this island, you take that one</a:t>
            </a:r>
          </a:p>
          <a:p>
            <a:r>
              <a:rPr lang="en-US" dirty="0" smtClean="0"/>
              <a:t>Trade Based Bargaining</a:t>
            </a:r>
          </a:p>
          <a:p>
            <a:pPr lvl="1"/>
            <a:r>
              <a:rPr lang="en-US" dirty="0" smtClean="0"/>
              <a:t>Share economic resources and rights </a:t>
            </a:r>
          </a:p>
          <a:p>
            <a:pPr lvl="1"/>
            <a:r>
              <a:rPr lang="en-US" dirty="0" smtClean="0"/>
              <a:t>No ownership of islands permitted</a:t>
            </a:r>
          </a:p>
          <a:p>
            <a:pPr lvl="1"/>
            <a:endParaRPr lang="en-US" dirty="0"/>
          </a:p>
        </p:txBody>
      </p:sp>
      <p:pic>
        <p:nvPicPr>
          <p:cNvPr id="5124" name="Picture 4" descr="http://www.dw.com/image/0,,18270381_401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79" y="1513458"/>
            <a:ext cx="6667500" cy="49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Strategic</a:t>
            </a:r>
            <a:r>
              <a:rPr lang="zh-CN" altLang="en-US" dirty="0" smtClean="0"/>
              <a:t> </a:t>
            </a:r>
            <a:r>
              <a:rPr lang="en-US" altLang="zh-CN" dirty="0" smtClean="0"/>
              <a:t>criteria</a:t>
            </a:r>
            <a:r>
              <a:rPr lang="zh-CN" altLang="en-US" dirty="0" smtClean="0"/>
              <a:t> </a:t>
            </a:r>
            <a:r>
              <a:rPr lang="en-US" altLang="zh-CN" dirty="0" smtClean="0"/>
              <a:t>hierarchy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48" y="1828799"/>
            <a:ext cx="7569351" cy="455179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9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BOCR</a:t>
            </a:r>
            <a:r>
              <a:rPr lang="zh-CN" altLang="en-US" dirty="0" smtClean="0"/>
              <a:t> </a:t>
            </a:r>
            <a:r>
              <a:rPr lang="en-US" altLang="zh-CN" dirty="0" smtClean="0"/>
              <a:t>Ratings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84" y="2603500"/>
            <a:ext cx="8081844" cy="341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1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Benefits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subnet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73" y="2603500"/>
            <a:ext cx="4555066" cy="34163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13" y="2773826"/>
            <a:ext cx="4824412" cy="307564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03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166</TotalTime>
  <Words>630</Words>
  <Application>Microsoft Office PowerPoint</Application>
  <PresentationFormat>Widescreen</PresentationFormat>
  <Paragraphs>142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宋体</vt:lpstr>
      <vt:lpstr>Arial</vt:lpstr>
      <vt:lpstr>Calibri</vt:lpstr>
      <vt:lpstr>Century Gothic</vt:lpstr>
      <vt:lpstr>Wingdings 3</vt:lpstr>
      <vt:lpstr>Ion Boardroom</vt:lpstr>
      <vt:lpstr>Chinese Alternatives in the South China Sea</vt:lpstr>
      <vt:lpstr>The Geography</vt:lpstr>
      <vt:lpstr>The Claims</vt:lpstr>
      <vt:lpstr>The American Perspective</vt:lpstr>
      <vt:lpstr>Chinese Perspective</vt:lpstr>
      <vt:lpstr>The Alternatives</vt:lpstr>
      <vt:lpstr>Strategic criteria hierarchy</vt:lpstr>
      <vt:lpstr>BOCR Ratings</vt:lpstr>
      <vt:lpstr>Benefits subnet</vt:lpstr>
      <vt:lpstr>Benefits decision subnet</vt:lpstr>
      <vt:lpstr>Benefits decision subnet cont.</vt:lpstr>
      <vt:lpstr>Benefits synthesis</vt:lpstr>
      <vt:lpstr>Opportunities subnet</vt:lpstr>
      <vt:lpstr>Opportunities decision subnet</vt:lpstr>
      <vt:lpstr>Opportunities decision subnet cont.</vt:lpstr>
      <vt:lpstr>Opportunities synthesis</vt:lpstr>
      <vt:lpstr>Costs subnet</vt:lpstr>
      <vt:lpstr>Costs decision subnet</vt:lpstr>
      <vt:lpstr>Costs decision subnet cont.</vt:lpstr>
      <vt:lpstr>Costs synthesis</vt:lpstr>
      <vt:lpstr>Risks subnet</vt:lpstr>
      <vt:lpstr>Risks decision subnet</vt:lpstr>
      <vt:lpstr>Risks decision subnet cont.</vt:lpstr>
      <vt:lpstr>Risks synthesis</vt:lpstr>
      <vt:lpstr>Overall synthesis – Additive (negative)</vt:lpstr>
      <vt:lpstr>Sensitivity analysis</vt:lpstr>
      <vt:lpstr>Sensitivity analysis cont.</vt:lpstr>
      <vt:lpstr>Sensitivity analysis cont.</vt:lpstr>
      <vt:lpstr>Sensitivity analysis cont.</vt:lpstr>
      <vt:lpstr>Does this make sense?</vt:lpstr>
      <vt:lpstr>What about China’s current strategy?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Alternatives in the South China Sea</dc:title>
  <dc:creator>John</dc:creator>
  <cp:lastModifiedBy>John</cp:lastModifiedBy>
  <cp:revision>22</cp:revision>
  <dcterms:created xsi:type="dcterms:W3CDTF">2016-04-18T21:33:28Z</dcterms:created>
  <dcterms:modified xsi:type="dcterms:W3CDTF">2016-04-19T21:46:59Z</dcterms:modified>
</cp:coreProperties>
</file>