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82" d="100"/>
          <a:sy n="82" d="100"/>
        </p:scale>
        <p:origin x="30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4/18/2016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4/18/2016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441620"/>
          </a:xfrm>
        </p:spPr>
        <p:txBody>
          <a:bodyPr/>
          <a:lstStyle/>
          <a:p>
            <a:r>
              <a:rPr lang="en-US" sz="3600" dirty="0" smtClean="0"/>
              <a:t>Should US continue “War on drugs”?</a:t>
            </a:r>
            <a:endParaRPr lang="en-US" sz="3600" dirty="0"/>
          </a:p>
        </p:txBody>
      </p:sp>
      <p:sp>
        <p:nvSpPr>
          <p:cNvPr id="3" name="Subtitle 2"/>
          <p:cNvSpPr>
            <a:spLocks noGrp="1"/>
          </p:cNvSpPr>
          <p:nvPr>
            <p:ph type="subTitle" idx="1"/>
          </p:nvPr>
        </p:nvSpPr>
        <p:spPr/>
        <p:txBody>
          <a:bodyPr/>
          <a:lstStyle/>
          <a:p>
            <a:r>
              <a:rPr lang="en-US" dirty="0" smtClean="0"/>
              <a:t>Anees Udyawar</a:t>
            </a:r>
          </a:p>
          <a:p>
            <a:r>
              <a:rPr lang="en-US" dirty="0" smtClean="0"/>
              <a:t>Evgeny Kostromskoy </a:t>
            </a:r>
            <a:endParaRPr lang="en-US" dirty="0"/>
          </a:p>
        </p:txBody>
      </p:sp>
    </p:spTree>
    <p:extLst>
      <p:ext uri="{BB962C8B-B14F-4D97-AF65-F5344CB8AC3E}">
        <p14:creationId xmlns:p14="http://schemas.microsoft.com/office/powerpoint/2010/main" val="268024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Opportunities</a:t>
            </a:r>
            <a:endParaRPr lang="en-US" dirty="0"/>
          </a:p>
        </p:txBody>
      </p:sp>
      <p:sp>
        <p:nvSpPr>
          <p:cNvPr id="8" name="Title 1"/>
          <p:cNvSpPr txBox="1">
            <a:spLocks/>
          </p:cNvSpPr>
          <p:nvPr/>
        </p:nvSpPr>
        <p:spPr>
          <a:xfrm>
            <a:off x="854956" y="5694540"/>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smtClean="0"/>
              <a:t>Economic</a:t>
            </a:r>
            <a:endParaRPr lang="en-US" sz="2400" dirty="0"/>
          </a:p>
        </p:txBody>
      </p:sp>
      <p:sp>
        <p:nvSpPr>
          <p:cNvPr id="9" name="Title 1"/>
          <p:cNvSpPr txBox="1">
            <a:spLocks/>
          </p:cNvSpPr>
          <p:nvPr/>
        </p:nvSpPr>
        <p:spPr>
          <a:xfrm>
            <a:off x="5102289" y="5749634"/>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Social</a:t>
            </a:r>
            <a:endParaRPr lang="en-US" sz="2400" dirty="0"/>
          </a:p>
        </p:txBody>
      </p:sp>
      <p:sp>
        <p:nvSpPr>
          <p:cNvPr id="10" name="Title 1"/>
          <p:cNvSpPr txBox="1">
            <a:spLocks/>
          </p:cNvSpPr>
          <p:nvPr/>
        </p:nvSpPr>
        <p:spPr>
          <a:xfrm>
            <a:off x="9056872" y="5805559"/>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Political</a:t>
            </a:r>
            <a:endParaRPr lang="en-US" sz="2400" dirty="0"/>
          </a:p>
        </p:txBody>
      </p:sp>
      <p:pic>
        <p:nvPicPr>
          <p:cNvPr id="5" name="Picture 4"/>
          <p:cNvPicPr>
            <a:picLocks noChangeAspect="1"/>
          </p:cNvPicPr>
          <p:nvPr/>
        </p:nvPicPr>
        <p:blipFill>
          <a:blip r:embed="rId2"/>
          <a:stretch>
            <a:fillRect/>
          </a:stretch>
        </p:blipFill>
        <p:spPr>
          <a:xfrm>
            <a:off x="4302367" y="1498365"/>
            <a:ext cx="3785290" cy="3542559"/>
          </a:xfrm>
          <a:prstGeom prst="rect">
            <a:avLst/>
          </a:prstGeom>
        </p:spPr>
      </p:pic>
      <p:pic>
        <p:nvPicPr>
          <p:cNvPr id="6" name="Picture 5"/>
          <p:cNvPicPr>
            <a:picLocks noChangeAspect="1"/>
          </p:cNvPicPr>
          <p:nvPr/>
        </p:nvPicPr>
        <p:blipFill>
          <a:blip r:embed="rId3"/>
          <a:stretch>
            <a:fillRect/>
          </a:stretch>
        </p:blipFill>
        <p:spPr>
          <a:xfrm>
            <a:off x="8593015" y="1524168"/>
            <a:ext cx="3204548" cy="3516756"/>
          </a:xfrm>
          <a:prstGeom prst="rect">
            <a:avLst/>
          </a:prstGeom>
        </p:spPr>
      </p:pic>
      <p:pic>
        <p:nvPicPr>
          <p:cNvPr id="11" name="Content Placeholder 10"/>
          <p:cNvPicPr>
            <a:picLocks noGrp="1" noChangeAspect="1"/>
          </p:cNvPicPr>
          <p:nvPr>
            <p:ph idx="1"/>
          </p:nvPr>
        </p:nvPicPr>
        <p:blipFill>
          <a:blip r:embed="rId4"/>
          <a:stretch>
            <a:fillRect/>
          </a:stretch>
        </p:blipFill>
        <p:spPr>
          <a:xfrm>
            <a:off x="385544" y="1524168"/>
            <a:ext cx="3393669" cy="3516756"/>
          </a:xfrm>
          <a:prstGeom prst="rect">
            <a:avLst/>
          </a:prstGeom>
        </p:spPr>
      </p:pic>
    </p:spTree>
    <p:extLst>
      <p:ext uri="{BB962C8B-B14F-4D97-AF65-F5344CB8AC3E}">
        <p14:creationId xmlns:p14="http://schemas.microsoft.com/office/powerpoint/2010/main" val="110210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a:t>
            </a:r>
            <a:endParaRPr lang="en-US" dirty="0"/>
          </a:p>
        </p:txBody>
      </p:sp>
      <p:sp>
        <p:nvSpPr>
          <p:cNvPr id="8" name="Title 1"/>
          <p:cNvSpPr txBox="1">
            <a:spLocks/>
          </p:cNvSpPr>
          <p:nvPr/>
        </p:nvSpPr>
        <p:spPr>
          <a:xfrm>
            <a:off x="854955" y="5630395"/>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smtClean="0"/>
              <a:t>Economic</a:t>
            </a:r>
            <a:endParaRPr lang="en-US" sz="2400" dirty="0"/>
          </a:p>
        </p:txBody>
      </p:sp>
      <p:sp>
        <p:nvSpPr>
          <p:cNvPr id="9" name="Title 1"/>
          <p:cNvSpPr txBox="1">
            <a:spLocks/>
          </p:cNvSpPr>
          <p:nvPr/>
        </p:nvSpPr>
        <p:spPr>
          <a:xfrm>
            <a:off x="4995425" y="5631747"/>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Social</a:t>
            </a:r>
            <a:endParaRPr lang="en-US" sz="2400" dirty="0"/>
          </a:p>
        </p:txBody>
      </p:sp>
      <p:sp>
        <p:nvSpPr>
          <p:cNvPr id="10" name="Title 1"/>
          <p:cNvSpPr txBox="1">
            <a:spLocks/>
          </p:cNvSpPr>
          <p:nvPr/>
        </p:nvSpPr>
        <p:spPr>
          <a:xfrm>
            <a:off x="9135895" y="5630396"/>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Political</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13" y="1868941"/>
            <a:ext cx="4117704" cy="310946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557" y="1868940"/>
            <a:ext cx="3508461" cy="321546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5736" y="1900326"/>
            <a:ext cx="3878686" cy="3078075"/>
          </a:xfrm>
          <a:prstGeom prst="rect">
            <a:avLst/>
          </a:prstGeom>
        </p:spPr>
      </p:pic>
    </p:spTree>
    <p:extLst>
      <p:ext uri="{BB962C8B-B14F-4D97-AF65-F5344CB8AC3E}">
        <p14:creationId xmlns:p14="http://schemas.microsoft.com/office/powerpoint/2010/main" val="20587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Risks</a:t>
            </a:r>
            <a:endParaRPr lang="en-US" dirty="0"/>
          </a:p>
        </p:txBody>
      </p:sp>
      <p:sp>
        <p:nvSpPr>
          <p:cNvPr id="8" name="Title 1"/>
          <p:cNvSpPr txBox="1">
            <a:spLocks/>
          </p:cNvSpPr>
          <p:nvPr/>
        </p:nvSpPr>
        <p:spPr>
          <a:xfrm>
            <a:off x="854956" y="5694540"/>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smtClean="0"/>
              <a:t>Economic</a:t>
            </a:r>
            <a:endParaRPr lang="en-US" sz="2400" dirty="0"/>
          </a:p>
        </p:txBody>
      </p:sp>
      <p:sp>
        <p:nvSpPr>
          <p:cNvPr id="9" name="Title 1"/>
          <p:cNvSpPr txBox="1">
            <a:spLocks/>
          </p:cNvSpPr>
          <p:nvPr/>
        </p:nvSpPr>
        <p:spPr>
          <a:xfrm>
            <a:off x="4891275" y="5749634"/>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Social</a:t>
            </a:r>
            <a:endParaRPr lang="en-US" sz="2400" dirty="0"/>
          </a:p>
        </p:txBody>
      </p:sp>
      <p:sp>
        <p:nvSpPr>
          <p:cNvPr id="10" name="Title 1"/>
          <p:cNvSpPr txBox="1">
            <a:spLocks/>
          </p:cNvSpPr>
          <p:nvPr/>
        </p:nvSpPr>
        <p:spPr>
          <a:xfrm>
            <a:off x="9056872" y="5805559"/>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Political</a:t>
            </a:r>
            <a:endParaRPr lang="en-US" sz="2400" dirty="0"/>
          </a:p>
        </p:txBody>
      </p:sp>
      <p:pic>
        <p:nvPicPr>
          <p:cNvPr id="4" name="Content Placeholder 3"/>
          <p:cNvPicPr>
            <a:picLocks noGrp="1" noChangeAspect="1"/>
          </p:cNvPicPr>
          <p:nvPr>
            <p:ph idx="1"/>
          </p:nvPr>
        </p:nvPicPr>
        <p:blipFill>
          <a:blip r:embed="rId2"/>
          <a:stretch>
            <a:fillRect/>
          </a:stretch>
        </p:blipFill>
        <p:spPr>
          <a:xfrm>
            <a:off x="96641" y="1302727"/>
            <a:ext cx="3833852" cy="3423749"/>
          </a:xfrm>
          <a:prstGeom prst="rect">
            <a:avLst/>
          </a:prstGeom>
        </p:spPr>
      </p:pic>
      <p:pic>
        <p:nvPicPr>
          <p:cNvPr id="5" name="Picture 4"/>
          <p:cNvPicPr>
            <a:picLocks noChangeAspect="1"/>
          </p:cNvPicPr>
          <p:nvPr/>
        </p:nvPicPr>
        <p:blipFill>
          <a:blip r:embed="rId3"/>
          <a:stretch>
            <a:fillRect/>
          </a:stretch>
        </p:blipFill>
        <p:spPr>
          <a:xfrm>
            <a:off x="4118526" y="1302727"/>
            <a:ext cx="3712489" cy="3819324"/>
          </a:xfrm>
          <a:prstGeom prst="rect">
            <a:avLst/>
          </a:prstGeom>
        </p:spPr>
      </p:pic>
      <p:pic>
        <p:nvPicPr>
          <p:cNvPr id="6" name="Picture 5"/>
          <p:cNvPicPr>
            <a:picLocks noChangeAspect="1"/>
          </p:cNvPicPr>
          <p:nvPr/>
        </p:nvPicPr>
        <p:blipFill>
          <a:blip r:embed="rId4"/>
          <a:stretch>
            <a:fillRect/>
          </a:stretch>
        </p:blipFill>
        <p:spPr>
          <a:xfrm>
            <a:off x="8063009" y="1302727"/>
            <a:ext cx="3887302" cy="3691304"/>
          </a:xfrm>
          <a:prstGeom prst="rect">
            <a:avLst/>
          </a:prstGeom>
        </p:spPr>
      </p:pic>
    </p:spTree>
    <p:extLst>
      <p:ext uri="{BB962C8B-B14F-4D97-AF65-F5344CB8AC3E}">
        <p14:creationId xmlns:p14="http://schemas.microsoft.com/office/powerpoint/2010/main" val="1716476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 BOCR Results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32" y="2227002"/>
            <a:ext cx="5126200" cy="15066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32" y="4926613"/>
            <a:ext cx="5126200" cy="1604242"/>
          </a:xfrm>
          <a:prstGeom prst="rect">
            <a:avLst/>
          </a:prstGeom>
        </p:spPr>
      </p:pic>
      <p:sp>
        <p:nvSpPr>
          <p:cNvPr id="7" name="Title 1"/>
          <p:cNvSpPr txBox="1">
            <a:spLocks/>
          </p:cNvSpPr>
          <p:nvPr/>
        </p:nvSpPr>
        <p:spPr>
          <a:xfrm>
            <a:off x="1690334" y="1656209"/>
            <a:ext cx="1888244" cy="5707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Benefits</a:t>
            </a:r>
            <a:endParaRPr lang="en-US" sz="2400" dirty="0"/>
          </a:p>
        </p:txBody>
      </p:sp>
      <p:sp>
        <p:nvSpPr>
          <p:cNvPr id="8" name="Title 1"/>
          <p:cNvSpPr txBox="1">
            <a:spLocks/>
          </p:cNvSpPr>
          <p:nvPr/>
        </p:nvSpPr>
        <p:spPr>
          <a:xfrm>
            <a:off x="1690334" y="4355820"/>
            <a:ext cx="1888244" cy="5707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Costs</a:t>
            </a:r>
            <a:endParaRPr lang="en-US" sz="2400" dirty="0"/>
          </a:p>
        </p:txBody>
      </p:sp>
      <p:sp>
        <p:nvSpPr>
          <p:cNvPr id="9" name="Title 1"/>
          <p:cNvSpPr txBox="1">
            <a:spLocks/>
          </p:cNvSpPr>
          <p:nvPr/>
        </p:nvSpPr>
        <p:spPr>
          <a:xfrm>
            <a:off x="8173694" y="1656209"/>
            <a:ext cx="2370127" cy="5707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smtClean="0"/>
              <a:t>Opportunities</a:t>
            </a:r>
            <a:endParaRPr lang="en-US" sz="2400" dirty="0"/>
          </a:p>
        </p:txBody>
      </p:sp>
      <p:sp>
        <p:nvSpPr>
          <p:cNvPr id="10" name="Title 1"/>
          <p:cNvSpPr txBox="1">
            <a:spLocks/>
          </p:cNvSpPr>
          <p:nvPr/>
        </p:nvSpPr>
        <p:spPr>
          <a:xfrm>
            <a:off x="8414635" y="4355819"/>
            <a:ext cx="1888244" cy="5707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Risks</a:t>
            </a:r>
            <a:endParaRPr lang="en-US" sz="2400" dirty="0"/>
          </a:p>
        </p:txBody>
      </p:sp>
      <p:pic>
        <p:nvPicPr>
          <p:cNvPr id="4" name="Picture 3"/>
          <p:cNvPicPr>
            <a:picLocks noChangeAspect="1"/>
          </p:cNvPicPr>
          <p:nvPr/>
        </p:nvPicPr>
        <p:blipFill>
          <a:blip r:embed="rId4"/>
          <a:stretch>
            <a:fillRect/>
          </a:stretch>
        </p:blipFill>
        <p:spPr>
          <a:xfrm>
            <a:off x="6816534" y="2227002"/>
            <a:ext cx="4554851" cy="1755063"/>
          </a:xfrm>
          <a:prstGeom prst="rect">
            <a:avLst/>
          </a:prstGeom>
        </p:spPr>
      </p:pic>
      <p:pic>
        <p:nvPicPr>
          <p:cNvPr id="11" name="Picture 10"/>
          <p:cNvPicPr>
            <a:picLocks noChangeAspect="1"/>
          </p:cNvPicPr>
          <p:nvPr/>
        </p:nvPicPr>
        <p:blipFill>
          <a:blip r:embed="rId5"/>
          <a:stretch>
            <a:fillRect/>
          </a:stretch>
        </p:blipFill>
        <p:spPr>
          <a:xfrm>
            <a:off x="6816534" y="4863329"/>
            <a:ext cx="4638675" cy="1730809"/>
          </a:xfrm>
          <a:prstGeom prst="rect">
            <a:avLst/>
          </a:prstGeom>
        </p:spPr>
      </p:pic>
    </p:spTree>
    <p:extLst>
      <p:ext uri="{BB962C8B-B14F-4D97-AF65-F5344CB8AC3E}">
        <p14:creationId xmlns:p14="http://schemas.microsoft.com/office/powerpoint/2010/main" val="1772696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BOCR Ratings</a:t>
            </a:r>
            <a:endParaRPr lang="en-US" dirty="0"/>
          </a:p>
        </p:txBody>
      </p:sp>
      <p:pic>
        <p:nvPicPr>
          <p:cNvPr id="15" name="Content Placeholder 14"/>
          <p:cNvPicPr>
            <a:picLocks noGrp="1" noChangeAspect="1"/>
          </p:cNvPicPr>
          <p:nvPr>
            <p:ph idx="1"/>
          </p:nvPr>
        </p:nvPicPr>
        <p:blipFill>
          <a:blip r:embed="rId2"/>
          <a:stretch>
            <a:fillRect/>
          </a:stretch>
        </p:blipFill>
        <p:spPr>
          <a:xfrm>
            <a:off x="117227" y="2705233"/>
            <a:ext cx="11957908" cy="1948413"/>
          </a:xfrm>
          <a:prstGeom prst="rect">
            <a:avLst/>
          </a:prstGeom>
        </p:spPr>
      </p:pic>
      <p:sp>
        <p:nvSpPr>
          <p:cNvPr id="10" name="TextBox 9"/>
          <p:cNvSpPr txBox="1"/>
          <p:nvPr/>
        </p:nvSpPr>
        <p:spPr>
          <a:xfrm>
            <a:off x="1348150" y="3553094"/>
            <a:ext cx="1003801" cy="338554"/>
          </a:xfrm>
          <a:prstGeom prst="rect">
            <a:avLst/>
          </a:prstGeom>
          <a:noFill/>
        </p:spPr>
        <p:txBody>
          <a:bodyPr wrap="none" rtlCol="0">
            <a:spAutoFit/>
          </a:bodyPr>
          <a:lstStyle/>
          <a:p>
            <a:r>
              <a:rPr lang="en-US" sz="1600" dirty="0" smtClean="0">
                <a:solidFill>
                  <a:srgbClr val="FF0000"/>
                </a:solidFill>
              </a:rPr>
              <a:t>Legalize</a:t>
            </a:r>
            <a:endParaRPr lang="en-US" sz="1600" dirty="0">
              <a:solidFill>
                <a:srgbClr val="FF0000"/>
              </a:solidFill>
            </a:endParaRPr>
          </a:p>
        </p:txBody>
      </p:sp>
      <p:sp>
        <p:nvSpPr>
          <p:cNvPr id="11" name="TextBox 10"/>
          <p:cNvSpPr txBox="1"/>
          <p:nvPr/>
        </p:nvSpPr>
        <p:spPr>
          <a:xfrm>
            <a:off x="1348151" y="3799278"/>
            <a:ext cx="1003801" cy="338554"/>
          </a:xfrm>
          <a:prstGeom prst="rect">
            <a:avLst/>
          </a:prstGeom>
          <a:noFill/>
        </p:spPr>
        <p:txBody>
          <a:bodyPr wrap="none" rtlCol="0">
            <a:spAutoFit/>
          </a:bodyPr>
          <a:lstStyle/>
          <a:p>
            <a:r>
              <a:rPr lang="en-US" sz="1600" dirty="0" smtClean="0">
                <a:solidFill>
                  <a:srgbClr val="0070C0"/>
                </a:solidFill>
              </a:rPr>
              <a:t>Legalize</a:t>
            </a:r>
            <a:endParaRPr lang="en-US" sz="1600" dirty="0">
              <a:solidFill>
                <a:srgbClr val="0070C0"/>
              </a:solidFill>
            </a:endParaRPr>
          </a:p>
        </p:txBody>
      </p:sp>
      <p:sp>
        <p:nvSpPr>
          <p:cNvPr id="12" name="TextBox 11"/>
          <p:cNvSpPr txBox="1"/>
          <p:nvPr/>
        </p:nvSpPr>
        <p:spPr>
          <a:xfrm>
            <a:off x="1277813" y="4057184"/>
            <a:ext cx="1168910" cy="338554"/>
          </a:xfrm>
          <a:prstGeom prst="rect">
            <a:avLst/>
          </a:prstGeom>
          <a:noFill/>
        </p:spPr>
        <p:txBody>
          <a:bodyPr wrap="none" rtlCol="0">
            <a:spAutoFit/>
          </a:bodyPr>
          <a:lstStyle/>
          <a:p>
            <a:r>
              <a:rPr lang="en-US" sz="1600" dirty="0" smtClean="0">
                <a:solidFill>
                  <a:schemeClr val="accent6">
                    <a:lumMod val="50000"/>
                  </a:schemeClr>
                </a:solidFill>
              </a:rPr>
              <a:t>Terminate</a:t>
            </a:r>
            <a:endParaRPr lang="en-US" sz="1600" dirty="0">
              <a:solidFill>
                <a:schemeClr val="accent6">
                  <a:lumMod val="50000"/>
                </a:schemeClr>
              </a:solidFill>
            </a:endParaRPr>
          </a:p>
        </p:txBody>
      </p:sp>
      <p:sp>
        <p:nvSpPr>
          <p:cNvPr id="13" name="TextBox 12"/>
          <p:cNvSpPr txBox="1"/>
          <p:nvPr/>
        </p:nvSpPr>
        <p:spPr>
          <a:xfrm>
            <a:off x="1277814" y="4279922"/>
            <a:ext cx="1168910" cy="338554"/>
          </a:xfrm>
          <a:prstGeom prst="rect">
            <a:avLst/>
          </a:prstGeom>
          <a:noFill/>
        </p:spPr>
        <p:txBody>
          <a:bodyPr wrap="none" rtlCol="0">
            <a:spAutoFit/>
          </a:bodyPr>
          <a:lstStyle/>
          <a:p>
            <a:r>
              <a:rPr lang="en-US" sz="1600" dirty="0" smtClean="0">
                <a:solidFill>
                  <a:schemeClr val="accent2">
                    <a:lumMod val="75000"/>
                  </a:schemeClr>
                </a:solidFill>
              </a:rPr>
              <a:t>Terminate</a:t>
            </a:r>
            <a:endParaRPr lang="en-US" sz="1600" dirty="0">
              <a:solidFill>
                <a:schemeClr val="accent2">
                  <a:lumMod val="75000"/>
                </a:schemeClr>
              </a:solidFill>
            </a:endParaRPr>
          </a:p>
        </p:txBody>
      </p:sp>
    </p:spTree>
    <p:extLst>
      <p:ext uri="{BB962C8B-B14F-4D97-AF65-F5344CB8AC3E}">
        <p14:creationId xmlns:p14="http://schemas.microsoft.com/office/powerpoint/2010/main" val="1809730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Outcomes</a:t>
            </a:r>
            <a:endParaRPr lang="en-US" dirty="0"/>
          </a:p>
        </p:txBody>
      </p:sp>
      <p:sp>
        <p:nvSpPr>
          <p:cNvPr id="9" name="Title 1"/>
          <p:cNvSpPr txBox="1">
            <a:spLocks/>
          </p:cNvSpPr>
          <p:nvPr/>
        </p:nvSpPr>
        <p:spPr>
          <a:xfrm>
            <a:off x="646111" y="3993507"/>
            <a:ext cx="4834645" cy="4994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t>MULTIPLICATIVE (Short-term)</a:t>
            </a:r>
            <a:endParaRPr lang="en-US" sz="2400" b="1" dirty="0"/>
          </a:p>
        </p:txBody>
      </p:sp>
      <p:sp>
        <p:nvSpPr>
          <p:cNvPr id="10" name="Title 1"/>
          <p:cNvSpPr txBox="1">
            <a:spLocks/>
          </p:cNvSpPr>
          <p:nvPr/>
        </p:nvSpPr>
        <p:spPr>
          <a:xfrm>
            <a:off x="555798" y="1853248"/>
            <a:ext cx="6364291" cy="49809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ADDITIVE-NEGATIVE (Long-term)</a:t>
            </a:r>
          </a:p>
        </p:txBody>
      </p:sp>
      <p:pic>
        <p:nvPicPr>
          <p:cNvPr id="6" name="Picture 5"/>
          <p:cNvPicPr>
            <a:picLocks noChangeAspect="1"/>
          </p:cNvPicPr>
          <p:nvPr/>
        </p:nvPicPr>
        <p:blipFill>
          <a:blip r:embed="rId2"/>
          <a:stretch>
            <a:fillRect/>
          </a:stretch>
        </p:blipFill>
        <p:spPr>
          <a:xfrm>
            <a:off x="646110" y="4492979"/>
            <a:ext cx="7297401" cy="1614744"/>
          </a:xfrm>
          <a:prstGeom prst="rect">
            <a:avLst/>
          </a:prstGeom>
        </p:spPr>
      </p:pic>
      <p:pic>
        <p:nvPicPr>
          <p:cNvPr id="7" name="Picture 6"/>
          <p:cNvPicPr>
            <a:picLocks noChangeAspect="1"/>
          </p:cNvPicPr>
          <p:nvPr/>
        </p:nvPicPr>
        <p:blipFill>
          <a:blip r:embed="rId3"/>
          <a:stretch>
            <a:fillRect/>
          </a:stretch>
        </p:blipFill>
        <p:spPr>
          <a:xfrm>
            <a:off x="646110" y="2407899"/>
            <a:ext cx="7279077" cy="1437270"/>
          </a:xfrm>
          <a:prstGeom prst="rect">
            <a:avLst/>
          </a:prstGeom>
        </p:spPr>
      </p:pic>
    </p:spTree>
    <p:extLst>
      <p:ext uri="{BB962C8B-B14F-4D97-AF65-F5344CB8AC3E}">
        <p14:creationId xmlns:p14="http://schemas.microsoft.com/office/powerpoint/2010/main" val="496907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Sensitivity Studies </a:t>
            </a:r>
            <a:br>
              <a:rPr lang="en-US" dirty="0" smtClean="0"/>
            </a:br>
            <a:r>
              <a:rPr lang="en-US" sz="2800" dirty="0" smtClean="0"/>
              <a:t>(Benefits &amp; Opportunities)</a:t>
            </a:r>
            <a:endParaRPr lang="en-US" dirty="0"/>
          </a:p>
        </p:txBody>
      </p:sp>
      <p:pic>
        <p:nvPicPr>
          <p:cNvPr id="3" name="Picture 2"/>
          <p:cNvPicPr>
            <a:picLocks noChangeAspect="1"/>
          </p:cNvPicPr>
          <p:nvPr/>
        </p:nvPicPr>
        <p:blipFill>
          <a:blip r:embed="rId2"/>
          <a:stretch>
            <a:fillRect/>
          </a:stretch>
        </p:blipFill>
        <p:spPr>
          <a:xfrm>
            <a:off x="1220538" y="1853248"/>
            <a:ext cx="3590597" cy="4793273"/>
          </a:xfrm>
          <a:prstGeom prst="rect">
            <a:avLst/>
          </a:prstGeom>
        </p:spPr>
      </p:pic>
      <p:pic>
        <p:nvPicPr>
          <p:cNvPr id="4" name="Picture 3"/>
          <p:cNvPicPr>
            <a:picLocks noChangeAspect="1"/>
          </p:cNvPicPr>
          <p:nvPr/>
        </p:nvPicPr>
        <p:blipFill>
          <a:blip r:embed="rId3"/>
          <a:stretch>
            <a:fillRect/>
          </a:stretch>
        </p:blipFill>
        <p:spPr>
          <a:xfrm>
            <a:off x="5972191" y="1853247"/>
            <a:ext cx="3551221" cy="4793273"/>
          </a:xfrm>
          <a:prstGeom prst="rect">
            <a:avLst/>
          </a:prstGeom>
        </p:spPr>
      </p:pic>
    </p:spTree>
    <p:extLst>
      <p:ext uri="{BB962C8B-B14F-4D97-AF65-F5344CB8AC3E}">
        <p14:creationId xmlns:p14="http://schemas.microsoft.com/office/powerpoint/2010/main" val="1839099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Sensitivity Studies </a:t>
            </a:r>
            <a:br>
              <a:rPr lang="en-US" dirty="0" smtClean="0"/>
            </a:br>
            <a:r>
              <a:rPr lang="en-US" sz="2800" dirty="0" smtClean="0"/>
              <a:t>(Costs &amp; Risks)</a:t>
            </a:r>
            <a:endParaRPr lang="en-US" dirty="0"/>
          </a:p>
        </p:txBody>
      </p:sp>
      <p:pic>
        <p:nvPicPr>
          <p:cNvPr id="3" name="Picture 2"/>
          <p:cNvPicPr>
            <a:picLocks noChangeAspect="1"/>
          </p:cNvPicPr>
          <p:nvPr/>
        </p:nvPicPr>
        <p:blipFill>
          <a:blip r:embed="rId2"/>
          <a:stretch>
            <a:fillRect/>
          </a:stretch>
        </p:blipFill>
        <p:spPr>
          <a:xfrm>
            <a:off x="1219931" y="1770185"/>
            <a:ext cx="3349825" cy="4521438"/>
          </a:xfrm>
          <a:prstGeom prst="rect">
            <a:avLst/>
          </a:prstGeom>
        </p:spPr>
      </p:pic>
      <p:pic>
        <p:nvPicPr>
          <p:cNvPr id="4" name="Picture 3"/>
          <p:cNvPicPr>
            <a:picLocks noChangeAspect="1"/>
          </p:cNvPicPr>
          <p:nvPr/>
        </p:nvPicPr>
        <p:blipFill>
          <a:blip r:embed="rId3"/>
          <a:stretch>
            <a:fillRect/>
          </a:stretch>
        </p:blipFill>
        <p:spPr>
          <a:xfrm>
            <a:off x="5615353" y="1764452"/>
            <a:ext cx="3307373" cy="4527171"/>
          </a:xfrm>
          <a:prstGeom prst="rect">
            <a:avLst/>
          </a:prstGeom>
        </p:spPr>
      </p:pic>
    </p:spTree>
    <p:extLst>
      <p:ext uri="{BB962C8B-B14F-4D97-AF65-F5344CB8AC3E}">
        <p14:creationId xmlns:p14="http://schemas.microsoft.com/office/powerpoint/2010/main" val="442525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Problem Statement</a:t>
            </a:r>
            <a:endParaRPr lang="en-US" dirty="0"/>
          </a:p>
        </p:txBody>
      </p:sp>
      <p:sp>
        <p:nvSpPr>
          <p:cNvPr id="3" name="Content Placeholder 2"/>
          <p:cNvSpPr>
            <a:spLocks noGrp="1"/>
          </p:cNvSpPr>
          <p:nvPr>
            <p:ph idx="1"/>
          </p:nvPr>
        </p:nvSpPr>
        <p:spPr>
          <a:xfrm>
            <a:off x="1104293" y="1524884"/>
            <a:ext cx="8946541" cy="4195481"/>
          </a:xfrm>
        </p:spPr>
        <p:txBody>
          <a:bodyPr>
            <a:noAutofit/>
          </a:bodyPr>
          <a:lstStyle/>
          <a:p>
            <a:r>
              <a:rPr lang="en-US" sz="2200" dirty="0" smtClean="0"/>
              <a:t>In 1971 president Nixon launched “war on drugs”.  More than four decades later there is still lack of significant achievements. Annual cost estimated at over $40 billion. “War on drugs” increased the number of incarcerated Americans over the years. The cost is $25,251 per inmate person, however government spend $10,591 per student in public education in the US. In </a:t>
            </a:r>
            <a:r>
              <a:rPr lang="en-US" sz="2200" dirty="0"/>
              <a:t>2014, an estimated 27.0 million Americans aged 12 or older were current (past month) illicit drug users, meaning that they had used an illicit drug during the month prior to the survey </a:t>
            </a:r>
            <a:r>
              <a:rPr lang="en-US" sz="2200" dirty="0" smtClean="0"/>
              <a:t>interview. “War on drugs” has boosted the prices of illicit substances, what </a:t>
            </a:r>
            <a:r>
              <a:rPr lang="en-US" sz="2200" smtClean="0"/>
              <a:t>made cartels </a:t>
            </a:r>
            <a:r>
              <a:rPr lang="en-US" sz="2200" dirty="0" smtClean="0"/>
              <a:t>more powerful.   </a:t>
            </a:r>
            <a:endParaRPr lang="en-US" sz="2200" dirty="0"/>
          </a:p>
        </p:txBody>
      </p:sp>
    </p:spTree>
    <p:extLst>
      <p:ext uri="{BB962C8B-B14F-4D97-AF65-F5344CB8AC3E}">
        <p14:creationId xmlns:p14="http://schemas.microsoft.com/office/powerpoint/2010/main" val="2739142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 Statement</a:t>
            </a:r>
            <a:endParaRPr lang="en-US" dirty="0"/>
          </a:p>
        </p:txBody>
      </p:sp>
      <p:sp>
        <p:nvSpPr>
          <p:cNvPr id="3" name="Content Placeholder 2"/>
          <p:cNvSpPr>
            <a:spLocks noGrp="1"/>
          </p:cNvSpPr>
          <p:nvPr>
            <p:ph idx="1"/>
          </p:nvPr>
        </p:nvSpPr>
        <p:spPr>
          <a:xfrm>
            <a:off x="1104293" y="1853248"/>
            <a:ext cx="8946541" cy="4195481"/>
          </a:xfrm>
        </p:spPr>
        <p:txBody>
          <a:bodyPr>
            <a:normAutofit/>
          </a:bodyPr>
          <a:lstStyle/>
          <a:p>
            <a:r>
              <a:rPr lang="en-US" sz="2800" dirty="0" smtClean="0"/>
              <a:t>The goal is to reduce number of drug users in US and in the same time reduce the number of inmates related to drug crimes. In order to do that we will develop a BOCR model with strategic criteria and potential solutions.</a:t>
            </a:r>
            <a:endParaRPr lang="en-US" sz="2800" dirty="0"/>
          </a:p>
        </p:txBody>
      </p:sp>
    </p:spTree>
    <p:extLst>
      <p:ext uri="{BB962C8B-B14F-4D97-AF65-F5344CB8AC3E}">
        <p14:creationId xmlns:p14="http://schemas.microsoft.com/office/powerpoint/2010/main" val="15296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14rmgtrwzf5a.cloudfront.net/sites/default/files/past-month-illicit-drug-use-201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918" y="521715"/>
            <a:ext cx="7830355" cy="547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6829" y="6246254"/>
            <a:ext cx="8152326" cy="369332"/>
          </a:xfrm>
          <a:prstGeom prst="rect">
            <a:avLst/>
          </a:prstGeom>
          <a:noFill/>
        </p:spPr>
        <p:txBody>
          <a:bodyPr wrap="square" rtlCol="0">
            <a:spAutoFit/>
          </a:bodyPr>
          <a:lstStyle/>
          <a:p>
            <a:r>
              <a:rPr lang="en-US"/>
              <a:t>https://www.drugabuse.gov/publications/drugfacts/nationwide-trends</a:t>
            </a:r>
            <a:endParaRPr lang="en-US" dirty="0"/>
          </a:p>
        </p:txBody>
      </p:sp>
    </p:spTree>
    <p:extLst>
      <p:ext uri="{BB962C8B-B14F-4D97-AF65-F5344CB8AC3E}">
        <p14:creationId xmlns:p14="http://schemas.microsoft.com/office/powerpoint/2010/main" val="761569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4955" y="2130357"/>
            <a:ext cx="8511901" cy="2648147"/>
          </a:xfrm>
          <a:prstGeom prst="rect">
            <a:avLst/>
          </a:prstGeom>
        </p:spPr>
      </p:pic>
      <p:sp>
        <p:nvSpPr>
          <p:cNvPr id="3" name="Subtitle 2"/>
          <p:cNvSpPr>
            <a:spLocks noGrp="1"/>
          </p:cNvSpPr>
          <p:nvPr>
            <p:ph type="subTitle" idx="1"/>
          </p:nvPr>
        </p:nvSpPr>
        <p:spPr>
          <a:xfrm>
            <a:off x="1154955" y="5255176"/>
            <a:ext cx="8825658" cy="861420"/>
          </a:xfrm>
        </p:spPr>
        <p:txBody>
          <a:bodyPr>
            <a:normAutofit/>
          </a:bodyPr>
          <a:lstStyle/>
          <a:p>
            <a:r>
              <a:rPr lang="en-US" sz="1200" dirty="0"/>
              <a:t>Costs of Substance Abuse</a:t>
            </a:r>
          </a:p>
          <a:p>
            <a:r>
              <a:rPr lang="en-US" sz="1200" dirty="0"/>
              <a:t>https://www.drugabuse.gov/related-topics/trends-statistics</a:t>
            </a:r>
          </a:p>
        </p:txBody>
      </p:sp>
      <p:sp>
        <p:nvSpPr>
          <p:cNvPr id="2" name="TextBox 1"/>
          <p:cNvSpPr txBox="1"/>
          <p:nvPr/>
        </p:nvSpPr>
        <p:spPr>
          <a:xfrm>
            <a:off x="2201317" y="879325"/>
            <a:ext cx="6732933" cy="738664"/>
          </a:xfrm>
          <a:prstGeom prst="rect">
            <a:avLst/>
          </a:prstGeom>
          <a:noFill/>
        </p:spPr>
        <p:txBody>
          <a:bodyPr wrap="none" rtlCol="0">
            <a:spAutoFit/>
          </a:bodyPr>
          <a:lstStyle/>
          <a:p>
            <a:pPr algn="ctr"/>
            <a:r>
              <a:rPr lang="en-US" sz="4200" dirty="0" smtClean="0"/>
              <a:t>Cost of Substance Abuse</a:t>
            </a:r>
            <a:endParaRPr lang="en-US" sz="4200" dirty="0"/>
          </a:p>
        </p:txBody>
      </p:sp>
    </p:spTree>
    <p:extLst>
      <p:ext uri="{BB962C8B-B14F-4D97-AF65-F5344CB8AC3E}">
        <p14:creationId xmlns:p14="http://schemas.microsoft.com/office/powerpoint/2010/main" val="151796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Alternatives</a:t>
            </a:r>
            <a:endParaRPr lang="en-US" dirty="0"/>
          </a:p>
        </p:txBody>
      </p:sp>
      <p:sp>
        <p:nvSpPr>
          <p:cNvPr id="3" name="Content Placeholder 2"/>
          <p:cNvSpPr>
            <a:spLocks noGrp="1"/>
          </p:cNvSpPr>
          <p:nvPr>
            <p:ph idx="1"/>
          </p:nvPr>
        </p:nvSpPr>
        <p:spPr/>
        <p:txBody>
          <a:bodyPr/>
          <a:lstStyle/>
          <a:p>
            <a:r>
              <a:rPr lang="en-US" sz="2800" dirty="0" smtClean="0"/>
              <a:t>Continue “War on Drugs”</a:t>
            </a:r>
          </a:p>
          <a:p>
            <a:r>
              <a:rPr lang="en-US" sz="2800" dirty="0" smtClean="0"/>
              <a:t>Legalize illicit </a:t>
            </a:r>
            <a:r>
              <a:rPr lang="en-US" sz="2800" dirty="0" smtClean="0"/>
              <a:t>drugs</a:t>
            </a:r>
            <a:endParaRPr lang="en-US" sz="2800" dirty="0" smtClean="0"/>
          </a:p>
          <a:p>
            <a:r>
              <a:rPr lang="en-US" sz="2800" dirty="0" smtClean="0"/>
              <a:t>Terminate </a:t>
            </a:r>
            <a:r>
              <a:rPr lang="en-US" sz="2800" dirty="0" smtClean="0"/>
              <a:t>“War on Drugs”</a:t>
            </a:r>
          </a:p>
          <a:p>
            <a:endParaRPr lang="en-US" dirty="0"/>
          </a:p>
        </p:txBody>
      </p:sp>
    </p:spTree>
    <p:extLst>
      <p:ext uri="{BB962C8B-B14F-4D97-AF65-F5344CB8AC3E}">
        <p14:creationId xmlns:p14="http://schemas.microsoft.com/office/powerpoint/2010/main" val="408552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Strategic Criteria</a:t>
            </a:r>
            <a:endParaRPr lang="en-US" dirty="0"/>
          </a:p>
        </p:txBody>
      </p:sp>
      <p:sp>
        <p:nvSpPr>
          <p:cNvPr id="3" name="Content Placeholder 2"/>
          <p:cNvSpPr>
            <a:spLocks noGrp="1"/>
          </p:cNvSpPr>
          <p:nvPr>
            <p:ph idx="1"/>
          </p:nvPr>
        </p:nvSpPr>
        <p:spPr/>
        <p:txBody>
          <a:bodyPr>
            <a:normAutofit/>
          </a:bodyPr>
          <a:lstStyle/>
          <a:p>
            <a:r>
              <a:rPr lang="en-US" sz="2800" dirty="0" smtClean="0"/>
              <a:t>Peaceful communities</a:t>
            </a:r>
            <a:endParaRPr lang="en-US" sz="2800" dirty="0" smtClean="0"/>
          </a:p>
          <a:p>
            <a:r>
              <a:rPr lang="en-US" sz="2800" dirty="0" smtClean="0"/>
              <a:t>Crime level</a:t>
            </a:r>
            <a:endParaRPr lang="en-US" sz="2800" dirty="0" smtClean="0"/>
          </a:p>
          <a:p>
            <a:r>
              <a:rPr lang="en-US" sz="2800" dirty="0" smtClean="0"/>
              <a:t>Graduation </a:t>
            </a:r>
            <a:r>
              <a:rPr lang="en-US" sz="2800" dirty="0" smtClean="0"/>
              <a:t>Rates</a:t>
            </a:r>
          </a:p>
          <a:p>
            <a:r>
              <a:rPr lang="en-US" sz="2800" dirty="0" smtClean="0"/>
              <a:t>Lifestyles</a:t>
            </a:r>
            <a:endParaRPr lang="en-US" sz="2800" dirty="0" smtClean="0"/>
          </a:p>
          <a:p>
            <a:r>
              <a:rPr lang="en-US" sz="2800" dirty="0" smtClean="0"/>
              <a:t>Employment prospective</a:t>
            </a:r>
            <a:endParaRPr lang="en-US" sz="2800" dirty="0"/>
          </a:p>
        </p:txBody>
      </p:sp>
    </p:spTree>
    <p:extLst>
      <p:ext uri="{BB962C8B-B14F-4D97-AF65-F5344CB8AC3E}">
        <p14:creationId xmlns:p14="http://schemas.microsoft.com/office/powerpoint/2010/main" val="542748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Overview</a:t>
            </a:r>
            <a:endParaRPr lang="en-US" dirty="0"/>
          </a:p>
        </p:txBody>
      </p:sp>
      <p:pic>
        <p:nvPicPr>
          <p:cNvPr id="5" name="Content Placeholder 4"/>
          <p:cNvPicPr>
            <a:picLocks noGrp="1" noChangeAspect="1"/>
          </p:cNvPicPr>
          <p:nvPr>
            <p:ph idx="1"/>
          </p:nvPr>
        </p:nvPicPr>
        <p:blipFill>
          <a:blip r:embed="rId2"/>
          <a:stretch>
            <a:fillRect/>
          </a:stretch>
        </p:blipFill>
        <p:spPr>
          <a:xfrm>
            <a:off x="1170581" y="1430677"/>
            <a:ext cx="8700250" cy="4685656"/>
          </a:xfrm>
          <a:prstGeom prst="rect">
            <a:avLst/>
          </a:prstGeom>
        </p:spPr>
      </p:pic>
    </p:spTree>
    <p:extLst>
      <p:ext uri="{BB962C8B-B14F-4D97-AF65-F5344CB8AC3E}">
        <p14:creationId xmlns:p14="http://schemas.microsoft.com/office/powerpoint/2010/main" val="169745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13" y="1964267"/>
            <a:ext cx="4412810" cy="34205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267" y="1964267"/>
            <a:ext cx="3718405" cy="36743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616" y="1964267"/>
            <a:ext cx="3521014" cy="3730273"/>
          </a:xfrm>
          <a:prstGeom prst="rect">
            <a:avLst/>
          </a:prstGeom>
        </p:spPr>
      </p:pic>
      <p:sp>
        <p:nvSpPr>
          <p:cNvPr id="8" name="Title 1"/>
          <p:cNvSpPr txBox="1">
            <a:spLocks/>
          </p:cNvSpPr>
          <p:nvPr/>
        </p:nvSpPr>
        <p:spPr>
          <a:xfrm>
            <a:off x="854956" y="5694540"/>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smtClean="0"/>
              <a:t>Economic</a:t>
            </a:r>
            <a:endParaRPr lang="en-US" sz="2400" dirty="0"/>
          </a:p>
        </p:txBody>
      </p:sp>
      <p:sp>
        <p:nvSpPr>
          <p:cNvPr id="9" name="Title 1"/>
          <p:cNvSpPr txBox="1">
            <a:spLocks/>
          </p:cNvSpPr>
          <p:nvPr/>
        </p:nvSpPr>
        <p:spPr>
          <a:xfrm>
            <a:off x="5348472" y="5749634"/>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Social</a:t>
            </a:r>
            <a:endParaRPr lang="en-US" sz="2400" dirty="0"/>
          </a:p>
        </p:txBody>
      </p:sp>
      <p:sp>
        <p:nvSpPr>
          <p:cNvPr id="10" name="Title 1"/>
          <p:cNvSpPr txBox="1">
            <a:spLocks/>
          </p:cNvSpPr>
          <p:nvPr/>
        </p:nvSpPr>
        <p:spPr>
          <a:xfrm>
            <a:off x="9056872" y="5805559"/>
            <a:ext cx="2317222" cy="71871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t>Political</a:t>
            </a:r>
            <a:endParaRPr lang="en-US" sz="2400" dirty="0"/>
          </a:p>
        </p:txBody>
      </p:sp>
    </p:spTree>
    <p:extLst>
      <p:ext uri="{BB962C8B-B14F-4D97-AF65-F5344CB8AC3E}">
        <p14:creationId xmlns:p14="http://schemas.microsoft.com/office/powerpoint/2010/main" val="532504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1568</TotalTime>
  <Words>274</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Should US continue “War on drugs”?</vt:lpstr>
      <vt:lpstr>Problem Statement</vt:lpstr>
      <vt:lpstr>Goal Statement</vt:lpstr>
      <vt:lpstr>PowerPoint Presentation</vt:lpstr>
      <vt:lpstr>PowerPoint Presentation</vt:lpstr>
      <vt:lpstr>Alternatives</vt:lpstr>
      <vt:lpstr>Strategic Criteria</vt:lpstr>
      <vt:lpstr>Model Overview</vt:lpstr>
      <vt:lpstr>Benefits</vt:lpstr>
      <vt:lpstr>Opportunities</vt:lpstr>
      <vt:lpstr>Costs</vt:lpstr>
      <vt:lpstr>Risks</vt:lpstr>
      <vt:lpstr>Individual BOCR Results</vt:lpstr>
      <vt:lpstr>BOCR Ratings</vt:lpstr>
      <vt:lpstr>Final Outcomes</vt:lpstr>
      <vt:lpstr>Sensitivity Studies  (Benefits &amp; Opportunities)</vt:lpstr>
      <vt:lpstr>Sensitivity Studies  (Costs &amp; Risks)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ILLICIT DRUG ABUSE IN THE US</dc:title>
  <dc:creator>Kostromskoy, Evgeny</dc:creator>
  <cp:lastModifiedBy>Kostromskoy, Evgeny</cp:lastModifiedBy>
  <cp:revision>46</cp:revision>
  <dcterms:created xsi:type="dcterms:W3CDTF">2016-04-04T02:39:42Z</dcterms:created>
  <dcterms:modified xsi:type="dcterms:W3CDTF">2016-04-19T23:01:59Z</dcterms:modified>
</cp:coreProperties>
</file>