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handoutMasterIdLst>
    <p:handoutMasterId r:id="rId29"/>
  </p:handoutMasterIdLst>
  <p:sldIdLst>
    <p:sldId id="258" r:id="rId5"/>
    <p:sldId id="270" r:id="rId6"/>
    <p:sldId id="269" r:id="rId7"/>
    <p:sldId id="271" r:id="rId8"/>
    <p:sldId id="272" r:id="rId9"/>
    <p:sldId id="277" r:id="rId10"/>
    <p:sldId id="303" r:id="rId11"/>
    <p:sldId id="281" r:id="rId12"/>
    <p:sldId id="304" r:id="rId13"/>
    <p:sldId id="283" r:id="rId14"/>
    <p:sldId id="305" r:id="rId15"/>
    <p:sldId id="285" r:id="rId16"/>
    <p:sldId id="306" r:id="rId17"/>
    <p:sldId id="287" r:id="rId18"/>
    <p:sldId id="289" r:id="rId19"/>
    <p:sldId id="278" r:id="rId20"/>
    <p:sldId id="268" r:id="rId21"/>
    <p:sldId id="299" r:id="rId22"/>
    <p:sldId id="300" r:id="rId23"/>
    <p:sldId id="301" r:id="rId24"/>
    <p:sldId id="302" r:id="rId25"/>
    <p:sldId id="257"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949" autoAdjust="0"/>
  </p:normalViewPr>
  <p:slideViewPr>
    <p:cSldViewPr snapToGrid="0" showGuides="1">
      <p:cViewPr varScale="1">
        <p:scale>
          <a:sx n="72" d="100"/>
          <a:sy n="72" d="100"/>
        </p:scale>
        <p:origin x="81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62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9/30/2020</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9/30/2020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388040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a:p>
        </p:txBody>
      </p:sp>
    </p:spTree>
    <p:extLst>
      <p:ext uri="{BB962C8B-B14F-4D97-AF65-F5344CB8AC3E}">
        <p14:creationId xmlns:p14="http://schemas.microsoft.com/office/powerpoint/2010/main" val="163115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a:p>
        </p:txBody>
      </p:sp>
    </p:spTree>
    <p:extLst>
      <p:ext uri="{BB962C8B-B14F-4D97-AF65-F5344CB8AC3E}">
        <p14:creationId xmlns:p14="http://schemas.microsoft.com/office/powerpoint/2010/main" val="372414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17</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22</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23</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172673" y="-72201"/>
            <a:ext cx="6933236" cy="1131285"/>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819540" y="1231712"/>
            <a:ext cx="4017446" cy="4103885"/>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5578527" y="1010033"/>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35693"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dirty="0"/>
              <a:t>Click to edit Master title style</a:t>
            </a:r>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9"/>
            <a:ext cx="3883819" cy="4545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9"/>
            <a:ext cx="3883819" cy="4545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6760408"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264773"/>
            <a:ext cx="4424362" cy="5190966"/>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6760408"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18" name="Oval 17">
            <a:extLst>
              <a:ext uri="{FF2B5EF4-FFF2-40B4-BE49-F238E27FC236}">
                <a16:creationId xmlns:a16="http://schemas.microsoft.com/office/drawing/2014/main" id="{25438254-72E1-43B1-BA8D-9D117DCA5C82}"/>
              </a:ext>
            </a:extLst>
          </p:cNvPr>
          <p:cNvSpPr>
            <a:spLocks noChangeAspect="1"/>
          </p:cNvSpPr>
          <p:nvPr userDrawn="1"/>
        </p:nvSpPr>
        <p:spPr>
          <a:xfrm>
            <a:off x="1545065" y="3670086"/>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F64CEBAA-7CE7-4929-8708-14F3AF46920A}"/>
              </a:ext>
            </a:extLst>
          </p:cNvPr>
          <p:cNvSpPr>
            <a:spLocks noGrp="1"/>
          </p:cNvSpPr>
          <p:nvPr>
            <p:ph type="pic" sz="quarter" idx="20" hasCustomPrompt="1"/>
          </p:nvPr>
        </p:nvSpPr>
        <p:spPr>
          <a:xfrm>
            <a:off x="1709681" y="3834702"/>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25" name="Oval 24">
            <a:extLst>
              <a:ext uri="{FF2B5EF4-FFF2-40B4-BE49-F238E27FC236}">
                <a16:creationId xmlns:a16="http://schemas.microsoft.com/office/drawing/2014/main" id="{815DBD72-9562-4CC3-8FC0-DD3AA29F9F0B}"/>
              </a:ext>
            </a:extLst>
          </p:cNvPr>
          <p:cNvSpPr>
            <a:spLocks noChangeAspect="1"/>
          </p:cNvSpPr>
          <p:nvPr userDrawn="1"/>
        </p:nvSpPr>
        <p:spPr>
          <a:xfrm>
            <a:off x="9582266"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Picture Placeholder 11">
            <a:extLst>
              <a:ext uri="{FF2B5EF4-FFF2-40B4-BE49-F238E27FC236}">
                <a16:creationId xmlns:a16="http://schemas.microsoft.com/office/drawing/2014/main" id="{39AF6AF9-4ED5-403E-B0EE-96C245C75540}"/>
              </a:ext>
            </a:extLst>
          </p:cNvPr>
          <p:cNvSpPr>
            <a:spLocks noGrp="1"/>
          </p:cNvSpPr>
          <p:nvPr>
            <p:ph type="pic" sz="quarter" idx="21" hasCustomPrompt="1"/>
          </p:nvPr>
        </p:nvSpPr>
        <p:spPr>
          <a:xfrm>
            <a:off x="9746881" y="1963189"/>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9/30/2020</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webp"/><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webp"/><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p:txBody>
          <a:bodyPr/>
          <a:lstStyle/>
          <a:p>
            <a:r>
              <a:rPr lang="en-US" dirty="0"/>
              <a:t>Replacing RBG</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p:txBody>
          <a:bodyPr/>
          <a:lstStyle/>
          <a:p>
            <a:r>
              <a:rPr lang="en-US" dirty="0"/>
              <a:t>When should senate republicans vote on the nominee?</a:t>
            </a:r>
          </a:p>
        </p:txBody>
      </p:sp>
      <p:pic>
        <p:nvPicPr>
          <p:cNvPr id="10" name="Picture Placeholder 9">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a:blip r:embed="rId3"/>
          <a:srcRect/>
          <a:stretch/>
        </p:blipFill>
        <p:spPr>
          <a:xfrm>
            <a:off x="710813" y="1580767"/>
            <a:ext cx="4511754" cy="3062353"/>
          </a:xfrm>
        </p:spPr>
      </p:pic>
      <p:sp>
        <p:nvSpPr>
          <p:cNvPr id="5" name="Subtitle 2">
            <a:extLst>
              <a:ext uri="{FF2B5EF4-FFF2-40B4-BE49-F238E27FC236}">
                <a16:creationId xmlns:a16="http://schemas.microsoft.com/office/drawing/2014/main" id="{0F0BB435-16FD-43D8-A8C8-904B209006DF}"/>
              </a:ext>
            </a:extLst>
          </p:cNvPr>
          <p:cNvSpPr txBox="1">
            <a:spLocks/>
          </p:cNvSpPr>
          <p:nvPr/>
        </p:nvSpPr>
        <p:spPr>
          <a:xfrm>
            <a:off x="9791700" y="6232913"/>
            <a:ext cx="2115820" cy="5031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Adrian Markocic</a:t>
            </a:r>
            <a:endParaRPr lang="en-US" dirty="0"/>
          </a:p>
        </p:txBody>
      </p:sp>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FDF5-E8ED-4DB4-A7CE-1DA92EB30086}"/>
              </a:ext>
            </a:extLst>
          </p:cNvPr>
          <p:cNvSpPr>
            <a:spLocks noGrp="1"/>
          </p:cNvSpPr>
          <p:nvPr>
            <p:ph type="title"/>
          </p:nvPr>
        </p:nvSpPr>
        <p:spPr/>
        <p:txBody>
          <a:bodyPr/>
          <a:lstStyle/>
          <a:p>
            <a:r>
              <a:rPr lang="en-US" dirty="0"/>
              <a:t>Opportunities Synthesis</a:t>
            </a:r>
          </a:p>
        </p:txBody>
      </p:sp>
      <p:sp>
        <p:nvSpPr>
          <p:cNvPr id="3" name="Slide Number Placeholder 2">
            <a:extLst>
              <a:ext uri="{FF2B5EF4-FFF2-40B4-BE49-F238E27FC236}">
                <a16:creationId xmlns:a16="http://schemas.microsoft.com/office/drawing/2014/main" id="{806B009B-0023-426A-8A00-502FCC86528E}"/>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pic>
        <p:nvPicPr>
          <p:cNvPr id="6" name="Picture 5">
            <a:extLst>
              <a:ext uri="{FF2B5EF4-FFF2-40B4-BE49-F238E27FC236}">
                <a16:creationId xmlns:a16="http://schemas.microsoft.com/office/drawing/2014/main" id="{33E1B65E-FA20-448B-9FD4-3081F7FC81BC}"/>
              </a:ext>
            </a:extLst>
          </p:cNvPr>
          <p:cNvPicPr>
            <a:picLocks noChangeAspect="1"/>
          </p:cNvPicPr>
          <p:nvPr/>
        </p:nvPicPr>
        <p:blipFill rotWithShape="1">
          <a:blip r:embed="rId2"/>
          <a:srcRect l="2754" t="10791" r="87397" b="73959"/>
          <a:stretch/>
        </p:blipFill>
        <p:spPr>
          <a:xfrm>
            <a:off x="967614" y="1925837"/>
            <a:ext cx="4929951" cy="2453834"/>
          </a:xfrm>
          <a:prstGeom prst="rect">
            <a:avLst/>
          </a:prstGeom>
        </p:spPr>
      </p:pic>
      <p:pic>
        <p:nvPicPr>
          <p:cNvPr id="7" name="Picture 6">
            <a:extLst>
              <a:ext uri="{FF2B5EF4-FFF2-40B4-BE49-F238E27FC236}">
                <a16:creationId xmlns:a16="http://schemas.microsoft.com/office/drawing/2014/main" id="{AC3F41A7-A418-4443-817A-F35CC281D3C4}"/>
              </a:ext>
            </a:extLst>
          </p:cNvPr>
          <p:cNvPicPr>
            <a:picLocks noChangeAspect="1"/>
          </p:cNvPicPr>
          <p:nvPr/>
        </p:nvPicPr>
        <p:blipFill rotWithShape="1">
          <a:blip r:embed="rId2"/>
          <a:srcRect l="74121" t="40099" r="14670" b="38963"/>
          <a:stretch/>
        </p:blipFill>
        <p:spPr>
          <a:xfrm>
            <a:off x="6294437" y="3690706"/>
            <a:ext cx="3980901" cy="2390174"/>
          </a:xfrm>
          <a:prstGeom prst="rect">
            <a:avLst/>
          </a:prstGeom>
        </p:spPr>
      </p:pic>
    </p:spTree>
    <p:extLst>
      <p:ext uri="{BB962C8B-B14F-4D97-AF65-F5344CB8AC3E}">
        <p14:creationId xmlns:p14="http://schemas.microsoft.com/office/powerpoint/2010/main" val="4103700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E9121B-9B70-42A8-AC0B-420FB7D3B187}"/>
              </a:ext>
            </a:extLst>
          </p:cNvPr>
          <p:cNvSpPr>
            <a:spLocks noGrp="1"/>
          </p:cNvSpPr>
          <p:nvPr>
            <p:ph type="title"/>
          </p:nvPr>
        </p:nvSpPr>
        <p:spPr>
          <a:xfrm>
            <a:off x="831850" y="182563"/>
            <a:ext cx="10515600" cy="940181"/>
          </a:xfrm>
        </p:spPr>
        <p:txBody>
          <a:bodyPr/>
          <a:lstStyle/>
          <a:p>
            <a:r>
              <a:rPr lang="en-US" dirty="0"/>
              <a:t>Costs</a:t>
            </a:r>
          </a:p>
        </p:txBody>
      </p:sp>
      <p:sp>
        <p:nvSpPr>
          <p:cNvPr id="3" name="Slide Number Placeholder 2">
            <a:extLst>
              <a:ext uri="{FF2B5EF4-FFF2-40B4-BE49-F238E27FC236}">
                <a16:creationId xmlns:a16="http://schemas.microsoft.com/office/drawing/2014/main" id="{F421C9B1-8D30-405B-9013-E1FCCE31C6DB}"/>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11</a:t>
            </a:fld>
            <a:endParaRPr lang="en-US" noProof="0"/>
          </a:p>
        </p:txBody>
      </p:sp>
      <p:sp>
        <p:nvSpPr>
          <p:cNvPr id="10" name="Text Placeholder 3">
            <a:extLst>
              <a:ext uri="{FF2B5EF4-FFF2-40B4-BE49-F238E27FC236}">
                <a16:creationId xmlns:a16="http://schemas.microsoft.com/office/drawing/2014/main" id="{FE735F47-577E-4F0C-A32C-AAC87D1ADE98}"/>
              </a:ext>
            </a:extLst>
          </p:cNvPr>
          <p:cNvSpPr>
            <a:spLocks noGrp="1"/>
          </p:cNvSpPr>
          <p:nvPr>
            <p:ph type="body" idx="1"/>
          </p:nvPr>
        </p:nvSpPr>
        <p:spPr>
          <a:xfrm>
            <a:off x="831850" y="1153348"/>
            <a:ext cx="10515600" cy="1111387"/>
          </a:xfrm>
        </p:spPr>
        <p:txBody>
          <a:bodyPr>
            <a:normAutofit/>
          </a:bodyPr>
          <a:lstStyle/>
          <a:p>
            <a:pPr marL="285750" indent="-285750" algn="l">
              <a:buFont typeface="Arial" panose="020B0604020202020204" pitchFamily="34" charset="0"/>
              <a:buChar char="•"/>
            </a:pPr>
            <a:r>
              <a:rPr lang="en-US" dirty="0"/>
              <a:t>Democratic Voter Motivation</a:t>
            </a:r>
          </a:p>
          <a:p>
            <a:pPr marL="285750" indent="-285750" algn="l">
              <a:buFont typeface="Arial" panose="020B0604020202020204" pitchFamily="34" charset="0"/>
              <a:buChar char="•"/>
            </a:pPr>
            <a:r>
              <a:rPr lang="en-US" dirty="0"/>
              <a:t>Republican advertising and spending on the defensive</a:t>
            </a:r>
          </a:p>
        </p:txBody>
      </p:sp>
      <p:pic>
        <p:nvPicPr>
          <p:cNvPr id="7" name="Picture 6">
            <a:extLst>
              <a:ext uri="{FF2B5EF4-FFF2-40B4-BE49-F238E27FC236}">
                <a16:creationId xmlns:a16="http://schemas.microsoft.com/office/drawing/2014/main" id="{9F90CB9F-7E0F-44C1-B0A6-1F0C8D33A732}"/>
              </a:ext>
            </a:extLst>
          </p:cNvPr>
          <p:cNvPicPr>
            <a:picLocks noChangeAspect="1"/>
          </p:cNvPicPr>
          <p:nvPr/>
        </p:nvPicPr>
        <p:blipFill rotWithShape="1">
          <a:blip r:embed="rId2"/>
          <a:srcRect l="9968" t="16699" r="69051" b="61150"/>
          <a:stretch/>
        </p:blipFill>
        <p:spPr>
          <a:xfrm>
            <a:off x="6687477" y="2215982"/>
            <a:ext cx="3964329" cy="1345360"/>
          </a:xfrm>
          <a:prstGeom prst="rect">
            <a:avLst/>
          </a:prstGeom>
        </p:spPr>
      </p:pic>
      <p:sp>
        <p:nvSpPr>
          <p:cNvPr id="12" name="Content Placeholder 2">
            <a:extLst>
              <a:ext uri="{FF2B5EF4-FFF2-40B4-BE49-F238E27FC236}">
                <a16:creationId xmlns:a16="http://schemas.microsoft.com/office/drawing/2014/main" id="{5C9FF3BB-7586-4138-A723-9F1C146E2ED8}"/>
              </a:ext>
            </a:extLst>
          </p:cNvPr>
          <p:cNvSpPr txBox="1">
            <a:spLocks/>
          </p:cNvSpPr>
          <p:nvPr/>
        </p:nvSpPr>
        <p:spPr>
          <a:xfrm>
            <a:off x="6687477" y="1860868"/>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Economic Decision Subnet</a:t>
            </a:r>
          </a:p>
          <a:p>
            <a:endParaRPr lang="en-US" sz="1600" dirty="0"/>
          </a:p>
        </p:txBody>
      </p:sp>
      <p:sp>
        <p:nvSpPr>
          <p:cNvPr id="14" name="Content Placeholder 2">
            <a:extLst>
              <a:ext uri="{FF2B5EF4-FFF2-40B4-BE49-F238E27FC236}">
                <a16:creationId xmlns:a16="http://schemas.microsoft.com/office/drawing/2014/main" id="{39774256-E891-4EB6-A81E-052A86115FCD}"/>
              </a:ext>
            </a:extLst>
          </p:cNvPr>
          <p:cNvSpPr txBox="1">
            <a:spLocks/>
          </p:cNvSpPr>
          <p:nvPr/>
        </p:nvSpPr>
        <p:spPr>
          <a:xfrm>
            <a:off x="4650476" y="3881283"/>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Social Decision Subnet</a:t>
            </a:r>
          </a:p>
          <a:p>
            <a:endParaRPr lang="en-US" sz="1600" dirty="0"/>
          </a:p>
        </p:txBody>
      </p:sp>
      <p:sp>
        <p:nvSpPr>
          <p:cNvPr id="16" name="Content Placeholder 2">
            <a:extLst>
              <a:ext uri="{FF2B5EF4-FFF2-40B4-BE49-F238E27FC236}">
                <a16:creationId xmlns:a16="http://schemas.microsoft.com/office/drawing/2014/main" id="{ED09C39F-3FBE-4F1A-A186-0D6E62EDD051}"/>
              </a:ext>
            </a:extLst>
          </p:cNvPr>
          <p:cNvSpPr txBox="1">
            <a:spLocks/>
          </p:cNvSpPr>
          <p:nvPr/>
        </p:nvSpPr>
        <p:spPr>
          <a:xfrm>
            <a:off x="576474" y="2364306"/>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Political Decision Subnet</a:t>
            </a:r>
          </a:p>
          <a:p>
            <a:endParaRPr lang="en-US" sz="1600" dirty="0"/>
          </a:p>
        </p:txBody>
      </p:sp>
      <p:pic>
        <p:nvPicPr>
          <p:cNvPr id="18" name="Picture 17">
            <a:extLst>
              <a:ext uri="{FF2B5EF4-FFF2-40B4-BE49-F238E27FC236}">
                <a16:creationId xmlns:a16="http://schemas.microsoft.com/office/drawing/2014/main" id="{5E1E749B-4B61-4DDE-8D81-7BC343B2380C}"/>
              </a:ext>
            </a:extLst>
          </p:cNvPr>
          <p:cNvPicPr>
            <a:picLocks noChangeAspect="1"/>
          </p:cNvPicPr>
          <p:nvPr/>
        </p:nvPicPr>
        <p:blipFill rotWithShape="1">
          <a:blip r:embed="rId3"/>
          <a:srcRect l="10063" t="13450" r="70427" b="33237"/>
          <a:stretch/>
        </p:blipFill>
        <p:spPr>
          <a:xfrm>
            <a:off x="576474" y="2741685"/>
            <a:ext cx="3026780" cy="2658559"/>
          </a:xfrm>
          <a:prstGeom prst="rect">
            <a:avLst/>
          </a:prstGeom>
        </p:spPr>
      </p:pic>
      <p:pic>
        <p:nvPicPr>
          <p:cNvPr id="20" name="Picture 19">
            <a:extLst>
              <a:ext uri="{FF2B5EF4-FFF2-40B4-BE49-F238E27FC236}">
                <a16:creationId xmlns:a16="http://schemas.microsoft.com/office/drawing/2014/main" id="{1C60EDFC-5C7F-4134-903C-6CEAD2B5A444}"/>
              </a:ext>
            </a:extLst>
          </p:cNvPr>
          <p:cNvPicPr>
            <a:picLocks noChangeAspect="1"/>
          </p:cNvPicPr>
          <p:nvPr/>
        </p:nvPicPr>
        <p:blipFill rotWithShape="1">
          <a:blip r:embed="rId4"/>
          <a:srcRect l="10063" t="16993" r="70048" b="60855"/>
          <a:stretch/>
        </p:blipFill>
        <p:spPr>
          <a:xfrm>
            <a:off x="4728957" y="4259158"/>
            <a:ext cx="3928330" cy="1406324"/>
          </a:xfrm>
          <a:prstGeom prst="rect">
            <a:avLst/>
          </a:prstGeom>
        </p:spPr>
      </p:pic>
    </p:spTree>
    <p:extLst>
      <p:ext uri="{BB962C8B-B14F-4D97-AF65-F5344CB8AC3E}">
        <p14:creationId xmlns:p14="http://schemas.microsoft.com/office/powerpoint/2010/main" val="1788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C55A-172D-49F6-B582-2626D757D82D}"/>
              </a:ext>
            </a:extLst>
          </p:cNvPr>
          <p:cNvSpPr>
            <a:spLocks noGrp="1"/>
          </p:cNvSpPr>
          <p:nvPr>
            <p:ph type="title"/>
          </p:nvPr>
        </p:nvSpPr>
        <p:spPr/>
        <p:txBody>
          <a:bodyPr/>
          <a:lstStyle/>
          <a:p>
            <a:r>
              <a:rPr lang="en-US" dirty="0">
                <a:solidFill>
                  <a:schemeClr val="bg1"/>
                </a:solidFill>
              </a:rPr>
              <a:t>Costs synthesis</a:t>
            </a:r>
          </a:p>
        </p:txBody>
      </p:sp>
      <p:sp>
        <p:nvSpPr>
          <p:cNvPr id="3" name="Slide Number Placeholder 2">
            <a:extLst>
              <a:ext uri="{FF2B5EF4-FFF2-40B4-BE49-F238E27FC236}">
                <a16:creationId xmlns:a16="http://schemas.microsoft.com/office/drawing/2014/main" id="{BC085699-B47F-43A2-AB60-1D9AC0930F27}"/>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pic>
        <p:nvPicPr>
          <p:cNvPr id="4" name="Picture 3">
            <a:extLst>
              <a:ext uri="{FF2B5EF4-FFF2-40B4-BE49-F238E27FC236}">
                <a16:creationId xmlns:a16="http://schemas.microsoft.com/office/drawing/2014/main" id="{B1E8760B-01EF-4886-9281-8FC871EFDEB7}"/>
              </a:ext>
            </a:extLst>
          </p:cNvPr>
          <p:cNvPicPr>
            <a:picLocks noChangeAspect="1"/>
          </p:cNvPicPr>
          <p:nvPr/>
        </p:nvPicPr>
        <p:blipFill rotWithShape="1">
          <a:blip r:embed="rId2"/>
          <a:srcRect l="5269" t="19209" r="84858" b="66614"/>
          <a:stretch/>
        </p:blipFill>
        <p:spPr>
          <a:xfrm>
            <a:off x="1140972" y="2048718"/>
            <a:ext cx="4388737" cy="2025570"/>
          </a:xfrm>
          <a:prstGeom prst="rect">
            <a:avLst/>
          </a:prstGeom>
        </p:spPr>
      </p:pic>
      <p:pic>
        <p:nvPicPr>
          <p:cNvPr id="5" name="Picture 4">
            <a:extLst>
              <a:ext uri="{FF2B5EF4-FFF2-40B4-BE49-F238E27FC236}">
                <a16:creationId xmlns:a16="http://schemas.microsoft.com/office/drawing/2014/main" id="{2B4E6395-7AE0-4227-9E50-17DCCC5EFCEB}"/>
              </a:ext>
            </a:extLst>
          </p:cNvPr>
          <p:cNvPicPr>
            <a:picLocks noChangeAspect="1"/>
          </p:cNvPicPr>
          <p:nvPr/>
        </p:nvPicPr>
        <p:blipFill rotWithShape="1">
          <a:blip r:embed="rId3"/>
          <a:srcRect l="3630" t="14040" r="87944" b="71783"/>
          <a:stretch/>
        </p:blipFill>
        <p:spPr>
          <a:xfrm>
            <a:off x="6091238" y="4074288"/>
            <a:ext cx="3796496" cy="2053248"/>
          </a:xfrm>
          <a:prstGeom prst="rect">
            <a:avLst/>
          </a:prstGeom>
        </p:spPr>
      </p:pic>
    </p:spTree>
    <p:extLst>
      <p:ext uri="{BB962C8B-B14F-4D97-AF65-F5344CB8AC3E}">
        <p14:creationId xmlns:p14="http://schemas.microsoft.com/office/powerpoint/2010/main" val="2467903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E9121B-9B70-42A8-AC0B-420FB7D3B187}"/>
              </a:ext>
            </a:extLst>
          </p:cNvPr>
          <p:cNvSpPr>
            <a:spLocks noGrp="1"/>
          </p:cNvSpPr>
          <p:nvPr>
            <p:ph type="title"/>
          </p:nvPr>
        </p:nvSpPr>
        <p:spPr>
          <a:xfrm>
            <a:off x="831850" y="182563"/>
            <a:ext cx="10515600" cy="940181"/>
          </a:xfrm>
        </p:spPr>
        <p:txBody>
          <a:bodyPr/>
          <a:lstStyle/>
          <a:p>
            <a:r>
              <a:rPr lang="en-US" dirty="0"/>
              <a:t>Risks</a:t>
            </a:r>
          </a:p>
        </p:txBody>
      </p:sp>
      <p:sp>
        <p:nvSpPr>
          <p:cNvPr id="3" name="Slide Number Placeholder 2">
            <a:extLst>
              <a:ext uri="{FF2B5EF4-FFF2-40B4-BE49-F238E27FC236}">
                <a16:creationId xmlns:a16="http://schemas.microsoft.com/office/drawing/2014/main" id="{F421C9B1-8D30-405B-9013-E1FCCE31C6DB}"/>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13</a:t>
            </a:fld>
            <a:endParaRPr lang="en-US" noProof="0"/>
          </a:p>
        </p:txBody>
      </p:sp>
      <p:sp>
        <p:nvSpPr>
          <p:cNvPr id="10" name="Text Placeholder 3">
            <a:extLst>
              <a:ext uri="{FF2B5EF4-FFF2-40B4-BE49-F238E27FC236}">
                <a16:creationId xmlns:a16="http://schemas.microsoft.com/office/drawing/2014/main" id="{FE735F47-577E-4F0C-A32C-AAC87D1ADE98}"/>
              </a:ext>
            </a:extLst>
          </p:cNvPr>
          <p:cNvSpPr>
            <a:spLocks noGrp="1"/>
          </p:cNvSpPr>
          <p:nvPr>
            <p:ph type="body" idx="1"/>
          </p:nvPr>
        </p:nvSpPr>
        <p:spPr>
          <a:xfrm>
            <a:off x="831850" y="1153348"/>
            <a:ext cx="10515600" cy="1588337"/>
          </a:xfrm>
        </p:spPr>
        <p:txBody>
          <a:bodyPr>
            <a:normAutofit/>
          </a:bodyPr>
          <a:lstStyle/>
          <a:p>
            <a:pPr marL="285750" indent="-285750" algn="l">
              <a:buFont typeface="Arial" panose="020B0604020202020204" pitchFamily="34" charset="0"/>
              <a:buChar char="•"/>
            </a:pPr>
            <a:r>
              <a:rPr lang="en-US" dirty="0"/>
              <a:t>Loss of control of the Senate</a:t>
            </a:r>
          </a:p>
          <a:p>
            <a:pPr marL="285750" indent="-285750" algn="l">
              <a:buFont typeface="Arial" panose="020B0604020202020204" pitchFamily="34" charset="0"/>
              <a:buChar char="•"/>
            </a:pPr>
            <a:r>
              <a:rPr lang="en-US" dirty="0"/>
              <a:t>Loss of the Presidency</a:t>
            </a:r>
          </a:p>
          <a:p>
            <a:pPr marL="285750" indent="-285750" algn="l">
              <a:buFont typeface="Arial" panose="020B0604020202020204" pitchFamily="34" charset="0"/>
              <a:buChar char="•"/>
            </a:pPr>
            <a:r>
              <a:rPr lang="en-US" dirty="0"/>
              <a:t>Increased Political Division</a:t>
            </a:r>
          </a:p>
          <a:p>
            <a:pPr marL="285750" indent="-285750" algn="l">
              <a:buFont typeface="Arial" panose="020B0604020202020204" pitchFamily="34" charset="0"/>
              <a:buChar char="•"/>
            </a:pPr>
            <a:r>
              <a:rPr lang="en-US" dirty="0"/>
              <a:t>Potential for Political Retaliation</a:t>
            </a:r>
          </a:p>
        </p:txBody>
      </p:sp>
      <p:pic>
        <p:nvPicPr>
          <p:cNvPr id="2" name="Picture 1">
            <a:extLst>
              <a:ext uri="{FF2B5EF4-FFF2-40B4-BE49-F238E27FC236}">
                <a16:creationId xmlns:a16="http://schemas.microsoft.com/office/drawing/2014/main" id="{15094BD6-B136-4B0B-8912-161A9AE0CD89}"/>
              </a:ext>
            </a:extLst>
          </p:cNvPr>
          <p:cNvPicPr>
            <a:picLocks noChangeAspect="1"/>
          </p:cNvPicPr>
          <p:nvPr/>
        </p:nvPicPr>
        <p:blipFill rotWithShape="1">
          <a:blip r:embed="rId2"/>
          <a:srcRect l="9969" t="12120" r="70617" b="36783"/>
          <a:stretch/>
        </p:blipFill>
        <p:spPr>
          <a:xfrm>
            <a:off x="6221560" y="1947516"/>
            <a:ext cx="3526972" cy="2983697"/>
          </a:xfrm>
          <a:prstGeom prst="rect">
            <a:avLst/>
          </a:prstGeom>
        </p:spPr>
      </p:pic>
      <p:pic>
        <p:nvPicPr>
          <p:cNvPr id="4" name="Picture 3">
            <a:extLst>
              <a:ext uri="{FF2B5EF4-FFF2-40B4-BE49-F238E27FC236}">
                <a16:creationId xmlns:a16="http://schemas.microsoft.com/office/drawing/2014/main" id="{5B79CA92-12AD-4A67-BD6B-ABFF6AF466DA}"/>
              </a:ext>
            </a:extLst>
          </p:cNvPr>
          <p:cNvPicPr>
            <a:picLocks noChangeAspect="1"/>
          </p:cNvPicPr>
          <p:nvPr/>
        </p:nvPicPr>
        <p:blipFill rotWithShape="1">
          <a:blip r:embed="rId3"/>
          <a:srcRect l="9968" t="12415" r="71424" b="34568"/>
          <a:stretch/>
        </p:blipFill>
        <p:spPr>
          <a:xfrm>
            <a:off x="1947239" y="3597081"/>
            <a:ext cx="3206187" cy="2936279"/>
          </a:xfrm>
          <a:prstGeom prst="rect">
            <a:avLst/>
          </a:prstGeom>
        </p:spPr>
      </p:pic>
      <p:sp>
        <p:nvSpPr>
          <p:cNvPr id="5" name="Content Placeholder 2">
            <a:extLst>
              <a:ext uri="{FF2B5EF4-FFF2-40B4-BE49-F238E27FC236}">
                <a16:creationId xmlns:a16="http://schemas.microsoft.com/office/drawing/2014/main" id="{67C6835D-83A8-4BA1-943C-C2D9F38FF31C}"/>
              </a:ext>
            </a:extLst>
          </p:cNvPr>
          <p:cNvSpPr txBox="1">
            <a:spLocks/>
          </p:cNvSpPr>
          <p:nvPr/>
        </p:nvSpPr>
        <p:spPr>
          <a:xfrm>
            <a:off x="6119036" y="1480963"/>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Political Decision Subnet</a:t>
            </a:r>
          </a:p>
          <a:p>
            <a:endParaRPr lang="en-US" sz="1600" dirty="0"/>
          </a:p>
        </p:txBody>
      </p:sp>
      <p:sp>
        <p:nvSpPr>
          <p:cNvPr id="6" name="Content Placeholder 2">
            <a:extLst>
              <a:ext uri="{FF2B5EF4-FFF2-40B4-BE49-F238E27FC236}">
                <a16:creationId xmlns:a16="http://schemas.microsoft.com/office/drawing/2014/main" id="{04C0ED53-5933-4E2E-86AD-A74986775DAE}"/>
              </a:ext>
            </a:extLst>
          </p:cNvPr>
          <p:cNvSpPr txBox="1">
            <a:spLocks/>
          </p:cNvSpPr>
          <p:nvPr/>
        </p:nvSpPr>
        <p:spPr>
          <a:xfrm>
            <a:off x="1717528" y="3169382"/>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Social Decision Subnet</a:t>
            </a:r>
          </a:p>
          <a:p>
            <a:endParaRPr lang="en-US" sz="1600" dirty="0"/>
          </a:p>
        </p:txBody>
      </p:sp>
    </p:spTree>
    <p:extLst>
      <p:ext uri="{BB962C8B-B14F-4D97-AF65-F5344CB8AC3E}">
        <p14:creationId xmlns:p14="http://schemas.microsoft.com/office/powerpoint/2010/main" val="429258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1968-E7C5-4943-8DC8-CE25D904ADE1}"/>
              </a:ext>
            </a:extLst>
          </p:cNvPr>
          <p:cNvSpPr>
            <a:spLocks noGrp="1"/>
          </p:cNvSpPr>
          <p:nvPr>
            <p:ph type="title"/>
          </p:nvPr>
        </p:nvSpPr>
        <p:spPr/>
        <p:txBody>
          <a:bodyPr/>
          <a:lstStyle/>
          <a:p>
            <a:r>
              <a:rPr lang="en-US" dirty="0">
                <a:solidFill>
                  <a:schemeClr val="bg1"/>
                </a:solidFill>
              </a:rPr>
              <a:t>Risks synthesis</a:t>
            </a:r>
          </a:p>
        </p:txBody>
      </p:sp>
      <p:sp>
        <p:nvSpPr>
          <p:cNvPr id="3" name="Slide Number Placeholder 2">
            <a:extLst>
              <a:ext uri="{FF2B5EF4-FFF2-40B4-BE49-F238E27FC236}">
                <a16:creationId xmlns:a16="http://schemas.microsoft.com/office/drawing/2014/main" id="{D4767D42-2963-42A3-B41D-ACFD61A33C53}"/>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pic>
        <p:nvPicPr>
          <p:cNvPr id="4" name="Picture 3">
            <a:extLst>
              <a:ext uri="{FF2B5EF4-FFF2-40B4-BE49-F238E27FC236}">
                <a16:creationId xmlns:a16="http://schemas.microsoft.com/office/drawing/2014/main" id="{503F23F8-0908-4DD6-ACA5-398AB3205B03}"/>
              </a:ext>
            </a:extLst>
          </p:cNvPr>
          <p:cNvPicPr>
            <a:picLocks noChangeAspect="1"/>
          </p:cNvPicPr>
          <p:nvPr/>
        </p:nvPicPr>
        <p:blipFill rotWithShape="1">
          <a:blip r:embed="rId2"/>
          <a:srcRect l="4444" t="16403" r="85427" b="68239"/>
          <a:stretch/>
        </p:blipFill>
        <p:spPr>
          <a:xfrm>
            <a:off x="613457" y="1846163"/>
            <a:ext cx="4678883" cy="2280212"/>
          </a:xfrm>
          <a:prstGeom prst="rect">
            <a:avLst/>
          </a:prstGeom>
        </p:spPr>
      </p:pic>
      <p:pic>
        <p:nvPicPr>
          <p:cNvPr id="5" name="Picture 4">
            <a:extLst>
              <a:ext uri="{FF2B5EF4-FFF2-40B4-BE49-F238E27FC236}">
                <a16:creationId xmlns:a16="http://schemas.microsoft.com/office/drawing/2014/main" id="{1015E670-7EA1-4E68-B198-8A3273D41568}"/>
              </a:ext>
            </a:extLst>
          </p:cNvPr>
          <p:cNvPicPr>
            <a:picLocks noChangeAspect="1"/>
          </p:cNvPicPr>
          <p:nvPr/>
        </p:nvPicPr>
        <p:blipFill rotWithShape="1">
          <a:blip r:embed="rId3"/>
          <a:srcRect l="5297" t="18765" r="85047" b="68239"/>
          <a:stretch/>
        </p:blipFill>
        <p:spPr>
          <a:xfrm>
            <a:off x="5761232" y="3579270"/>
            <a:ext cx="5270812" cy="2280212"/>
          </a:xfrm>
          <a:prstGeom prst="rect">
            <a:avLst/>
          </a:prstGeom>
        </p:spPr>
      </p:pic>
    </p:spTree>
    <p:extLst>
      <p:ext uri="{BB962C8B-B14F-4D97-AF65-F5344CB8AC3E}">
        <p14:creationId xmlns:p14="http://schemas.microsoft.com/office/powerpoint/2010/main" val="299467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46D68-BF12-4F07-A3FC-A92AC609AF0E}"/>
              </a:ext>
            </a:extLst>
          </p:cNvPr>
          <p:cNvSpPr>
            <a:spLocks noGrp="1"/>
          </p:cNvSpPr>
          <p:nvPr>
            <p:ph type="title"/>
          </p:nvPr>
        </p:nvSpPr>
        <p:spPr/>
        <p:txBody>
          <a:bodyPr/>
          <a:lstStyle/>
          <a:p>
            <a:r>
              <a:rPr lang="en-US" dirty="0">
                <a:solidFill>
                  <a:schemeClr val="bg1"/>
                </a:solidFill>
              </a:rPr>
              <a:t>Overall Synthesis</a:t>
            </a:r>
          </a:p>
        </p:txBody>
      </p:sp>
      <p:sp>
        <p:nvSpPr>
          <p:cNvPr id="3" name="Slide Number Placeholder 2">
            <a:extLst>
              <a:ext uri="{FF2B5EF4-FFF2-40B4-BE49-F238E27FC236}">
                <a16:creationId xmlns:a16="http://schemas.microsoft.com/office/drawing/2014/main" id="{BFE8E152-4F51-43FB-9EEE-C283988A8C6F}"/>
              </a:ext>
            </a:extLst>
          </p:cNvPr>
          <p:cNvSpPr>
            <a:spLocks noGrp="1"/>
          </p:cNvSpPr>
          <p:nvPr>
            <p:ph type="sldNum" sz="quarter" idx="12"/>
          </p:nvPr>
        </p:nvSpPr>
        <p:spPr/>
        <p:txBody>
          <a:bodyPr/>
          <a:lstStyle/>
          <a:p>
            <a:fld id="{9EC71654-96A5-4280-94F3-931C61A9F92C}" type="slidenum">
              <a:rPr lang="en-US" noProof="0" smtClean="0"/>
              <a:pPr/>
              <a:t>15</a:t>
            </a:fld>
            <a:endParaRPr lang="en-US" noProof="0" dirty="0"/>
          </a:p>
        </p:txBody>
      </p:sp>
      <p:pic>
        <p:nvPicPr>
          <p:cNvPr id="4" name="Picture 3">
            <a:extLst>
              <a:ext uri="{FF2B5EF4-FFF2-40B4-BE49-F238E27FC236}">
                <a16:creationId xmlns:a16="http://schemas.microsoft.com/office/drawing/2014/main" id="{939462D8-6912-4466-B1EA-1F4DDB3F0249}"/>
              </a:ext>
            </a:extLst>
          </p:cNvPr>
          <p:cNvPicPr>
            <a:picLocks noChangeAspect="1"/>
          </p:cNvPicPr>
          <p:nvPr/>
        </p:nvPicPr>
        <p:blipFill rotWithShape="1">
          <a:blip r:embed="rId2"/>
          <a:srcRect l="3648" t="13566" r="82544" b="71607"/>
          <a:stretch/>
        </p:blipFill>
        <p:spPr>
          <a:xfrm>
            <a:off x="515938" y="1796375"/>
            <a:ext cx="5452948" cy="1882111"/>
          </a:xfrm>
          <a:prstGeom prst="rect">
            <a:avLst/>
          </a:prstGeom>
        </p:spPr>
      </p:pic>
      <p:pic>
        <p:nvPicPr>
          <p:cNvPr id="6" name="Picture 5">
            <a:extLst>
              <a:ext uri="{FF2B5EF4-FFF2-40B4-BE49-F238E27FC236}">
                <a16:creationId xmlns:a16="http://schemas.microsoft.com/office/drawing/2014/main" id="{E2A552C4-BF63-4125-B219-9C6466670DF7}"/>
              </a:ext>
            </a:extLst>
          </p:cNvPr>
          <p:cNvPicPr>
            <a:picLocks noChangeAspect="1"/>
          </p:cNvPicPr>
          <p:nvPr/>
        </p:nvPicPr>
        <p:blipFill rotWithShape="1">
          <a:blip r:embed="rId3"/>
          <a:srcRect l="4511" t="16289" r="81463" b="69096"/>
          <a:stretch/>
        </p:blipFill>
        <p:spPr>
          <a:xfrm>
            <a:off x="4712440" y="4307905"/>
            <a:ext cx="5452949" cy="1826388"/>
          </a:xfrm>
          <a:prstGeom prst="rect">
            <a:avLst/>
          </a:prstGeom>
        </p:spPr>
      </p:pic>
      <p:sp>
        <p:nvSpPr>
          <p:cNvPr id="8" name="Content Placeholder 2">
            <a:extLst>
              <a:ext uri="{FF2B5EF4-FFF2-40B4-BE49-F238E27FC236}">
                <a16:creationId xmlns:a16="http://schemas.microsoft.com/office/drawing/2014/main" id="{7401B330-000E-4CB3-B076-82A84C5DAE60}"/>
              </a:ext>
            </a:extLst>
          </p:cNvPr>
          <p:cNvSpPr txBox="1">
            <a:spLocks/>
          </p:cNvSpPr>
          <p:nvPr/>
        </p:nvSpPr>
        <p:spPr>
          <a:xfrm>
            <a:off x="1894884" y="1330502"/>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Additive Long Term </a:t>
            </a:r>
          </a:p>
          <a:p>
            <a:endParaRPr lang="en-US" sz="1600" dirty="0"/>
          </a:p>
        </p:txBody>
      </p:sp>
      <p:sp>
        <p:nvSpPr>
          <p:cNvPr id="10" name="Content Placeholder 2">
            <a:extLst>
              <a:ext uri="{FF2B5EF4-FFF2-40B4-BE49-F238E27FC236}">
                <a16:creationId xmlns:a16="http://schemas.microsoft.com/office/drawing/2014/main" id="{141E20C9-159A-46D9-9476-E49A3E3E9B7A}"/>
              </a:ext>
            </a:extLst>
          </p:cNvPr>
          <p:cNvSpPr txBox="1">
            <a:spLocks/>
          </p:cNvSpPr>
          <p:nvPr/>
        </p:nvSpPr>
        <p:spPr>
          <a:xfrm>
            <a:off x="5968886" y="3884741"/>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Multiplicative Short Term</a:t>
            </a:r>
          </a:p>
          <a:p>
            <a:endParaRPr lang="en-US" sz="1600" dirty="0"/>
          </a:p>
        </p:txBody>
      </p:sp>
    </p:spTree>
    <p:extLst>
      <p:ext uri="{BB962C8B-B14F-4D97-AF65-F5344CB8AC3E}">
        <p14:creationId xmlns:p14="http://schemas.microsoft.com/office/powerpoint/2010/main" val="245796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B29F-2A8C-4670-BC47-2F8E537D2488}"/>
              </a:ext>
            </a:extLst>
          </p:cNvPr>
          <p:cNvSpPr>
            <a:spLocks noGrp="1"/>
          </p:cNvSpPr>
          <p:nvPr>
            <p:ph type="title"/>
          </p:nvPr>
        </p:nvSpPr>
        <p:spPr/>
        <p:txBody>
          <a:bodyPr/>
          <a:lstStyle/>
          <a:p>
            <a:r>
              <a:rPr lang="en-US" dirty="0">
                <a:solidFill>
                  <a:schemeClr val="bg1"/>
                </a:solidFill>
              </a:rPr>
              <a:t>Strategic Criteria</a:t>
            </a:r>
          </a:p>
        </p:txBody>
      </p:sp>
      <p:sp>
        <p:nvSpPr>
          <p:cNvPr id="3" name="Slide Number Placeholder 2">
            <a:extLst>
              <a:ext uri="{FF2B5EF4-FFF2-40B4-BE49-F238E27FC236}">
                <a16:creationId xmlns:a16="http://schemas.microsoft.com/office/drawing/2014/main" id="{2794A67D-EA91-42E7-99E8-E09C81EF2E9B}"/>
              </a:ext>
            </a:extLst>
          </p:cNvPr>
          <p:cNvSpPr>
            <a:spLocks noGrp="1"/>
          </p:cNvSpPr>
          <p:nvPr>
            <p:ph type="sldNum" sz="quarter" idx="12"/>
          </p:nvPr>
        </p:nvSpPr>
        <p:spPr/>
        <p:txBody>
          <a:bodyPr/>
          <a:lstStyle/>
          <a:p>
            <a:fld id="{9EC71654-96A5-4280-94F3-931C61A9F92C}" type="slidenum">
              <a:rPr lang="en-US" noProof="0" smtClean="0"/>
              <a:pPr/>
              <a:t>16</a:t>
            </a:fld>
            <a:endParaRPr lang="en-US" noProof="0" dirty="0"/>
          </a:p>
        </p:txBody>
      </p:sp>
      <p:sp>
        <p:nvSpPr>
          <p:cNvPr id="5" name="Content Placeholder 2">
            <a:extLst>
              <a:ext uri="{FF2B5EF4-FFF2-40B4-BE49-F238E27FC236}">
                <a16:creationId xmlns:a16="http://schemas.microsoft.com/office/drawing/2014/main" id="{3F0C27B6-D2A0-42C9-98AC-18B655C67185}"/>
              </a:ext>
            </a:extLst>
          </p:cNvPr>
          <p:cNvSpPr txBox="1">
            <a:spLocks/>
          </p:cNvSpPr>
          <p:nvPr/>
        </p:nvSpPr>
        <p:spPr>
          <a:xfrm>
            <a:off x="538961" y="1825625"/>
            <a:ext cx="399147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President Trump’s reelection</a:t>
            </a: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Vice-President Biden’s election</a:t>
            </a: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Democratic Control of the Senate</a:t>
            </a: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Republican Control of the Senate</a:t>
            </a: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Belief in Judicial Neutrality</a:t>
            </a: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Public Trust of Politicians</a:t>
            </a: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Future Cross-Party Cooperation</a:t>
            </a:r>
          </a:p>
          <a:p>
            <a:pPr marL="342900" marR="0" lvl="0" indent="-342900">
              <a:lnSpc>
                <a:spcPct val="107000"/>
              </a:lnSpc>
              <a:spcBef>
                <a:spcPts val="0"/>
              </a:spcBef>
              <a:spcAft>
                <a:spcPts val="800"/>
              </a:spcAft>
              <a:buFont typeface="Symbol" panose="05050102010706020507" pitchFamily="18"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Political Retribution</a:t>
            </a:r>
          </a:p>
        </p:txBody>
      </p:sp>
      <p:pic>
        <p:nvPicPr>
          <p:cNvPr id="10" name="Picture 9">
            <a:extLst>
              <a:ext uri="{FF2B5EF4-FFF2-40B4-BE49-F238E27FC236}">
                <a16:creationId xmlns:a16="http://schemas.microsoft.com/office/drawing/2014/main" id="{855ED54D-C5DD-4493-9827-816B49DE0A0A}"/>
              </a:ext>
            </a:extLst>
          </p:cNvPr>
          <p:cNvPicPr>
            <a:picLocks noChangeAspect="1"/>
          </p:cNvPicPr>
          <p:nvPr/>
        </p:nvPicPr>
        <p:blipFill rotWithShape="1">
          <a:blip r:embed="rId2"/>
          <a:srcRect l="42954" t="21745" r="31227" b="70396"/>
          <a:stretch/>
        </p:blipFill>
        <p:spPr>
          <a:xfrm>
            <a:off x="493751" y="5085011"/>
            <a:ext cx="11159288" cy="1091952"/>
          </a:xfrm>
          <a:prstGeom prst="rect">
            <a:avLst/>
          </a:prstGeom>
        </p:spPr>
      </p:pic>
      <p:sp>
        <p:nvSpPr>
          <p:cNvPr id="12" name="Content Placeholder 2">
            <a:extLst>
              <a:ext uri="{FF2B5EF4-FFF2-40B4-BE49-F238E27FC236}">
                <a16:creationId xmlns:a16="http://schemas.microsoft.com/office/drawing/2014/main" id="{83A9851E-A450-4625-B036-6BCAF0252A75}"/>
              </a:ext>
            </a:extLst>
          </p:cNvPr>
          <p:cNvSpPr txBox="1">
            <a:spLocks/>
          </p:cNvSpPr>
          <p:nvPr/>
        </p:nvSpPr>
        <p:spPr>
          <a:xfrm>
            <a:off x="5230239" y="4565776"/>
            <a:ext cx="1721998"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BOCR Ratings</a:t>
            </a:r>
          </a:p>
          <a:p>
            <a:endParaRPr lang="en-US" sz="1600" dirty="0"/>
          </a:p>
        </p:txBody>
      </p:sp>
    </p:spTree>
    <p:extLst>
      <p:ext uri="{BB962C8B-B14F-4D97-AF65-F5344CB8AC3E}">
        <p14:creationId xmlns:p14="http://schemas.microsoft.com/office/powerpoint/2010/main" val="224430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C2A7-EC84-4D8C-9CA2-F6AE46F51FB6}"/>
              </a:ext>
            </a:extLst>
          </p:cNvPr>
          <p:cNvSpPr>
            <a:spLocks noGrp="1"/>
          </p:cNvSpPr>
          <p:nvPr>
            <p:ph type="title"/>
          </p:nvPr>
        </p:nvSpPr>
        <p:spPr/>
        <p:txBody>
          <a:bodyPr/>
          <a:lstStyle/>
          <a:p>
            <a:r>
              <a:rPr lang="en-US" dirty="0"/>
              <a:t>Sensitivity Analysis</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a:srcRect/>
          <a:stretch/>
        </p:blipFill>
        <p:spPr>
          <a:xfrm>
            <a:off x="2993041" y="2495388"/>
            <a:ext cx="6206400" cy="4137600"/>
          </a:xfrm>
        </p:spPr>
      </p:pic>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fld id="{9EC71654-96A5-4280-94F3-931C61A9F92C}" type="slidenum">
              <a:rPr lang="en-US" smtClean="0"/>
              <a:pPr/>
              <a:t>17</a:t>
            </a:fld>
            <a:endParaRPr lang="en-US" dirty="0"/>
          </a:p>
        </p:txBody>
      </p:sp>
    </p:spTree>
    <p:extLst>
      <p:ext uri="{BB962C8B-B14F-4D97-AF65-F5344CB8AC3E}">
        <p14:creationId xmlns:p14="http://schemas.microsoft.com/office/powerpoint/2010/main" val="318753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FACF82-7C70-4123-BDF0-7C50FFD583FF}"/>
              </a:ext>
            </a:extLst>
          </p:cNvPr>
          <p:cNvSpPr>
            <a:spLocks noGrp="1"/>
          </p:cNvSpPr>
          <p:nvPr>
            <p:ph type="sldNum" sz="quarter" idx="12"/>
          </p:nvPr>
        </p:nvSpPr>
        <p:spPr/>
        <p:txBody>
          <a:bodyPr/>
          <a:lstStyle/>
          <a:p>
            <a:fld id="{9EC71654-96A5-4280-94F3-931C61A9F92C}" type="slidenum">
              <a:rPr lang="en-US" noProof="0" smtClean="0"/>
              <a:pPr/>
              <a:t>18</a:t>
            </a:fld>
            <a:endParaRPr lang="en-US" noProof="0" dirty="0"/>
          </a:p>
        </p:txBody>
      </p:sp>
      <p:sp>
        <p:nvSpPr>
          <p:cNvPr id="3" name="Content Placeholder 2">
            <a:extLst>
              <a:ext uri="{FF2B5EF4-FFF2-40B4-BE49-F238E27FC236}">
                <a16:creationId xmlns:a16="http://schemas.microsoft.com/office/drawing/2014/main" id="{866AAF13-3128-4524-AC58-DDB3D6DAD790}"/>
              </a:ext>
            </a:extLst>
          </p:cNvPr>
          <p:cNvSpPr>
            <a:spLocks noGrp="1"/>
          </p:cNvSpPr>
          <p:nvPr>
            <p:ph sz="half" idx="1"/>
          </p:nvPr>
        </p:nvSpPr>
        <p:spPr/>
        <p:txBody>
          <a:bodyPr>
            <a:normAutofit/>
          </a:bodyPr>
          <a:lstStyle/>
          <a:p>
            <a:r>
              <a:rPr lang="en-US" sz="2000" dirty="0">
                <a:solidFill>
                  <a:schemeClr val="bg1"/>
                </a:solidFill>
              </a:rPr>
              <a:t>Voting prior to the election provides the greatest and most consistent benefits to Senate Republicans</a:t>
            </a:r>
          </a:p>
          <a:p>
            <a:r>
              <a:rPr lang="en-US" sz="2000" dirty="0">
                <a:solidFill>
                  <a:schemeClr val="bg1"/>
                </a:solidFill>
              </a:rPr>
              <a:t>Voting after the Inauguration provides a benefit until the priority increases from 25% to 26% at which point voting during the Lame Duck period carries a greater weight</a:t>
            </a:r>
          </a:p>
          <a:p>
            <a:pPr lvl="1"/>
            <a:r>
              <a:rPr lang="en-US" sz="1600" dirty="0">
                <a:solidFill>
                  <a:schemeClr val="bg1"/>
                </a:solidFill>
              </a:rPr>
              <a:t>This is attributed to voters for whom the Supreme Court may not be as large of an issue at the outset but whose minds are changed with the threat of a potential Republican loss</a:t>
            </a:r>
          </a:p>
        </p:txBody>
      </p:sp>
      <p:sp>
        <p:nvSpPr>
          <p:cNvPr id="5" name="Title 4">
            <a:extLst>
              <a:ext uri="{FF2B5EF4-FFF2-40B4-BE49-F238E27FC236}">
                <a16:creationId xmlns:a16="http://schemas.microsoft.com/office/drawing/2014/main" id="{8FEBC375-2E58-46C7-99DF-02B010F2606C}"/>
              </a:ext>
            </a:extLst>
          </p:cNvPr>
          <p:cNvSpPr>
            <a:spLocks noGrp="1"/>
          </p:cNvSpPr>
          <p:nvPr>
            <p:ph type="title"/>
          </p:nvPr>
        </p:nvSpPr>
        <p:spPr/>
        <p:txBody>
          <a:bodyPr/>
          <a:lstStyle/>
          <a:p>
            <a:r>
              <a:rPr lang="en-US" dirty="0">
                <a:solidFill>
                  <a:schemeClr val="bg1"/>
                </a:solidFill>
              </a:rPr>
              <a:t>Sensitivity Analysis - Benefits</a:t>
            </a:r>
          </a:p>
        </p:txBody>
      </p:sp>
      <p:pic>
        <p:nvPicPr>
          <p:cNvPr id="7" name="Content Placeholder 6">
            <a:extLst>
              <a:ext uri="{FF2B5EF4-FFF2-40B4-BE49-F238E27FC236}">
                <a16:creationId xmlns:a16="http://schemas.microsoft.com/office/drawing/2014/main" id="{05FF7B4B-5101-40E7-8364-DD23E285572E}"/>
              </a:ext>
            </a:extLst>
          </p:cNvPr>
          <p:cNvPicPr>
            <a:picLocks noGrp="1" noChangeAspect="1"/>
          </p:cNvPicPr>
          <p:nvPr>
            <p:ph sz="half" idx="2"/>
          </p:nvPr>
        </p:nvPicPr>
        <p:blipFill rotWithShape="1">
          <a:blip r:embed="rId2"/>
          <a:srcRect l="2850" t="12628" r="87741" b="45614"/>
          <a:stretch/>
        </p:blipFill>
        <p:spPr>
          <a:xfrm>
            <a:off x="7237852" y="1825625"/>
            <a:ext cx="3050296" cy="4351338"/>
          </a:xfrm>
          <a:prstGeom prst="rect">
            <a:avLst/>
          </a:prstGeom>
        </p:spPr>
      </p:pic>
    </p:spTree>
    <p:extLst>
      <p:ext uri="{BB962C8B-B14F-4D97-AF65-F5344CB8AC3E}">
        <p14:creationId xmlns:p14="http://schemas.microsoft.com/office/powerpoint/2010/main" val="2788420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FACF82-7C70-4123-BDF0-7C50FFD583FF}"/>
              </a:ext>
            </a:extLst>
          </p:cNvPr>
          <p:cNvSpPr>
            <a:spLocks noGrp="1"/>
          </p:cNvSpPr>
          <p:nvPr>
            <p:ph type="sldNum" sz="quarter" idx="12"/>
          </p:nvPr>
        </p:nvSpPr>
        <p:spPr/>
        <p:txBody>
          <a:bodyPr/>
          <a:lstStyle/>
          <a:p>
            <a:fld id="{9EC71654-96A5-4280-94F3-931C61A9F92C}" type="slidenum">
              <a:rPr lang="en-US" noProof="0" smtClean="0"/>
              <a:pPr/>
              <a:t>19</a:t>
            </a:fld>
            <a:endParaRPr lang="en-US" noProof="0" dirty="0"/>
          </a:p>
        </p:txBody>
      </p:sp>
      <p:sp>
        <p:nvSpPr>
          <p:cNvPr id="3" name="Content Placeholder 2">
            <a:extLst>
              <a:ext uri="{FF2B5EF4-FFF2-40B4-BE49-F238E27FC236}">
                <a16:creationId xmlns:a16="http://schemas.microsoft.com/office/drawing/2014/main" id="{866AAF13-3128-4524-AC58-DDB3D6DAD790}"/>
              </a:ext>
            </a:extLst>
          </p:cNvPr>
          <p:cNvSpPr>
            <a:spLocks noGrp="1"/>
          </p:cNvSpPr>
          <p:nvPr>
            <p:ph sz="half" idx="1"/>
          </p:nvPr>
        </p:nvSpPr>
        <p:spPr/>
        <p:txBody>
          <a:bodyPr>
            <a:normAutofit/>
          </a:bodyPr>
          <a:lstStyle/>
          <a:p>
            <a:r>
              <a:rPr lang="en-US" sz="2000" dirty="0">
                <a:solidFill>
                  <a:schemeClr val="bg1"/>
                </a:solidFill>
              </a:rPr>
              <a:t>Holding a vote on the SC Nominee prior to the election presents the greatest benefit regardless of the priority weighting</a:t>
            </a:r>
          </a:p>
          <a:p>
            <a:pPr lvl="1"/>
            <a:r>
              <a:rPr lang="en-US" sz="1600" dirty="0">
                <a:solidFill>
                  <a:schemeClr val="bg1"/>
                </a:solidFill>
              </a:rPr>
              <a:t>The more contested a race the more diminished the opportunities come from a vote</a:t>
            </a:r>
          </a:p>
          <a:p>
            <a:r>
              <a:rPr lang="en-US" sz="2000" dirty="0">
                <a:solidFill>
                  <a:schemeClr val="bg1"/>
                </a:solidFill>
              </a:rPr>
              <a:t>Voting after the Inauguration holds greater weight than voting during the Lame Duck period due to closely contested Senatorial elections</a:t>
            </a:r>
          </a:p>
          <a:p>
            <a:pPr lvl="1"/>
            <a:r>
              <a:rPr lang="en-US" sz="1600" dirty="0">
                <a:solidFill>
                  <a:schemeClr val="bg1"/>
                </a:solidFill>
              </a:rPr>
              <a:t>The threat of a potential loss to an individual Senate seat requires candidates to commit to an early decision on alternatives</a:t>
            </a:r>
          </a:p>
          <a:p>
            <a:pPr lvl="1"/>
            <a:r>
              <a:rPr lang="en-US" sz="1600" dirty="0">
                <a:solidFill>
                  <a:schemeClr val="bg1"/>
                </a:solidFill>
              </a:rPr>
              <a:t>The primary driver of the Lame Duck vote involves a focus on the conservative Republican agenda</a:t>
            </a:r>
          </a:p>
        </p:txBody>
      </p:sp>
      <p:sp>
        <p:nvSpPr>
          <p:cNvPr id="5" name="Title 4">
            <a:extLst>
              <a:ext uri="{FF2B5EF4-FFF2-40B4-BE49-F238E27FC236}">
                <a16:creationId xmlns:a16="http://schemas.microsoft.com/office/drawing/2014/main" id="{8FEBC375-2E58-46C7-99DF-02B010F2606C}"/>
              </a:ext>
            </a:extLst>
          </p:cNvPr>
          <p:cNvSpPr>
            <a:spLocks noGrp="1"/>
          </p:cNvSpPr>
          <p:nvPr>
            <p:ph type="title"/>
          </p:nvPr>
        </p:nvSpPr>
        <p:spPr/>
        <p:txBody>
          <a:bodyPr/>
          <a:lstStyle/>
          <a:p>
            <a:r>
              <a:rPr lang="en-US" dirty="0">
                <a:solidFill>
                  <a:schemeClr val="bg1"/>
                </a:solidFill>
              </a:rPr>
              <a:t>Sensitivity Analysis - Opportunities</a:t>
            </a:r>
          </a:p>
        </p:txBody>
      </p:sp>
      <p:pic>
        <p:nvPicPr>
          <p:cNvPr id="9" name="Picture 8">
            <a:extLst>
              <a:ext uri="{FF2B5EF4-FFF2-40B4-BE49-F238E27FC236}">
                <a16:creationId xmlns:a16="http://schemas.microsoft.com/office/drawing/2014/main" id="{E0E00AF5-91EB-4D5A-ABC1-999C2D63EF3E}"/>
              </a:ext>
            </a:extLst>
          </p:cNvPr>
          <p:cNvPicPr>
            <a:picLocks noChangeAspect="1"/>
          </p:cNvPicPr>
          <p:nvPr/>
        </p:nvPicPr>
        <p:blipFill rotWithShape="1">
          <a:blip r:embed="rId2"/>
          <a:srcRect l="2622" t="12400" r="87951" b="45305"/>
          <a:stretch/>
        </p:blipFill>
        <p:spPr>
          <a:xfrm>
            <a:off x="6518366" y="1425389"/>
            <a:ext cx="3544368" cy="5030350"/>
          </a:xfrm>
          <a:prstGeom prst="rect">
            <a:avLst/>
          </a:prstGeom>
        </p:spPr>
      </p:pic>
    </p:spTree>
    <p:extLst>
      <p:ext uri="{BB962C8B-B14F-4D97-AF65-F5344CB8AC3E}">
        <p14:creationId xmlns:p14="http://schemas.microsoft.com/office/powerpoint/2010/main" val="1718257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US" dirty="0"/>
              <a:t>Background</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4151027" cy="4351338"/>
          </a:xfrm>
        </p:spPr>
        <p:txBody>
          <a:bodyPr/>
          <a:lstStyle/>
          <a:p>
            <a:r>
              <a:rPr lang="en-US" sz="1800" dirty="0"/>
              <a:t>The passing of Justice Ruth Bader Ginsburg (RBG) on Sep. 18 provided Senate Republicans with an opportunity to expand the conservative majority on the Supreme Court from five to six justices</a:t>
            </a:r>
          </a:p>
          <a:p>
            <a:r>
              <a:rPr lang="en-US" sz="1800" dirty="0"/>
              <a:t>Since RBG’s passing President Donald Trump has selected Amy Comey Barrett as his nominee to replace RBG</a:t>
            </a:r>
          </a:p>
          <a:p>
            <a:r>
              <a:rPr lang="en-US" sz="1800" dirty="0"/>
              <a:t>Senate Republicans now have 33 days until election day to try to nominate Amy Barrett to the Supreme Court </a:t>
            </a:r>
          </a:p>
          <a:p>
            <a:pPr marL="0" indent="0">
              <a:buNone/>
            </a:pPr>
            <a:endParaRPr lang="en-US" sz="1800" dirty="0"/>
          </a:p>
        </p:txBody>
      </p:sp>
      <p:pic>
        <p:nvPicPr>
          <p:cNvPr id="7" name="Picture Placeholder 6">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rcRect/>
          <a:stretch/>
        </p:blipFill>
        <p:spPr>
          <a:xfrm>
            <a:off x="5455212" y="1536445"/>
            <a:ext cx="4884848" cy="3789029"/>
          </a:xfrm>
        </p:spPr>
      </p:pic>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2</a:t>
            </a:fld>
            <a:endParaRPr lang="en-US" dirty="0"/>
          </a:p>
        </p:txBody>
      </p:sp>
    </p:spTree>
    <p:extLst>
      <p:ext uri="{BB962C8B-B14F-4D97-AF65-F5344CB8AC3E}">
        <p14:creationId xmlns:p14="http://schemas.microsoft.com/office/powerpoint/2010/main" val="96173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FACF82-7C70-4123-BDF0-7C50FFD583FF}"/>
              </a:ext>
            </a:extLst>
          </p:cNvPr>
          <p:cNvSpPr>
            <a:spLocks noGrp="1"/>
          </p:cNvSpPr>
          <p:nvPr>
            <p:ph type="sldNum" sz="quarter" idx="12"/>
          </p:nvPr>
        </p:nvSpPr>
        <p:spPr/>
        <p:txBody>
          <a:bodyPr/>
          <a:lstStyle/>
          <a:p>
            <a:fld id="{9EC71654-96A5-4280-94F3-931C61A9F92C}" type="slidenum">
              <a:rPr lang="en-US" noProof="0" smtClean="0"/>
              <a:pPr/>
              <a:t>20</a:t>
            </a:fld>
            <a:endParaRPr lang="en-US" noProof="0" dirty="0"/>
          </a:p>
        </p:txBody>
      </p:sp>
      <p:sp>
        <p:nvSpPr>
          <p:cNvPr id="3" name="Content Placeholder 2">
            <a:extLst>
              <a:ext uri="{FF2B5EF4-FFF2-40B4-BE49-F238E27FC236}">
                <a16:creationId xmlns:a16="http://schemas.microsoft.com/office/drawing/2014/main" id="{866AAF13-3128-4524-AC58-DDB3D6DAD790}"/>
              </a:ext>
            </a:extLst>
          </p:cNvPr>
          <p:cNvSpPr>
            <a:spLocks noGrp="1"/>
          </p:cNvSpPr>
          <p:nvPr>
            <p:ph sz="half" idx="1"/>
          </p:nvPr>
        </p:nvSpPr>
        <p:spPr/>
        <p:txBody>
          <a:bodyPr>
            <a:normAutofit/>
          </a:bodyPr>
          <a:lstStyle/>
          <a:p>
            <a:r>
              <a:rPr lang="en-US" sz="2000" dirty="0">
                <a:solidFill>
                  <a:schemeClr val="bg1"/>
                </a:solidFill>
              </a:rPr>
              <a:t>Holding a vote on the SC nominee prior to election carries the biggest cost</a:t>
            </a:r>
          </a:p>
          <a:p>
            <a:r>
              <a:rPr lang="en-US" sz="2000" dirty="0">
                <a:solidFill>
                  <a:schemeClr val="bg1"/>
                </a:solidFill>
              </a:rPr>
              <a:t>When the priority of the decision goes from 24% to 25% taking a vote during the Lame Duck period becomes a better option over waiting until after the Inauguration</a:t>
            </a:r>
          </a:p>
          <a:p>
            <a:pPr lvl="1"/>
            <a:r>
              <a:rPr lang="en-US" sz="1600" dirty="0">
                <a:solidFill>
                  <a:schemeClr val="bg1"/>
                </a:solidFill>
              </a:rPr>
              <a:t>This can be attributed to the likelihood of Democratic victories causing Republicans to move on a vote</a:t>
            </a:r>
          </a:p>
        </p:txBody>
      </p:sp>
      <p:sp>
        <p:nvSpPr>
          <p:cNvPr id="5" name="Title 4">
            <a:extLst>
              <a:ext uri="{FF2B5EF4-FFF2-40B4-BE49-F238E27FC236}">
                <a16:creationId xmlns:a16="http://schemas.microsoft.com/office/drawing/2014/main" id="{8FEBC375-2E58-46C7-99DF-02B010F2606C}"/>
              </a:ext>
            </a:extLst>
          </p:cNvPr>
          <p:cNvSpPr>
            <a:spLocks noGrp="1"/>
          </p:cNvSpPr>
          <p:nvPr>
            <p:ph type="title"/>
          </p:nvPr>
        </p:nvSpPr>
        <p:spPr/>
        <p:txBody>
          <a:bodyPr/>
          <a:lstStyle/>
          <a:p>
            <a:r>
              <a:rPr lang="en-US" dirty="0">
                <a:solidFill>
                  <a:schemeClr val="bg1"/>
                </a:solidFill>
              </a:rPr>
              <a:t>Sensitivity Analysis - Costs</a:t>
            </a:r>
          </a:p>
        </p:txBody>
      </p:sp>
      <p:pic>
        <p:nvPicPr>
          <p:cNvPr id="4" name="Picture 3">
            <a:extLst>
              <a:ext uri="{FF2B5EF4-FFF2-40B4-BE49-F238E27FC236}">
                <a16:creationId xmlns:a16="http://schemas.microsoft.com/office/drawing/2014/main" id="{22BE13B0-6D4D-4403-B013-08DF34EF2598}"/>
              </a:ext>
            </a:extLst>
          </p:cNvPr>
          <p:cNvPicPr>
            <a:picLocks noChangeAspect="1"/>
          </p:cNvPicPr>
          <p:nvPr/>
        </p:nvPicPr>
        <p:blipFill rotWithShape="1">
          <a:blip r:embed="rId2"/>
          <a:srcRect l="2735" t="12749" r="87875" b="45165"/>
          <a:stretch/>
        </p:blipFill>
        <p:spPr>
          <a:xfrm>
            <a:off x="6894569" y="1526860"/>
            <a:ext cx="3548960" cy="5022562"/>
          </a:xfrm>
          <a:prstGeom prst="rect">
            <a:avLst/>
          </a:prstGeom>
        </p:spPr>
      </p:pic>
    </p:spTree>
    <p:extLst>
      <p:ext uri="{BB962C8B-B14F-4D97-AF65-F5344CB8AC3E}">
        <p14:creationId xmlns:p14="http://schemas.microsoft.com/office/powerpoint/2010/main" val="564163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FACF82-7C70-4123-BDF0-7C50FFD583FF}"/>
              </a:ext>
            </a:extLst>
          </p:cNvPr>
          <p:cNvSpPr>
            <a:spLocks noGrp="1"/>
          </p:cNvSpPr>
          <p:nvPr>
            <p:ph type="sldNum" sz="quarter" idx="12"/>
          </p:nvPr>
        </p:nvSpPr>
        <p:spPr/>
        <p:txBody>
          <a:bodyPr/>
          <a:lstStyle/>
          <a:p>
            <a:fld id="{9EC71654-96A5-4280-94F3-931C61A9F92C}" type="slidenum">
              <a:rPr lang="en-US" noProof="0" smtClean="0"/>
              <a:pPr/>
              <a:t>21</a:t>
            </a:fld>
            <a:endParaRPr lang="en-US" noProof="0" dirty="0"/>
          </a:p>
        </p:txBody>
      </p:sp>
      <p:sp>
        <p:nvSpPr>
          <p:cNvPr id="3" name="Content Placeholder 2">
            <a:extLst>
              <a:ext uri="{FF2B5EF4-FFF2-40B4-BE49-F238E27FC236}">
                <a16:creationId xmlns:a16="http://schemas.microsoft.com/office/drawing/2014/main" id="{866AAF13-3128-4524-AC58-DDB3D6DAD790}"/>
              </a:ext>
            </a:extLst>
          </p:cNvPr>
          <p:cNvSpPr>
            <a:spLocks noGrp="1"/>
          </p:cNvSpPr>
          <p:nvPr>
            <p:ph sz="half" idx="1"/>
          </p:nvPr>
        </p:nvSpPr>
        <p:spPr/>
        <p:txBody>
          <a:bodyPr>
            <a:normAutofit/>
          </a:bodyPr>
          <a:lstStyle/>
          <a:p>
            <a:r>
              <a:rPr lang="en-US" sz="2000" dirty="0">
                <a:solidFill>
                  <a:schemeClr val="bg1"/>
                </a:solidFill>
              </a:rPr>
              <a:t>The greatest risk to Senate Republicans is taking a vote up until the point that the priority of risk exceeds 50%. </a:t>
            </a:r>
          </a:p>
          <a:p>
            <a:pPr lvl="1"/>
            <a:r>
              <a:rPr lang="en-US" sz="1600" dirty="0">
                <a:solidFill>
                  <a:schemeClr val="bg1"/>
                </a:solidFill>
              </a:rPr>
              <a:t>The priority then shifts to voting after the Inauguration</a:t>
            </a:r>
          </a:p>
          <a:p>
            <a:r>
              <a:rPr lang="en-US" sz="2000" dirty="0">
                <a:solidFill>
                  <a:schemeClr val="bg1"/>
                </a:solidFill>
              </a:rPr>
              <a:t>The greatest risk to Senate Republicans is voting during the Lame Duck period</a:t>
            </a:r>
          </a:p>
          <a:p>
            <a:pPr lvl="1"/>
            <a:r>
              <a:rPr lang="en-US" sz="1600" dirty="0">
                <a:solidFill>
                  <a:schemeClr val="bg1"/>
                </a:solidFill>
              </a:rPr>
              <a:t>This risk can be attributed to the long-term consequences of casting a vote when there has been a shift in the public’s voting, electing more Democrats than Republicans</a:t>
            </a:r>
          </a:p>
          <a:p>
            <a:pPr lvl="1"/>
            <a:endParaRPr lang="en-US" sz="1600" dirty="0"/>
          </a:p>
        </p:txBody>
      </p:sp>
      <p:sp>
        <p:nvSpPr>
          <p:cNvPr id="5" name="Title 4">
            <a:extLst>
              <a:ext uri="{FF2B5EF4-FFF2-40B4-BE49-F238E27FC236}">
                <a16:creationId xmlns:a16="http://schemas.microsoft.com/office/drawing/2014/main" id="{8FEBC375-2E58-46C7-99DF-02B010F2606C}"/>
              </a:ext>
            </a:extLst>
          </p:cNvPr>
          <p:cNvSpPr>
            <a:spLocks noGrp="1"/>
          </p:cNvSpPr>
          <p:nvPr>
            <p:ph type="title"/>
          </p:nvPr>
        </p:nvSpPr>
        <p:spPr/>
        <p:txBody>
          <a:bodyPr/>
          <a:lstStyle/>
          <a:p>
            <a:r>
              <a:rPr lang="en-US" dirty="0">
                <a:solidFill>
                  <a:schemeClr val="bg1"/>
                </a:solidFill>
              </a:rPr>
              <a:t>Sensitivity Analysis - Risks</a:t>
            </a:r>
          </a:p>
        </p:txBody>
      </p:sp>
      <p:pic>
        <p:nvPicPr>
          <p:cNvPr id="4" name="Picture 3">
            <a:extLst>
              <a:ext uri="{FF2B5EF4-FFF2-40B4-BE49-F238E27FC236}">
                <a16:creationId xmlns:a16="http://schemas.microsoft.com/office/drawing/2014/main" id="{DD3A689E-27BA-4E64-9D97-48008746F273}"/>
              </a:ext>
            </a:extLst>
          </p:cNvPr>
          <p:cNvPicPr>
            <a:picLocks noChangeAspect="1"/>
          </p:cNvPicPr>
          <p:nvPr/>
        </p:nvPicPr>
        <p:blipFill rotWithShape="1">
          <a:blip r:embed="rId2"/>
          <a:srcRect l="2651" t="12454" r="87845" b="45605"/>
          <a:stretch/>
        </p:blipFill>
        <p:spPr>
          <a:xfrm>
            <a:off x="6403978" y="1466806"/>
            <a:ext cx="3643326" cy="5068976"/>
          </a:xfrm>
          <a:prstGeom prst="rect">
            <a:avLst/>
          </a:prstGeom>
        </p:spPr>
      </p:pic>
    </p:spTree>
    <p:extLst>
      <p:ext uri="{BB962C8B-B14F-4D97-AF65-F5344CB8AC3E}">
        <p14:creationId xmlns:p14="http://schemas.microsoft.com/office/powerpoint/2010/main" val="3556715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4271058" y="-43264"/>
            <a:ext cx="6933236" cy="1131285"/>
          </a:xfrm>
        </p:spPr>
        <p:txBody>
          <a:bodyPr/>
          <a:lstStyle/>
          <a:p>
            <a:r>
              <a:rPr lang="en-US" dirty="0"/>
              <a:t>Conclusions</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5452399" y="1329184"/>
            <a:ext cx="6232244" cy="4950082"/>
          </a:xfrm>
        </p:spPr>
        <p:txBody>
          <a:bodyPr/>
          <a:lstStyle/>
          <a:p>
            <a:pPr marL="285750" indent="-285750">
              <a:buFont typeface="Arial" panose="020B0604020202020204" pitchFamily="34" charset="0"/>
              <a:buChar char="•"/>
            </a:pPr>
            <a:r>
              <a:rPr lang="en-US" cap="none" dirty="0">
                <a:solidFill>
                  <a:schemeClr val="bg1"/>
                </a:solidFill>
              </a:rPr>
              <a:t>Both Opportunities (.335) and Benefits (.2726) outweigh Risks (.2311) and Costs (.1613)</a:t>
            </a:r>
          </a:p>
          <a:p>
            <a:pPr marL="285750" indent="-285750">
              <a:buFont typeface="Arial" panose="020B0604020202020204" pitchFamily="34" charset="0"/>
              <a:buChar char="•"/>
            </a:pPr>
            <a:r>
              <a:rPr lang="en-US" cap="none" dirty="0">
                <a:solidFill>
                  <a:schemeClr val="bg1"/>
                </a:solidFill>
              </a:rPr>
              <a:t>The potential to boost critical voter turnout in a hotly contested election makes voting prior to the election a winner</a:t>
            </a:r>
          </a:p>
          <a:p>
            <a:pPr marL="285750" indent="-285750">
              <a:buFont typeface="Arial" panose="020B0604020202020204" pitchFamily="34" charset="0"/>
              <a:buChar char="•"/>
            </a:pPr>
            <a:r>
              <a:rPr lang="en-US" cap="none" dirty="0">
                <a:solidFill>
                  <a:schemeClr val="bg1"/>
                </a:solidFill>
              </a:rPr>
              <a:t>The potential of creating a long-term conservative majority on the Supreme Court may be worth any short-term loss</a:t>
            </a:r>
          </a:p>
          <a:p>
            <a:pPr marL="285750" indent="-285750">
              <a:buFont typeface="Arial" panose="020B0604020202020204" pitchFamily="34" charset="0"/>
              <a:buChar char="•"/>
            </a:pPr>
            <a:r>
              <a:rPr lang="en-US" cap="none" dirty="0">
                <a:solidFill>
                  <a:schemeClr val="bg1"/>
                </a:solidFill>
              </a:rPr>
              <a:t>The risk of losing a Senate Majority requires Democrats gaining four seats which also requires the retention of their 12 seats, decreasing the potential of this scenario</a:t>
            </a:r>
          </a:p>
          <a:p>
            <a:pPr marL="285750" indent="-285750">
              <a:buFont typeface="Arial" panose="020B0604020202020204" pitchFamily="34" charset="0"/>
              <a:buChar char="•"/>
            </a:pPr>
            <a:endParaRPr lang="en-US" cap="none" dirty="0">
              <a:solidFill>
                <a:schemeClr val="bg1"/>
              </a:solidFill>
            </a:endParaRPr>
          </a:p>
          <a:p>
            <a:pPr marL="285750" indent="-285750">
              <a:buFont typeface="Arial" panose="020B0604020202020204" pitchFamily="34" charset="0"/>
              <a:buChar char="•"/>
            </a:pPr>
            <a:endParaRPr lang="en-US" cap="none" dirty="0">
              <a:solidFill>
                <a:schemeClr val="bg1"/>
              </a:solidFill>
            </a:endParaRPr>
          </a:p>
        </p:txBody>
      </p:sp>
      <p:pic>
        <p:nvPicPr>
          <p:cNvPr id="10" name="Picture Placeholder 9">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a:blip r:embed="rId3"/>
          <a:srcRect/>
          <a:stretch/>
        </p:blipFill>
        <p:spPr>
          <a:xfrm>
            <a:off x="710812" y="1580768"/>
            <a:ext cx="4364341" cy="2962296"/>
          </a:xfrm>
        </p:spPr>
      </p:pic>
      <p:sp>
        <p:nvSpPr>
          <p:cNvPr id="5" name="Title 4">
            <a:extLst>
              <a:ext uri="{FF2B5EF4-FFF2-40B4-BE49-F238E27FC236}">
                <a16:creationId xmlns:a16="http://schemas.microsoft.com/office/drawing/2014/main" id="{73D27B1B-5FF9-431F-B761-2B0DBD3594F7}"/>
              </a:ext>
            </a:extLst>
          </p:cNvPr>
          <p:cNvSpPr txBox="1">
            <a:spLocks/>
          </p:cNvSpPr>
          <p:nvPr/>
        </p:nvSpPr>
        <p:spPr>
          <a:xfrm>
            <a:off x="2984168" y="408848"/>
            <a:ext cx="4936461" cy="920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accent1"/>
                </a:solidFill>
                <a:latin typeface="+mj-lt"/>
                <a:ea typeface="+mj-ea"/>
                <a:cs typeface="+mj-cs"/>
              </a:defRPr>
            </a:lvl1pPr>
          </a:lstStyle>
          <a:p>
            <a:r>
              <a:rPr lang="en-US" dirty="0">
                <a:solidFill>
                  <a:schemeClr val="bg1"/>
                </a:solidFill>
              </a:rPr>
              <a:t>conclusions</a:t>
            </a:r>
          </a:p>
        </p:txBody>
      </p:sp>
    </p:spTree>
    <p:extLst>
      <p:ext uri="{BB962C8B-B14F-4D97-AF65-F5344CB8AC3E}">
        <p14:creationId xmlns:p14="http://schemas.microsoft.com/office/powerpoint/2010/main" val="3737989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3493B9E-F6F8-4C0F-9706-CA547A8B2B3F}"/>
              </a:ext>
            </a:extLst>
          </p:cNvPr>
          <p:cNvPicPr>
            <a:picLocks noGrp="1" noChangeAspect="1"/>
          </p:cNvPicPr>
          <p:nvPr>
            <p:ph type="pic" sz="quarter" idx="10"/>
          </p:nvPr>
        </p:nvPicPr>
        <p:blipFill>
          <a:blip r:embed="rId3"/>
          <a:srcRect l="23077" r="23077"/>
          <a:stretch/>
        </p:blipFill>
        <p:spPr>
          <a:xfrm>
            <a:off x="710812" y="728545"/>
            <a:ext cx="5305661" cy="5305661"/>
          </a:xfrm>
        </p:spPr>
      </p:pic>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469777" y="3158641"/>
            <a:ext cx="5722223" cy="921807"/>
          </a:xfrm>
        </p:spPr>
        <p:txBody>
          <a:bodyPr/>
          <a:lstStyle/>
          <a:p>
            <a:r>
              <a:rPr lang="en-US" dirty="0"/>
              <a:t>Thank you!</a:t>
            </a:r>
          </a:p>
        </p:txBody>
      </p:sp>
    </p:spTree>
    <p:extLst>
      <p:ext uri="{BB962C8B-B14F-4D97-AF65-F5344CB8AC3E}">
        <p14:creationId xmlns:p14="http://schemas.microsoft.com/office/powerpoint/2010/main" val="112477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p:txBody>
          <a:bodyPr/>
          <a:lstStyle/>
          <a:p>
            <a:r>
              <a:rPr lang="en-US" dirty="0">
                <a:solidFill>
                  <a:schemeClr val="bg1"/>
                </a:solidFill>
              </a:rPr>
              <a:t>The decision</a:t>
            </a:r>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538961" y="1825625"/>
            <a:ext cx="3991476" cy="4351338"/>
          </a:xfrm>
        </p:spPr>
        <p:txBody>
          <a:bodyPr/>
          <a:lstStyle/>
          <a:p>
            <a:r>
              <a:rPr lang="en-US" sz="1800" dirty="0">
                <a:solidFill>
                  <a:schemeClr val="bg1"/>
                </a:solidFill>
              </a:rPr>
              <a:t>As the Majority Leader of the Senate, Mitch McConnell must decide when, and if, to push a vote on the nominee</a:t>
            </a:r>
          </a:p>
          <a:p>
            <a:r>
              <a:rPr lang="en-US" sz="1800" dirty="0">
                <a:solidFill>
                  <a:schemeClr val="bg1"/>
                </a:solidFill>
              </a:rPr>
              <a:t>The Republican Party currently has a three votes more than Democrats in the Senate</a:t>
            </a:r>
          </a:p>
          <a:p>
            <a:r>
              <a:rPr lang="en-US" sz="1800" dirty="0">
                <a:solidFill>
                  <a:schemeClr val="bg1"/>
                </a:solidFill>
              </a:rPr>
              <a:t>Two Senators, Susan Collins of Maine, and Lisa Murkowski of Alaska, have stated that they do not support voting on a nominee before the Election</a:t>
            </a:r>
          </a:p>
          <a:p>
            <a:r>
              <a:rPr lang="en-US" sz="1800" dirty="0">
                <a:solidFill>
                  <a:schemeClr val="bg1"/>
                </a:solidFill>
              </a:rPr>
              <a:t>The Republican Party cannot allow more than two additional defections to nominate a candidate</a:t>
            </a:r>
          </a:p>
        </p:txBody>
      </p:sp>
      <p:pic>
        <p:nvPicPr>
          <p:cNvPr id="7" name="Picture Placeholder 6">
            <a:extLst>
              <a:ext uri="{FF2B5EF4-FFF2-40B4-BE49-F238E27FC236}">
                <a16:creationId xmlns:a16="http://schemas.microsoft.com/office/drawing/2014/main" id="{A241642C-CB49-4AA1-9EAD-3BCEA280B5B6}"/>
              </a:ext>
            </a:extLst>
          </p:cNvPr>
          <p:cNvPicPr>
            <a:picLocks noGrp="1" noChangeAspect="1"/>
          </p:cNvPicPr>
          <p:nvPr>
            <p:ph type="pic" sz="quarter" idx="13"/>
          </p:nvPr>
        </p:nvPicPr>
        <p:blipFill>
          <a:blip r:embed="rId3"/>
          <a:srcRect/>
          <a:stretch/>
        </p:blipFill>
        <p:spPr>
          <a:xfrm>
            <a:off x="6148138" y="0"/>
            <a:ext cx="5780372" cy="5780372"/>
          </a:xfrm>
        </p:spPr>
      </p:pic>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US" smtClean="0"/>
              <a:pPr/>
              <a:t>3</a:t>
            </a:fld>
            <a:endParaRPr lang="en-US" dirty="0"/>
          </a:p>
        </p:txBody>
      </p:sp>
    </p:spTree>
    <p:extLst>
      <p:ext uri="{BB962C8B-B14F-4D97-AF65-F5344CB8AC3E}">
        <p14:creationId xmlns:p14="http://schemas.microsoft.com/office/powerpoint/2010/main" val="433561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p:txBody>
          <a:bodyPr/>
          <a:lstStyle/>
          <a:p>
            <a:r>
              <a:rPr lang="en-US" dirty="0">
                <a:solidFill>
                  <a:schemeClr val="bg1"/>
                </a:solidFill>
              </a:rPr>
              <a:t>The alternatives</a:t>
            </a:r>
          </a:p>
        </p:txBody>
      </p:sp>
      <p:pic>
        <p:nvPicPr>
          <p:cNvPr id="83" name="Picture Placeholder 82" descr="Bar chart">
            <a:extLst>
              <a:ext uri="{FF2B5EF4-FFF2-40B4-BE49-F238E27FC236}">
                <a16:creationId xmlns:a16="http://schemas.microsoft.com/office/drawing/2014/main" id="{C881BE4E-5D69-E447-A036-5172F6570748}"/>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7" name="Content Placeholder 6">
            <a:extLst>
              <a:ext uri="{FF2B5EF4-FFF2-40B4-BE49-F238E27FC236}">
                <a16:creationId xmlns:a16="http://schemas.microsoft.com/office/drawing/2014/main" id="{2E37A9B0-8DFC-4474-9F0A-612E661EF4EC}"/>
              </a:ext>
            </a:extLst>
          </p:cNvPr>
          <p:cNvSpPr>
            <a:spLocks noGrp="1"/>
          </p:cNvSpPr>
          <p:nvPr>
            <p:ph idx="15"/>
          </p:nvPr>
        </p:nvSpPr>
        <p:spPr>
          <a:xfrm>
            <a:off x="-1438296" y="2692653"/>
            <a:ext cx="6760408" cy="495389"/>
          </a:xfrm>
        </p:spPr>
        <p:txBody>
          <a:bodyPr/>
          <a:lstStyle/>
          <a:p>
            <a:r>
              <a:rPr lang="en-US" dirty="0"/>
              <a:t>Alt. 1</a:t>
            </a:r>
          </a:p>
        </p:txBody>
      </p:sp>
      <p:sp>
        <p:nvSpPr>
          <p:cNvPr id="3" name="Content Placeholder 2">
            <a:extLst>
              <a:ext uri="{FF2B5EF4-FFF2-40B4-BE49-F238E27FC236}">
                <a16:creationId xmlns:a16="http://schemas.microsoft.com/office/drawing/2014/main" id="{09548D1D-2547-44FC-BACD-2BCD769E2662}"/>
              </a:ext>
            </a:extLst>
          </p:cNvPr>
          <p:cNvSpPr>
            <a:spLocks noGrp="1"/>
          </p:cNvSpPr>
          <p:nvPr>
            <p:ph idx="1"/>
          </p:nvPr>
        </p:nvSpPr>
        <p:spPr>
          <a:xfrm>
            <a:off x="-1316038" y="3187259"/>
            <a:ext cx="6760408" cy="2504663"/>
          </a:xfrm>
        </p:spPr>
        <p:txBody>
          <a:bodyPr>
            <a:normAutofit/>
          </a:bodyPr>
          <a:lstStyle/>
          <a:p>
            <a:r>
              <a:rPr lang="en-US" sz="1400" dirty="0"/>
              <a:t>Set a Voting date prior to Nov. 3, Election Day</a:t>
            </a:r>
          </a:p>
        </p:txBody>
      </p:sp>
      <p:pic>
        <p:nvPicPr>
          <p:cNvPr id="22" name="Picture Placeholder 21">
            <a:extLst>
              <a:ext uri="{FF2B5EF4-FFF2-40B4-BE49-F238E27FC236}">
                <a16:creationId xmlns:a16="http://schemas.microsoft.com/office/drawing/2014/main" id="{900B31E0-725B-4414-BD86-F34DA104673A}"/>
              </a:ext>
            </a:extLst>
          </p:cNvPr>
          <p:cNvPicPr>
            <a:picLocks noGrp="1" noChangeAspect="1"/>
          </p:cNvPicPr>
          <p:nvPr>
            <p:ph type="pic" sz="quarter" idx="13"/>
          </p:nvPr>
        </p:nvPicPr>
        <p:blipFill>
          <a:blip r:embed="rId5"/>
          <a:srcRect/>
          <a:stretch/>
        </p:blipFill>
        <p:spPr>
          <a:xfrm>
            <a:off x="3889094" y="1630018"/>
            <a:ext cx="4439527" cy="4556650"/>
          </a:xfrm>
        </p:spPr>
      </p:pic>
      <p:sp>
        <p:nvSpPr>
          <p:cNvPr id="8" name="Content Placeholder 7">
            <a:extLst>
              <a:ext uri="{FF2B5EF4-FFF2-40B4-BE49-F238E27FC236}">
                <a16:creationId xmlns:a16="http://schemas.microsoft.com/office/drawing/2014/main" id="{D78F2DCC-A50E-40A1-81F9-70371D4AA42F}"/>
              </a:ext>
            </a:extLst>
          </p:cNvPr>
          <p:cNvSpPr>
            <a:spLocks noGrp="1"/>
          </p:cNvSpPr>
          <p:nvPr>
            <p:ph idx="4294967295"/>
          </p:nvPr>
        </p:nvSpPr>
        <p:spPr>
          <a:xfrm>
            <a:off x="8527124" y="2711636"/>
            <a:ext cx="3445566" cy="495389"/>
          </a:xfrm>
        </p:spPr>
        <p:txBody>
          <a:bodyPr/>
          <a:lstStyle/>
          <a:p>
            <a:pPr marL="0" indent="0">
              <a:buNone/>
            </a:pPr>
            <a:r>
              <a:rPr lang="en-US" dirty="0"/>
              <a:t>Alt. 3</a:t>
            </a:r>
          </a:p>
        </p:txBody>
      </p:sp>
      <p:sp>
        <p:nvSpPr>
          <p:cNvPr id="6" name="Content Placeholder 5">
            <a:extLst>
              <a:ext uri="{FF2B5EF4-FFF2-40B4-BE49-F238E27FC236}">
                <a16:creationId xmlns:a16="http://schemas.microsoft.com/office/drawing/2014/main" id="{5CD639B0-7991-4B2B-9E50-32064EB91255}"/>
              </a:ext>
            </a:extLst>
          </p:cNvPr>
          <p:cNvSpPr>
            <a:spLocks noGrp="1"/>
          </p:cNvSpPr>
          <p:nvPr>
            <p:ph idx="4294967295"/>
          </p:nvPr>
        </p:nvSpPr>
        <p:spPr>
          <a:xfrm>
            <a:off x="8527490" y="3207024"/>
            <a:ext cx="3445200" cy="2504663"/>
          </a:xfrm>
        </p:spPr>
        <p:txBody>
          <a:bodyPr>
            <a:normAutofit/>
          </a:bodyPr>
          <a:lstStyle/>
          <a:p>
            <a:r>
              <a:rPr lang="en-US" sz="1400" dirty="0"/>
              <a:t>Wait to vote until after Inauguration Day</a:t>
            </a:r>
          </a:p>
        </p:txBody>
      </p:sp>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fld id="{9EC71654-96A5-4280-94F3-931C61A9F92C}" type="slidenum">
              <a:rPr lang="en-US" smtClean="0"/>
              <a:pPr/>
              <a:t>4</a:t>
            </a:fld>
            <a:endParaRPr lang="en-US" dirty="0"/>
          </a:p>
        </p:txBody>
      </p:sp>
      <p:pic>
        <p:nvPicPr>
          <p:cNvPr id="11" name="Picture Placeholder 82" descr="Bar chart">
            <a:extLst>
              <a:ext uri="{FF2B5EF4-FFF2-40B4-BE49-F238E27FC236}">
                <a16:creationId xmlns:a16="http://schemas.microsoft.com/office/drawing/2014/main" id="{41B2C91E-7581-4CCA-BBAA-1B3B389501F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690472" y="3816626"/>
            <a:ext cx="502873" cy="502873"/>
          </a:xfrm>
          <a:prstGeom prst="rect">
            <a:avLst/>
          </a:prstGeom>
          <a:noFill/>
        </p:spPr>
      </p:pic>
      <p:sp>
        <p:nvSpPr>
          <p:cNvPr id="12" name="Content Placeholder 6">
            <a:extLst>
              <a:ext uri="{FF2B5EF4-FFF2-40B4-BE49-F238E27FC236}">
                <a16:creationId xmlns:a16="http://schemas.microsoft.com/office/drawing/2014/main" id="{CB5E4CC5-21B0-43E9-AFEF-A141DB7327FF}"/>
              </a:ext>
            </a:extLst>
          </p:cNvPr>
          <p:cNvSpPr txBox="1">
            <a:spLocks/>
          </p:cNvSpPr>
          <p:nvPr/>
        </p:nvSpPr>
        <p:spPr>
          <a:xfrm>
            <a:off x="219126" y="4681405"/>
            <a:ext cx="3445566" cy="495389"/>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Alt. 2</a:t>
            </a:r>
          </a:p>
        </p:txBody>
      </p:sp>
      <p:sp>
        <p:nvSpPr>
          <p:cNvPr id="13" name="Content Placeholder 2">
            <a:extLst>
              <a:ext uri="{FF2B5EF4-FFF2-40B4-BE49-F238E27FC236}">
                <a16:creationId xmlns:a16="http://schemas.microsoft.com/office/drawing/2014/main" id="{07E3FEAE-2126-48F0-9FA2-E40B0982B110}"/>
              </a:ext>
            </a:extLst>
          </p:cNvPr>
          <p:cNvSpPr txBox="1">
            <a:spLocks/>
          </p:cNvSpPr>
          <p:nvPr/>
        </p:nvSpPr>
        <p:spPr>
          <a:xfrm>
            <a:off x="219126" y="5160330"/>
            <a:ext cx="3445566" cy="2504663"/>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Vote during the Lame Duck period, post election but before Inauguration, Wednesday January 20</a:t>
            </a:r>
          </a:p>
        </p:txBody>
      </p:sp>
      <p:pic>
        <p:nvPicPr>
          <p:cNvPr id="10" name="Picture Placeholder 82" descr="Bar chart">
            <a:extLst>
              <a:ext uri="{FF2B5EF4-FFF2-40B4-BE49-F238E27FC236}">
                <a16:creationId xmlns:a16="http://schemas.microsoft.com/office/drawing/2014/main" id="{5C1BAC02-DCDF-4CEB-86BD-8C095E6717EF}"/>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9789974" y="1973259"/>
            <a:ext cx="502873" cy="502873"/>
          </a:xfrm>
          <a:prstGeom prst="rect">
            <a:avLst/>
          </a:prstGeom>
          <a:noFill/>
        </p:spPr>
      </p:pic>
    </p:spTree>
    <p:extLst>
      <p:ext uri="{BB962C8B-B14F-4D97-AF65-F5344CB8AC3E}">
        <p14:creationId xmlns:p14="http://schemas.microsoft.com/office/powerpoint/2010/main" val="46026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solidFill>
                  <a:schemeClr val="bg1"/>
                </a:solidFill>
              </a:rPr>
              <a:t>Political Impact</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Control of the Senate</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bg1"/>
                </a:solidFill>
              </a:rPr>
              <a:t>23 Republican Senators are up for reelection compared to 12 Democratic Senators</a:t>
            </a: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The decision of if and/or when to vote could effect the control of the Senate at the start of a new presidential term</a:t>
            </a:r>
          </a:p>
          <a:p>
            <a:pPr marL="285750" indent="-285750">
              <a:buFont typeface="Arial" panose="020B0604020202020204" pitchFamily="34" charset="0"/>
              <a:buChar char="•"/>
            </a:pPr>
            <a:r>
              <a:rPr lang="en-US" sz="1600" dirty="0">
                <a:solidFill>
                  <a:schemeClr val="bg1"/>
                </a:solidFill>
              </a:rPr>
              <a:t>Six Republican Senators are considered to be vulnerable with respect to losing their seats</a:t>
            </a:r>
          </a:p>
          <a:p>
            <a:pPr marL="285750" indent="-285750">
              <a:buFont typeface="Arial" panose="020B0604020202020204" pitchFamily="34" charset="0"/>
              <a:buChar char="•"/>
            </a:pPr>
            <a:r>
              <a:rPr lang="en-US" dirty="0">
                <a:solidFill>
                  <a:schemeClr val="bg1"/>
                </a:solidFill>
              </a:rPr>
              <a:t>Pres. Trump may not have uniform support and there are questions of whether Republican Senators are willing to sacrifice their careers for his</a:t>
            </a:r>
            <a:endParaRPr lang="en-US" sz="1600" dirty="0">
              <a:solidFill>
                <a:schemeClr val="bg1"/>
              </a:solidFill>
            </a:endParaRPr>
          </a:p>
        </p:txBody>
      </p:sp>
      <p:sp>
        <p:nvSpPr>
          <p:cNvPr id="8" name="Content Placeholder 7">
            <a:extLst>
              <a:ext uri="{FF2B5EF4-FFF2-40B4-BE49-F238E27FC236}">
                <a16:creationId xmlns:a16="http://schemas.microsoft.com/office/drawing/2014/main" id="{C8438480-8B6F-44E5-A602-6240C1B85FB3}"/>
              </a:ext>
            </a:extLst>
          </p:cNvPr>
          <p:cNvSpPr>
            <a:spLocks noGrp="1"/>
          </p:cNvSpPr>
          <p:nvPr>
            <p:ph idx="19"/>
          </p:nvPr>
        </p:nvSpPr>
        <p:spPr/>
        <p:txBody>
          <a:bodyPr/>
          <a:lstStyle/>
          <a:p>
            <a:pPr marL="285750" indent="-285750">
              <a:buFont typeface="Arial" panose="020B0604020202020204" pitchFamily="34" charset="0"/>
              <a:buChar char="•"/>
            </a:pPr>
            <a:r>
              <a:rPr lang="en-US" sz="1600" dirty="0">
                <a:solidFill>
                  <a:schemeClr val="bg1"/>
                </a:solidFill>
              </a:rPr>
              <a:t>Pres. Donald Trump is struggling in the polls and is looking for a quick replacement of RBG to boost his chances of re-election</a:t>
            </a:r>
          </a:p>
          <a:p>
            <a:pPr marL="285750" indent="-285750">
              <a:buFont typeface="Arial" panose="020B0604020202020204" pitchFamily="34" charset="0"/>
              <a:buChar char="•"/>
            </a:pPr>
            <a:r>
              <a:rPr lang="en-US" dirty="0">
                <a:solidFill>
                  <a:schemeClr val="bg1"/>
                </a:solidFill>
              </a:rPr>
              <a:t>A quick vote on a nominee will mobilize previously disaffected evangelical voters questioning the President and endorsements such as those by Jerry Falwell Jr.</a:t>
            </a:r>
            <a:r>
              <a:rPr lang="en-US" sz="1600" dirty="0">
                <a:solidFill>
                  <a:schemeClr val="bg1"/>
                </a:solidFill>
              </a:rPr>
              <a:t> </a:t>
            </a:r>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Control of the presidency</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5</a:t>
            </a:fld>
            <a:endParaRPr lang="en-US" dirty="0"/>
          </a:p>
        </p:txBody>
      </p:sp>
    </p:spTree>
    <p:extLst>
      <p:ext uri="{BB962C8B-B14F-4D97-AF65-F5344CB8AC3E}">
        <p14:creationId xmlns:p14="http://schemas.microsoft.com/office/powerpoint/2010/main" val="26940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solidFill>
                  <a:schemeClr val="bg1"/>
                </a:solidFill>
              </a:rPr>
              <a:t>Economic &amp; Social Impact</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Economic Impact</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bg1"/>
                </a:solidFill>
              </a:rPr>
              <a:t>The death of RBG resulted in the raising of over $90 million dollars within 24 hours of the news of her death</a:t>
            </a:r>
          </a:p>
          <a:p>
            <a:pPr marL="285750" indent="-285750">
              <a:buFont typeface="Arial" panose="020B0604020202020204" pitchFamily="34" charset="0"/>
              <a:buChar char="•"/>
            </a:pPr>
            <a:r>
              <a:rPr lang="en-US" dirty="0">
                <a:solidFill>
                  <a:schemeClr val="bg1"/>
                </a:solidFill>
              </a:rPr>
              <a:t>Vice-President Biden and the DNC outraised President Trump by $150 million dollars in the month of August</a:t>
            </a:r>
          </a:p>
          <a:p>
            <a:pPr marL="285750" indent="-285750">
              <a:buFont typeface="Arial" panose="020B0604020202020204" pitchFamily="34" charset="0"/>
              <a:buChar char="•"/>
            </a:pPr>
            <a:r>
              <a:rPr lang="en-US" dirty="0">
                <a:solidFill>
                  <a:schemeClr val="bg1"/>
                </a:solidFill>
              </a:rPr>
              <a:t>The RNC has had to transfer more funds to swing state elections and Republicans are spending more money to defend themselves than anticipated</a:t>
            </a:r>
          </a:p>
          <a:p>
            <a:pPr marL="285750" indent="-285750">
              <a:buFont typeface="Arial" panose="020B0604020202020204" pitchFamily="34" charset="0"/>
              <a:buChar char="•"/>
            </a:pPr>
            <a:endParaRPr lang="en-US" dirty="0"/>
          </a:p>
          <a:p>
            <a:endParaRPr lang="en-US" sz="1600" dirty="0"/>
          </a:p>
        </p:txBody>
      </p:sp>
      <p:sp>
        <p:nvSpPr>
          <p:cNvPr id="8" name="Content Placeholder 7">
            <a:extLst>
              <a:ext uri="{FF2B5EF4-FFF2-40B4-BE49-F238E27FC236}">
                <a16:creationId xmlns:a16="http://schemas.microsoft.com/office/drawing/2014/main" id="{C8438480-8B6F-44E5-A602-6240C1B85FB3}"/>
              </a:ext>
            </a:extLst>
          </p:cNvPr>
          <p:cNvSpPr>
            <a:spLocks noGrp="1"/>
          </p:cNvSpPr>
          <p:nvPr>
            <p:ph idx="19"/>
          </p:nvPr>
        </p:nvSpPr>
        <p:spPr/>
        <p:txBody>
          <a:bodyPr/>
          <a:lstStyle/>
          <a:p>
            <a:pPr marL="285750" indent="-285750">
              <a:buFont typeface="Arial" panose="020B0604020202020204" pitchFamily="34" charset="0"/>
              <a:buChar char="•"/>
            </a:pPr>
            <a:r>
              <a:rPr lang="en-US" dirty="0">
                <a:solidFill>
                  <a:schemeClr val="bg1"/>
                </a:solidFill>
              </a:rPr>
              <a:t>A conservative super-majority on the Supreme Court has the ability to change the outcome of the country for many years into the future</a:t>
            </a:r>
          </a:p>
          <a:p>
            <a:pPr marL="285750" indent="-285750">
              <a:buFont typeface="Arial" panose="020B0604020202020204" pitchFamily="34" charset="0"/>
              <a:buChar char="•"/>
            </a:pPr>
            <a:r>
              <a:rPr lang="en-US" sz="1600" dirty="0">
                <a:solidFill>
                  <a:schemeClr val="bg1"/>
                </a:solidFill>
              </a:rPr>
              <a:t>Hot button issues su</a:t>
            </a:r>
            <a:r>
              <a:rPr lang="en-US" dirty="0">
                <a:solidFill>
                  <a:schemeClr val="bg1"/>
                </a:solidFill>
              </a:rPr>
              <a:t>ch as abortion, climate change, gun control are all working their way through the court system and could be adjudicated by this new majority</a:t>
            </a:r>
          </a:p>
          <a:p>
            <a:pPr marL="285750" indent="-285750">
              <a:buFont typeface="Arial" panose="020B0604020202020204" pitchFamily="34" charset="0"/>
              <a:buChar char="•"/>
            </a:pPr>
            <a:r>
              <a:rPr lang="en-US" sz="1600" dirty="0">
                <a:solidFill>
                  <a:schemeClr val="bg1"/>
                </a:solidFill>
              </a:rPr>
              <a:t>A nomination before the election has the potential of sowing deep divisions across the populace and further breaking an already fragile political system</a:t>
            </a:r>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Social impact</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6</a:t>
            </a:fld>
            <a:endParaRPr lang="en-US" dirty="0"/>
          </a:p>
        </p:txBody>
      </p:sp>
    </p:spTree>
    <p:extLst>
      <p:ext uri="{BB962C8B-B14F-4D97-AF65-F5344CB8AC3E}">
        <p14:creationId xmlns:p14="http://schemas.microsoft.com/office/powerpoint/2010/main" val="295656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E9121B-9B70-42A8-AC0B-420FB7D3B187}"/>
              </a:ext>
            </a:extLst>
          </p:cNvPr>
          <p:cNvSpPr>
            <a:spLocks noGrp="1"/>
          </p:cNvSpPr>
          <p:nvPr>
            <p:ph type="title"/>
          </p:nvPr>
        </p:nvSpPr>
        <p:spPr>
          <a:xfrm>
            <a:off x="831850" y="182563"/>
            <a:ext cx="10515600" cy="940181"/>
          </a:xfrm>
        </p:spPr>
        <p:txBody>
          <a:bodyPr/>
          <a:lstStyle/>
          <a:p>
            <a:r>
              <a:rPr lang="en-US" dirty="0"/>
              <a:t>Benefits</a:t>
            </a:r>
          </a:p>
        </p:txBody>
      </p:sp>
      <p:sp>
        <p:nvSpPr>
          <p:cNvPr id="3" name="Slide Number Placeholder 2">
            <a:extLst>
              <a:ext uri="{FF2B5EF4-FFF2-40B4-BE49-F238E27FC236}">
                <a16:creationId xmlns:a16="http://schemas.microsoft.com/office/drawing/2014/main" id="{F421C9B1-8D30-405B-9013-E1FCCE31C6DB}"/>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7</a:t>
            </a:fld>
            <a:endParaRPr lang="en-US" noProof="0"/>
          </a:p>
        </p:txBody>
      </p:sp>
      <p:sp>
        <p:nvSpPr>
          <p:cNvPr id="10" name="Text Placeholder 3">
            <a:extLst>
              <a:ext uri="{FF2B5EF4-FFF2-40B4-BE49-F238E27FC236}">
                <a16:creationId xmlns:a16="http://schemas.microsoft.com/office/drawing/2014/main" id="{FE735F47-577E-4F0C-A32C-AAC87D1ADE98}"/>
              </a:ext>
            </a:extLst>
          </p:cNvPr>
          <p:cNvSpPr>
            <a:spLocks noGrp="1"/>
          </p:cNvSpPr>
          <p:nvPr>
            <p:ph type="body" idx="1"/>
          </p:nvPr>
        </p:nvSpPr>
        <p:spPr>
          <a:xfrm>
            <a:off x="831850" y="1153348"/>
            <a:ext cx="10515600" cy="1111387"/>
          </a:xfrm>
        </p:spPr>
        <p:txBody>
          <a:bodyPr>
            <a:normAutofit/>
          </a:bodyPr>
          <a:lstStyle/>
          <a:p>
            <a:pPr marL="285750" indent="-285750" algn="l">
              <a:buFont typeface="Arial" panose="020B0604020202020204" pitchFamily="34" charset="0"/>
              <a:buChar char="•"/>
            </a:pPr>
            <a:r>
              <a:rPr lang="en-US" dirty="0"/>
              <a:t>Catalyzation of Voting Groups</a:t>
            </a:r>
          </a:p>
          <a:p>
            <a:pPr marL="285750" indent="-285750" algn="l">
              <a:buFont typeface="Arial" panose="020B0604020202020204" pitchFamily="34" charset="0"/>
              <a:buChar char="•"/>
            </a:pPr>
            <a:r>
              <a:rPr lang="en-US" dirty="0"/>
              <a:t>Campaign Contributions</a:t>
            </a:r>
          </a:p>
          <a:p>
            <a:pPr marL="285750" indent="-285750" algn="l">
              <a:buFont typeface="Arial" panose="020B0604020202020204" pitchFamily="34" charset="0"/>
              <a:buChar char="•"/>
            </a:pPr>
            <a:r>
              <a:rPr lang="en-US" dirty="0"/>
              <a:t>Business &amp; Stock Market Reactions</a:t>
            </a:r>
          </a:p>
        </p:txBody>
      </p:sp>
      <p:pic>
        <p:nvPicPr>
          <p:cNvPr id="7" name="Picture 6">
            <a:extLst>
              <a:ext uri="{FF2B5EF4-FFF2-40B4-BE49-F238E27FC236}">
                <a16:creationId xmlns:a16="http://schemas.microsoft.com/office/drawing/2014/main" id="{222A19B0-A088-4496-8B08-C3976E1C29B8}"/>
              </a:ext>
            </a:extLst>
          </p:cNvPr>
          <p:cNvPicPr>
            <a:picLocks noChangeAspect="1"/>
          </p:cNvPicPr>
          <p:nvPr/>
        </p:nvPicPr>
        <p:blipFill rotWithShape="1">
          <a:blip r:embed="rId2"/>
          <a:srcRect l="48714" t="8714" r="35048" b="57306"/>
          <a:stretch/>
        </p:blipFill>
        <p:spPr>
          <a:xfrm>
            <a:off x="6235858" y="1562405"/>
            <a:ext cx="5266061" cy="3542189"/>
          </a:xfrm>
          <a:prstGeom prst="rect">
            <a:avLst/>
          </a:prstGeom>
        </p:spPr>
      </p:pic>
      <p:pic>
        <p:nvPicPr>
          <p:cNvPr id="13" name="Picture 12">
            <a:extLst>
              <a:ext uri="{FF2B5EF4-FFF2-40B4-BE49-F238E27FC236}">
                <a16:creationId xmlns:a16="http://schemas.microsoft.com/office/drawing/2014/main" id="{EB667A94-8C0E-4886-8F8B-C11612CF80BF}"/>
              </a:ext>
            </a:extLst>
          </p:cNvPr>
          <p:cNvPicPr>
            <a:picLocks noChangeAspect="1"/>
          </p:cNvPicPr>
          <p:nvPr/>
        </p:nvPicPr>
        <p:blipFill rotWithShape="1">
          <a:blip r:embed="rId3"/>
          <a:srcRect l="49150" t="9612" r="36578" b="54712"/>
          <a:stretch/>
        </p:blipFill>
        <p:spPr>
          <a:xfrm>
            <a:off x="1976933" y="3587253"/>
            <a:ext cx="3825243" cy="3073543"/>
          </a:xfrm>
          <a:prstGeom prst="rect">
            <a:avLst/>
          </a:prstGeom>
        </p:spPr>
      </p:pic>
      <p:sp>
        <p:nvSpPr>
          <p:cNvPr id="15" name="Content Placeholder 2">
            <a:extLst>
              <a:ext uri="{FF2B5EF4-FFF2-40B4-BE49-F238E27FC236}">
                <a16:creationId xmlns:a16="http://schemas.microsoft.com/office/drawing/2014/main" id="{D057878A-271D-4762-BB89-6FFB21B74D8B}"/>
              </a:ext>
            </a:extLst>
          </p:cNvPr>
          <p:cNvSpPr txBox="1">
            <a:spLocks/>
          </p:cNvSpPr>
          <p:nvPr/>
        </p:nvSpPr>
        <p:spPr>
          <a:xfrm>
            <a:off x="1945015" y="3257776"/>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Political Decision Subnet</a:t>
            </a:r>
          </a:p>
          <a:p>
            <a:endParaRPr lang="en-US" sz="1600" dirty="0"/>
          </a:p>
        </p:txBody>
      </p:sp>
      <p:sp>
        <p:nvSpPr>
          <p:cNvPr id="17" name="Content Placeholder 2">
            <a:extLst>
              <a:ext uri="{FF2B5EF4-FFF2-40B4-BE49-F238E27FC236}">
                <a16:creationId xmlns:a16="http://schemas.microsoft.com/office/drawing/2014/main" id="{4AA02AF2-91AF-485D-9C87-481880604704}"/>
              </a:ext>
            </a:extLst>
          </p:cNvPr>
          <p:cNvSpPr txBox="1">
            <a:spLocks/>
          </p:cNvSpPr>
          <p:nvPr/>
        </p:nvSpPr>
        <p:spPr>
          <a:xfrm>
            <a:off x="6369181" y="1170591"/>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Economic Decision Subnet</a:t>
            </a:r>
          </a:p>
          <a:p>
            <a:endParaRPr lang="en-US" sz="1600" dirty="0"/>
          </a:p>
        </p:txBody>
      </p:sp>
    </p:spTree>
    <p:extLst>
      <p:ext uri="{BB962C8B-B14F-4D97-AF65-F5344CB8AC3E}">
        <p14:creationId xmlns:p14="http://schemas.microsoft.com/office/powerpoint/2010/main" val="156314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E47C-51CC-4B9C-8978-E9873E0A5ED0}"/>
              </a:ext>
            </a:extLst>
          </p:cNvPr>
          <p:cNvSpPr>
            <a:spLocks noGrp="1"/>
          </p:cNvSpPr>
          <p:nvPr>
            <p:ph type="title"/>
          </p:nvPr>
        </p:nvSpPr>
        <p:spPr/>
        <p:txBody>
          <a:bodyPr/>
          <a:lstStyle/>
          <a:p>
            <a:r>
              <a:rPr lang="en-US" dirty="0">
                <a:solidFill>
                  <a:schemeClr val="bg1"/>
                </a:solidFill>
              </a:rPr>
              <a:t>Benefit synthesis</a:t>
            </a:r>
          </a:p>
        </p:txBody>
      </p:sp>
      <p:sp>
        <p:nvSpPr>
          <p:cNvPr id="3" name="Slide Number Placeholder 2">
            <a:extLst>
              <a:ext uri="{FF2B5EF4-FFF2-40B4-BE49-F238E27FC236}">
                <a16:creationId xmlns:a16="http://schemas.microsoft.com/office/drawing/2014/main" id="{08B4FE87-27D2-4D68-9AE6-85A5D502AC1D}"/>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pic>
        <p:nvPicPr>
          <p:cNvPr id="4" name="Picture 3">
            <a:extLst>
              <a:ext uri="{FF2B5EF4-FFF2-40B4-BE49-F238E27FC236}">
                <a16:creationId xmlns:a16="http://schemas.microsoft.com/office/drawing/2014/main" id="{48BB6CF1-4233-489A-8240-6FD56728F74C}"/>
              </a:ext>
            </a:extLst>
          </p:cNvPr>
          <p:cNvPicPr>
            <a:picLocks noChangeAspect="1"/>
          </p:cNvPicPr>
          <p:nvPr/>
        </p:nvPicPr>
        <p:blipFill rotWithShape="1">
          <a:blip r:embed="rId2"/>
          <a:srcRect l="1139" t="5765" r="88560" b="77246"/>
          <a:stretch/>
        </p:blipFill>
        <p:spPr>
          <a:xfrm>
            <a:off x="1081021" y="1823080"/>
            <a:ext cx="3908144" cy="2071868"/>
          </a:xfrm>
          <a:prstGeom prst="rect">
            <a:avLst/>
          </a:prstGeom>
        </p:spPr>
      </p:pic>
      <p:pic>
        <p:nvPicPr>
          <p:cNvPr id="5" name="Picture 4">
            <a:extLst>
              <a:ext uri="{FF2B5EF4-FFF2-40B4-BE49-F238E27FC236}">
                <a16:creationId xmlns:a16="http://schemas.microsoft.com/office/drawing/2014/main" id="{4722152B-126C-449C-83B5-08DC21ABE7E3}"/>
              </a:ext>
            </a:extLst>
          </p:cNvPr>
          <p:cNvPicPr>
            <a:picLocks noChangeAspect="1"/>
          </p:cNvPicPr>
          <p:nvPr/>
        </p:nvPicPr>
        <p:blipFill rotWithShape="1">
          <a:blip r:embed="rId3"/>
          <a:srcRect l="2010" t="8259" r="88971" b="70064"/>
          <a:stretch/>
        </p:blipFill>
        <p:spPr>
          <a:xfrm>
            <a:off x="6091238" y="3429000"/>
            <a:ext cx="3078867" cy="2378597"/>
          </a:xfrm>
          <a:prstGeom prst="rect">
            <a:avLst/>
          </a:prstGeom>
        </p:spPr>
      </p:pic>
    </p:spTree>
    <p:extLst>
      <p:ext uri="{BB962C8B-B14F-4D97-AF65-F5344CB8AC3E}">
        <p14:creationId xmlns:p14="http://schemas.microsoft.com/office/powerpoint/2010/main" val="3433155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E9121B-9B70-42A8-AC0B-420FB7D3B187}"/>
              </a:ext>
            </a:extLst>
          </p:cNvPr>
          <p:cNvSpPr>
            <a:spLocks noGrp="1"/>
          </p:cNvSpPr>
          <p:nvPr>
            <p:ph type="title"/>
          </p:nvPr>
        </p:nvSpPr>
        <p:spPr>
          <a:xfrm>
            <a:off x="831850" y="182563"/>
            <a:ext cx="10515600" cy="940181"/>
          </a:xfrm>
        </p:spPr>
        <p:txBody>
          <a:bodyPr/>
          <a:lstStyle/>
          <a:p>
            <a:r>
              <a:rPr lang="en-US" dirty="0"/>
              <a:t>Opportunities</a:t>
            </a:r>
          </a:p>
        </p:txBody>
      </p:sp>
      <p:sp>
        <p:nvSpPr>
          <p:cNvPr id="3" name="Slide Number Placeholder 2">
            <a:extLst>
              <a:ext uri="{FF2B5EF4-FFF2-40B4-BE49-F238E27FC236}">
                <a16:creationId xmlns:a16="http://schemas.microsoft.com/office/drawing/2014/main" id="{F421C9B1-8D30-405B-9013-E1FCCE31C6DB}"/>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9</a:t>
            </a:fld>
            <a:endParaRPr lang="en-US" noProof="0"/>
          </a:p>
        </p:txBody>
      </p:sp>
      <p:sp>
        <p:nvSpPr>
          <p:cNvPr id="10" name="Text Placeholder 3">
            <a:extLst>
              <a:ext uri="{FF2B5EF4-FFF2-40B4-BE49-F238E27FC236}">
                <a16:creationId xmlns:a16="http://schemas.microsoft.com/office/drawing/2014/main" id="{FE735F47-577E-4F0C-A32C-AAC87D1ADE98}"/>
              </a:ext>
            </a:extLst>
          </p:cNvPr>
          <p:cNvSpPr>
            <a:spLocks noGrp="1"/>
          </p:cNvSpPr>
          <p:nvPr>
            <p:ph type="body" idx="1"/>
          </p:nvPr>
        </p:nvSpPr>
        <p:spPr>
          <a:xfrm>
            <a:off x="831850" y="1153348"/>
            <a:ext cx="10515600" cy="1111387"/>
          </a:xfrm>
        </p:spPr>
        <p:txBody>
          <a:bodyPr>
            <a:normAutofit/>
          </a:bodyPr>
          <a:lstStyle/>
          <a:p>
            <a:pPr marL="285750" indent="-285750" algn="l">
              <a:buFont typeface="Arial" panose="020B0604020202020204" pitchFamily="34" charset="0"/>
              <a:buChar char="•"/>
            </a:pPr>
            <a:r>
              <a:rPr lang="en-US" dirty="0"/>
              <a:t>Republican Hold on Senate</a:t>
            </a:r>
          </a:p>
          <a:p>
            <a:pPr marL="285750" indent="-285750" algn="l">
              <a:buFont typeface="Arial" panose="020B0604020202020204" pitchFamily="34" charset="0"/>
              <a:buChar char="•"/>
            </a:pPr>
            <a:r>
              <a:rPr lang="en-US" dirty="0"/>
              <a:t>Republican Retention of Presidency</a:t>
            </a:r>
          </a:p>
          <a:p>
            <a:pPr marL="285750" indent="-285750" algn="l">
              <a:buFont typeface="Arial" panose="020B0604020202020204" pitchFamily="34" charset="0"/>
              <a:buChar char="•"/>
            </a:pPr>
            <a:r>
              <a:rPr lang="en-US" dirty="0"/>
              <a:t>Long-term Conservative Judicial Agenda</a:t>
            </a:r>
          </a:p>
        </p:txBody>
      </p:sp>
      <p:pic>
        <p:nvPicPr>
          <p:cNvPr id="2" name="Picture 1">
            <a:extLst>
              <a:ext uri="{FF2B5EF4-FFF2-40B4-BE49-F238E27FC236}">
                <a16:creationId xmlns:a16="http://schemas.microsoft.com/office/drawing/2014/main" id="{CB228B0B-7105-499C-B953-A2C45E836F69}"/>
              </a:ext>
            </a:extLst>
          </p:cNvPr>
          <p:cNvPicPr>
            <a:picLocks noChangeAspect="1"/>
          </p:cNvPicPr>
          <p:nvPr/>
        </p:nvPicPr>
        <p:blipFill rotWithShape="1">
          <a:blip r:embed="rId2"/>
          <a:srcRect l="10111" t="17290" r="71709" b="59968"/>
          <a:stretch/>
        </p:blipFill>
        <p:spPr>
          <a:xfrm>
            <a:off x="7346142" y="2783970"/>
            <a:ext cx="4001308" cy="1608880"/>
          </a:xfrm>
          <a:prstGeom prst="rect">
            <a:avLst/>
          </a:prstGeom>
        </p:spPr>
      </p:pic>
      <p:pic>
        <p:nvPicPr>
          <p:cNvPr id="4" name="Picture 3">
            <a:extLst>
              <a:ext uri="{FF2B5EF4-FFF2-40B4-BE49-F238E27FC236}">
                <a16:creationId xmlns:a16="http://schemas.microsoft.com/office/drawing/2014/main" id="{10CB291A-8A84-48DB-A027-CDF1A3C0084A}"/>
              </a:ext>
            </a:extLst>
          </p:cNvPr>
          <p:cNvPicPr>
            <a:picLocks noChangeAspect="1"/>
          </p:cNvPicPr>
          <p:nvPr/>
        </p:nvPicPr>
        <p:blipFill rotWithShape="1">
          <a:blip r:embed="rId3"/>
          <a:srcRect l="8212" t="11087" r="57801" b="31614"/>
          <a:stretch/>
        </p:blipFill>
        <p:spPr>
          <a:xfrm>
            <a:off x="1307267" y="3429000"/>
            <a:ext cx="5201031" cy="2818436"/>
          </a:xfrm>
          <a:prstGeom prst="rect">
            <a:avLst/>
          </a:prstGeom>
        </p:spPr>
      </p:pic>
      <p:sp>
        <p:nvSpPr>
          <p:cNvPr id="5" name="Content Placeholder 2">
            <a:extLst>
              <a:ext uri="{FF2B5EF4-FFF2-40B4-BE49-F238E27FC236}">
                <a16:creationId xmlns:a16="http://schemas.microsoft.com/office/drawing/2014/main" id="{8478FE39-B58E-4FDC-BBC4-BC96F91EB7F6}"/>
              </a:ext>
            </a:extLst>
          </p:cNvPr>
          <p:cNvSpPr txBox="1">
            <a:spLocks/>
          </p:cNvSpPr>
          <p:nvPr/>
        </p:nvSpPr>
        <p:spPr>
          <a:xfrm>
            <a:off x="1307267" y="2945767"/>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Political Decision Subnet</a:t>
            </a:r>
          </a:p>
          <a:p>
            <a:endParaRPr lang="en-US" sz="1600" dirty="0"/>
          </a:p>
        </p:txBody>
      </p:sp>
      <p:sp>
        <p:nvSpPr>
          <p:cNvPr id="6" name="Content Placeholder 2">
            <a:extLst>
              <a:ext uri="{FF2B5EF4-FFF2-40B4-BE49-F238E27FC236}">
                <a16:creationId xmlns:a16="http://schemas.microsoft.com/office/drawing/2014/main" id="{C6D4A11E-75C9-4FF4-866E-C4FF5503434F}"/>
              </a:ext>
            </a:extLst>
          </p:cNvPr>
          <p:cNvSpPr txBox="1">
            <a:spLocks/>
          </p:cNvSpPr>
          <p:nvPr/>
        </p:nvSpPr>
        <p:spPr>
          <a:xfrm>
            <a:off x="7273448" y="2264735"/>
            <a:ext cx="4074002" cy="519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Social Decision Subnet</a:t>
            </a:r>
          </a:p>
          <a:p>
            <a:endParaRPr lang="en-US" sz="1600" dirty="0"/>
          </a:p>
        </p:txBody>
      </p:sp>
    </p:spTree>
    <p:extLst>
      <p:ext uri="{BB962C8B-B14F-4D97-AF65-F5344CB8AC3E}">
        <p14:creationId xmlns:p14="http://schemas.microsoft.com/office/powerpoint/2010/main" val="1653310374"/>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152</TotalTime>
  <Words>1068</Words>
  <Application>Microsoft Office PowerPoint</Application>
  <PresentationFormat>Widescreen</PresentationFormat>
  <Paragraphs>135</Paragraphs>
  <Slides>23</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Corbel</vt:lpstr>
      <vt:lpstr>Symbol</vt:lpstr>
      <vt:lpstr>Office Theme</vt:lpstr>
      <vt:lpstr>Replacing RBG</vt:lpstr>
      <vt:lpstr>Background </vt:lpstr>
      <vt:lpstr>The decision </vt:lpstr>
      <vt:lpstr>The alternatives</vt:lpstr>
      <vt:lpstr>Political Impact</vt:lpstr>
      <vt:lpstr>Economic &amp; Social Impact</vt:lpstr>
      <vt:lpstr>Benefits</vt:lpstr>
      <vt:lpstr>Benefit synthesis</vt:lpstr>
      <vt:lpstr>Opportunities</vt:lpstr>
      <vt:lpstr>Opportunities Synthesis</vt:lpstr>
      <vt:lpstr>Costs</vt:lpstr>
      <vt:lpstr>Costs synthesis</vt:lpstr>
      <vt:lpstr>Risks</vt:lpstr>
      <vt:lpstr>Risks synthesis</vt:lpstr>
      <vt:lpstr>Overall Synthesis</vt:lpstr>
      <vt:lpstr>Strategic Criteria</vt:lpstr>
      <vt:lpstr>Sensitivity Analysis</vt:lpstr>
      <vt:lpstr>Sensitivity Analysis - Benefits</vt:lpstr>
      <vt:lpstr>Sensitivity Analysis - Opportunities</vt:lpstr>
      <vt:lpstr>Sensitivity Analysis - Costs</vt:lpstr>
      <vt:lpstr>Sensitivity Analysis - Risks</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Replacing RBG</dc:title>
  <dc:creator>Adrian Markocic</dc:creator>
  <cp:lastModifiedBy>Adrian Markocic</cp:lastModifiedBy>
  <cp:revision>9</cp:revision>
  <dcterms:created xsi:type="dcterms:W3CDTF">2020-09-30T23:04:05Z</dcterms:created>
  <dcterms:modified xsi:type="dcterms:W3CDTF">2020-10-01T02:23:16Z</dcterms:modified>
</cp:coreProperties>
</file>