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7798F8-682C-4FEA-A5EC-87CA8DE8157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9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486"/>
  </p:normalViewPr>
  <p:slideViewPr>
    <p:cSldViewPr snapToGrid="0" snapToObjects="1">
      <p:cViewPr varScale="1">
        <p:scale>
          <a:sx n="67" d="100"/>
          <a:sy n="67" d="100"/>
        </p:scale>
        <p:origin x="53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BA209-3D01-D44D-ABC7-1EF51B84B075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C7910-E541-614E-835D-B50B26277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4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orean_People's_Army" TargetMode="External"/><Relationship Id="rId4" Type="http://schemas.openxmlformats.org/officeDocument/2006/relationships/hyperlink" Target="https://en.wikipedia.org/wiki/38th_parallel_north" TargetMode="External"/><Relationship Id="rId5" Type="http://schemas.openxmlformats.org/officeDocument/2006/relationships/hyperlink" Target="https://en.wikipedia.org/wiki/United_Nations_Command" TargetMode="External"/><Relationship Id="rId6" Type="http://schemas.openxmlformats.org/officeDocument/2006/relationships/hyperlink" Target="https://en.wikipedia.org/wiki/Korean_War" TargetMode="External"/><Relationship Id="rId7" Type="http://schemas.openxmlformats.org/officeDocument/2006/relationships/hyperlink" Target="https://en.wikipedia.org/wiki/China%E2%80%93North_Korea_relations#cite_note-nytimes.com-6" TargetMode="External"/><Relationship Id="rId8" Type="http://schemas.openxmlformats.org/officeDocument/2006/relationships/hyperlink" Target="https://en.wikipedia.org/wiki/Chinese_People's_Volunteers" TargetMode="External"/><Relationship Id="rId9" Type="http://schemas.openxmlformats.org/officeDocument/2006/relationships/hyperlink" Target="https://en.wikipedia.org/wiki/Sino-North_Korean_Mutual_Aid_and_Cooperation_Friendship_Treaty" TargetMode="External"/><Relationship Id="rId10" Type="http://schemas.openxmlformats.org/officeDocument/2006/relationships/hyperlink" Target="https://en.wikipedia.org/wiki/China%E2%80%93North_Korea_relations#cite_note-12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Xi_Jinping" TargetMode="External"/><Relationship Id="rId4" Type="http://schemas.openxmlformats.org/officeDocument/2006/relationships/hyperlink" Target="https://en.wikipedia.org/wiki/Kim_Jong-Un" TargetMode="External"/><Relationship Id="rId5" Type="http://schemas.openxmlformats.org/officeDocument/2006/relationships/hyperlink" Target="http://money.cnn.com/2017/07/13/news/economy/china-north-korea-trade-data-us-trump/index.html" TargetMode="External"/><Relationship Id="rId6" Type="http://schemas.openxmlformats.org/officeDocument/2006/relationships/hyperlink" Target="https://en.wikipedia.org/wiki/Foreign_Minister_of_the_People's_Republic_of_China" TargetMode="External"/><Relationship Id="rId7" Type="http://schemas.openxmlformats.org/officeDocument/2006/relationships/hyperlink" Target="https://en.wikipedia.org/wiki/Yang_Jiechi" TargetMode="External"/><Relationship Id="rId8" Type="http://schemas.openxmlformats.org/officeDocument/2006/relationships/hyperlink" Target="https://en.wikipedia.org/wiki/2013_North_Korean_nuclear_test" TargetMode="External"/><Relationship Id="rId9" Type="http://schemas.openxmlformats.org/officeDocument/2006/relationships/hyperlink" Target="https://en.wikipedia.org/wiki/China%E2%80%93North_Korea_relations#cite_note-MW_feb_13-17" TargetMode="External"/><Relationship Id="rId10" Type="http://schemas.openxmlformats.org/officeDocument/2006/relationships/hyperlink" Target="https://en.wikipedia.org/wiki/China%E2%80%93North_Korea_relations#cite_note-18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 setbacks sustained by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Korean People's Army"/>
              </a:rPr>
              <a:t>Korean People's Army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the crossing of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38th parallel north"/>
              </a:rPr>
              <a:t>38th parallel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United Nations Command"/>
              </a:rPr>
              <a:t>United Nations Command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October 1950 China entered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Korean War"/>
              </a:rPr>
              <a:t>Korean War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support of North Korea.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[6]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addition to dispatching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Chinese People's Volunteers"/>
              </a:rPr>
              <a:t>Chinese People's Volunteers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Korea to fight against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United Nations Command"/>
              </a:rPr>
              <a:t>United Nations Command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China also received North Korean refugees and students and provided economic aid during the war.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 In 1961, the two countries signed the </a:t>
            </a:r>
            <a:r>
              <a:rPr lang="en-US" dirty="0" smtClean="0">
                <a:hlinkClick r:id="rId9" tooltip="Sino-North Korean Mutual Aid and Cooperation Friendship Treaty"/>
              </a:rPr>
              <a:t>Sino-North Korean Mutual Aid and Cooperation Friendship Treaty</a:t>
            </a:r>
            <a:r>
              <a:rPr lang="en-US" dirty="0" smtClean="0"/>
              <a:t>, whereby China pledged to immediately render military and other assistance by all means to its ally against any outside attack.</a:t>
            </a:r>
            <a:r>
              <a:rPr lang="en-US" baseline="30000" dirty="0" smtClean="0">
                <a:hlinkClick r:id="rId10"/>
              </a:rPr>
              <a:t>[12]</a:t>
            </a:r>
            <a:r>
              <a:rPr lang="en-US" dirty="0" smtClean="0"/>
              <a:t> This treaty was prolonged twice, in 1981 and 2001, with a validity until 2021.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Since the war, China has lent political and economic backing to North Korea’s leaders: Kim Il-sung (estimated 1948–1994), Kim </a:t>
            </a:r>
            <a:r>
              <a:rPr lang="en-US" dirty="0" err="1" smtClean="0"/>
              <a:t>Jong-il</a:t>
            </a:r>
            <a:r>
              <a:rPr lang="en-US" dirty="0" smtClean="0"/>
              <a:t> (roughly 1994–2011), and Kim Jong-un (2011–).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C7910-E541-614E-835D-B50B26277E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On 1 January 2009, Chinese President Hu </a:t>
            </a:r>
            <a:r>
              <a:rPr lang="en-US" sz="1200" dirty="0" err="1" smtClean="0"/>
              <a:t>Jingtao</a:t>
            </a:r>
            <a:r>
              <a:rPr lang="en-US" sz="1200" dirty="0" smtClean="0"/>
              <a:t> and North Korean leader Kim </a:t>
            </a:r>
            <a:r>
              <a:rPr lang="en-US" sz="1200" dirty="0" err="1" smtClean="0"/>
              <a:t>jong-il</a:t>
            </a:r>
            <a:r>
              <a:rPr lang="en-US" sz="1200" dirty="0" smtClean="0"/>
              <a:t> exchanged greetings and declared 2009 as the "year of China–DPRK friendship," marking 60 years of diplomatic relations between the two countries.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C7910-E541-614E-835D-B50B26277E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88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 5-5-2013, North Korea “grabbed” a Chinese fishing boat and demanded 600,000 yuan ($97,600) for its safe return. Relations between China and North Korea reached a low point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of 2017, Chinese President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Xi Jinping"/>
              </a:rPr>
              <a:t>Xi Jinping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has not met with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Kim Jong-Un"/>
              </a:rPr>
              <a:t>Kim Jong-Un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he remains the only Chinese President not to meet with the leader of North Korea.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first half of 2017, China-North Korea trade </a:t>
            </a:r>
            <a:r>
              <a:rPr lang="en-US" dirty="0">
                <a:hlinkClick r:id="rId5" tooltip="totaled $2.6 billion"/>
              </a:rPr>
              <a:t>totaled $2.6 billion</a:t>
            </a:r>
            <a:r>
              <a:rPr lang="en-US" dirty="0"/>
              <a:t>, up 10 percent from the same period in 2016.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Foreign Minister of the People's Republic of China"/>
              </a:rPr>
              <a:t>Foreign Minister of the People's Republic of China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Yang Jiechi"/>
              </a:rPr>
              <a:t>Yang Jiechi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said that China "resolutely" opposed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2013 North Korean nuclear test"/>
              </a:rPr>
              <a:t>2013 North Korean nuclear test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conducted by the Democratic People's Republic of Korea.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[17]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[18]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North Korean ambassador to China, Ji Jae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Ryong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was personally informed of this position on 12 February 2013 in a meeting with Yang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Jiechi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C7910-E541-614E-835D-B50B26277E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February 21, 2016 China quietly ended financial support of North Korea without any media publicity. It is reported to be due to the fallout of relations between the two governments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C7910-E541-614E-835D-B50B26277E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07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C7910-E541-614E-835D-B50B26277E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8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C7910-E541-614E-835D-B50B26277E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35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C7910-E541-614E-835D-B50B26277E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5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9E0A-7925-C94F-96DF-32A3951DAD4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E219-0244-CB41-A535-3AED941CF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9E0A-7925-C94F-96DF-32A3951DAD4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E219-0244-CB41-A535-3AED941CF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9E0A-7925-C94F-96DF-32A3951DAD4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E219-0244-CB41-A535-3AED941CF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9E0A-7925-C94F-96DF-32A3951DAD4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E219-0244-CB41-A535-3AED941CF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9E0A-7925-C94F-96DF-32A3951DAD4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E219-0244-CB41-A535-3AED941CF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9E0A-7925-C94F-96DF-32A3951DAD4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E219-0244-CB41-A535-3AED941CF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9E0A-7925-C94F-96DF-32A3951DAD4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E219-0244-CB41-A535-3AED941CF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9E0A-7925-C94F-96DF-32A3951DAD4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E219-0244-CB41-A535-3AED941CF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9E0A-7925-C94F-96DF-32A3951DAD4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E219-0244-CB41-A535-3AED941CF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9E0A-7925-C94F-96DF-32A3951DAD4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E219-0244-CB41-A535-3AED941CF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9E0A-7925-C94F-96DF-32A3951DAD4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E219-0244-CB41-A535-3AED941CF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9E0A-7925-C94F-96DF-32A3951DAD4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6E219-0244-CB41-A535-3AED941CF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0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hyperlink" Target="http://money.cnn.com/2017/07/13/news/economy/china-north-korea-trade-data-us-trump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506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Chinese Alternatives in North Korea Nuclear Weapon Issue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Desheng Li and Jingyi Li</a:t>
            </a:r>
          </a:p>
        </p:txBody>
      </p:sp>
    </p:spTree>
    <p:extLst>
      <p:ext uri="{BB962C8B-B14F-4D97-AF65-F5344CB8AC3E}">
        <p14:creationId xmlns:p14="http://schemas.microsoft.com/office/powerpoint/2010/main" val="1220990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Subnet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" y="1839118"/>
            <a:ext cx="44291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2308" y="4306093"/>
            <a:ext cx="3376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Economic</a:t>
            </a:r>
          </a:p>
          <a:p>
            <a:r>
              <a:rPr lang="en-US" dirty="0"/>
              <a:t>Relation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Better relation with US: 0.25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Cheap raw material from North Korea: 0.75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706" y="1690688"/>
            <a:ext cx="43719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47706" y="4548188"/>
            <a:ext cx="44537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Political</a:t>
            </a:r>
          </a:p>
          <a:p>
            <a:r>
              <a:rPr lang="en-US" dirty="0"/>
              <a:t>Political: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Better relation with US: 0.43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Cooperation with neighbor countries: 0.14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Release domestic issue: 0.42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Synthesize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86744"/>
            <a:ext cx="8839200" cy="4229100"/>
          </a:xfrm>
        </p:spPr>
      </p:pic>
    </p:spTree>
    <p:extLst>
      <p:ext uri="{BB962C8B-B14F-4D97-AF65-F5344CB8AC3E}">
        <p14:creationId xmlns:p14="http://schemas.microsoft.com/office/powerpoint/2010/main" val="40044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Subnet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28" y="1690688"/>
            <a:ext cx="43624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4633913"/>
            <a:ext cx="36976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Economic</a:t>
            </a:r>
          </a:p>
          <a:p>
            <a:r>
              <a:rPr lang="en-US" dirty="0"/>
              <a:t>Cost: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Bad debt: 0.12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Increase cost of raw material: 0.32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S</a:t>
            </a:r>
            <a:r>
              <a:rPr lang="en-US" altLang="zh-CN" dirty="0" smtClean="0"/>
              <a:t>an</a:t>
            </a:r>
            <a:r>
              <a:rPr lang="en-US" dirty="0" smtClean="0"/>
              <a:t>ction </a:t>
            </a:r>
            <a:r>
              <a:rPr lang="en-US" dirty="0"/>
              <a:t>by US: 0.56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45" y="1429482"/>
            <a:ext cx="46672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06862" y="4633913"/>
            <a:ext cx="154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Environmental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Subnet cont.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2158"/>
            <a:ext cx="47148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3854" y="4318183"/>
            <a:ext cx="28918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Political</a:t>
            </a:r>
          </a:p>
          <a:p>
            <a:r>
              <a:rPr lang="en-US" dirty="0"/>
              <a:t>Political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Deteriorate with UN: 0.75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Deteriorate with US: 0.25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86" y="1746433"/>
            <a:ext cx="48672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73128" y="4318183"/>
            <a:ext cx="30603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Social</a:t>
            </a:r>
          </a:p>
          <a:p>
            <a:r>
              <a:rPr lang="en-US" dirty="0"/>
              <a:t>Social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Business Environment: 0.75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Employment Rate: 0.25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Synthesize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46" y="1825625"/>
            <a:ext cx="9209507" cy="4351338"/>
          </a:xfrm>
        </p:spPr>
      </p:pic>
    </p:spTree>
    <p:extLst>
      <p:ext uri="{BB962C8B-B14F-4D97-AF65-F5344CB8AC3E}">
        <p14:creationId xmlns:p14="http://schemas.microsoft.com/office/powerpoint/2010/main" val="22746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Subnet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60" y="1932171"/>
            <a:ext cx="45910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1138" y="4546417"/>
            <a:ext cx="1090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Economic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94" y="1665471"/>
            <a:ext cx="44100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48246" y="4511248"/>
            <a:ext cx="154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Environmental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Subnet cont.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16" y="1462209"/>
            <a:ext cx="383701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9753" y="4100063"/>
            <a:ext cx="35907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Political</a:t>
            </a:r>
          </a:p>
          <a:p>
            <a:r>
              <a:rPr lang="en-US" dirty="0"/>
              <a:t>Relation: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Retaliation from North Korea: 0.2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Deteriorate with US: 0.8</a:t>
            </a:r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604963"/>
            <a:ext cx="45815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99796" y="4469395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Synthesize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0" y="1543050"/>
            <a:ext cx="842645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model </a:t>
            </a:r>
            <a:r>
              <a:rPr lang="en-US" dirty="0" smtClean="0"/>
              <a:t>Synthesize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(w/o</a:t>
            </a:r>
            <a:r>
              <a:rPr lang="zh-CN" altLang="en-US" dirty="0" smtClean="0"/>
              <a:t> </a:t>
            </a:r>
            <a:r>
              <a:rPr lang="en-US" altLang="zh-CN" dirty="0" smtClean="0"/>
              <a:t>criteria)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3400" y="2070894"/>
            <a:ext cx="85852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1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model </a:t>
            </a:r>
            <a:r>
              <a:rPr lang="en-US" dirty="0" smtClean="0"/>
              <a:t>Synthesize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50" y="1690688"/>
            <a:ext cx="57277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1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China and North Korea relations--Past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Korean War (1950-1953)  Aiding North Korea militarily and economically</a:t>
            </a:r>
          </a:p>
          <a:p>
            <a:r>
              <a:rPr lang="en-US" dirty="0" smtClean="0"/>
              <a:t>Post War era(1953- present)</a:t>
            </a:r>
          </a:p>
          <a:p>
            <a:r>
              <a:rPr lang="en-US" dirty="0" smtClean="0"/>
              <a:t>In </a:t>
            </a:r>
            <a:r>
              <a:rPr lang="en-US" dirty="0"/>
              <a:t>1961, the two countries signed the </a:t>
            </a:r>
            <a:r>
              <a:rPr lang="en-US" dirty="0" smtClean="0"/>
              <a:t>Sino-North Korean Mutual Aid and Cooperation Friendship Treaty.</a:t>
            </a:r>
          </a:p>
          <a:p>
            <a:r>
              <a:rPr lang="en-US" dirty="0" smtClean="0"/>
              <a:t>This </a:t>
            </a:r>
            <a:r>
              <a:rPr lang="en-US" dirty="0"/>
              <a:t>treaty was prolonged twice, in 1981 and 2001, with a validity until 2021.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6612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814" y="1027906"/>
            <a:ext cx="3391236" cy="5094968"/>
          </a:xfrm>
        </p:spPr>
      </p:pic>
      <p:sp>
        <p:nvSpPr>
          <p:cNvPr id="4" name="TextBox 3"/>
          <p:cNvSpPr txBox="1"/>
          <p:nvPr/>
        </p:nvSpPr>
        <p:spPr>
          <a:xfrm>
            <a:off x="838199" y="2297723"/>
            <a:ext cx="55332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Ben</a:t>
            </a:r>
            <a:r>
              <a:rPr lang="en-US" altLang="zh-CN" dirty="0" smtClean="0"/>
              <a:t>e</a:t>
            </a:r>
            <a:r>
              <a:rPr lang="en-US" dirty="0" smtClean="0"/>
              <a:t>fits</a:t>
            </a:r>
            <a:endParaRPr lang="en-US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When the priority of Benefit higher than </a:t>
            </a:r>
            <a:r>
              <a:rPr lang="en-US" dirty="0" smtClean="0"/>
              <a:t>0.</a:t>
            </a:r>
            <a:r>
              <a:rPr lang="en-US" altLang="zh-CN" dirty="0" smtClean="0"/>
              <a:t>26</a:t>
            </a:r>
            <a:r>
              <a:rPr lang="en-US" dirty="0" smtClean="0"/>
              <a:t>, </a:t>
            </a:r>
            <a:r>
              <a:rPr lang="en-US" dirty="0" smtClean="0"/>
              <a:t>global alignment would be the best option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When it is less than </a:t>
            </a:r>
            <a:r>
              <a:rPr lang="en-US" altLang="zh-CN" dirty="0" smtClean="0"/>
              <a:t>0.26</a:t>
            </a:r>
            <a:r>
              <a:rPr lang="en-US" dirty="0" smtClean="0"/>
              <a:t>, </a:t>
            </a:r>
            <a:r>
              <a:rPr lang="en-US" altLang="zh-CN" dirty="0" smtClean="0"/>
              <a:t>no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action</a:t>
            </a:r>
            <a:r>
              <a:rPr lang="zh-CN" altLang="en-US" dirty="0" smtClean="0"/>
              <a:t> </a:t>
            </a:r>
            <a:r>
              <a:rPr lang="en-US" dirty="0" smtClean="0"/>
              <a:t>become </a:t>
            </a:r>
            <a:r>
              <a:rPr lang="en-US" dirty="0" smtClean="0"/>
              <a:t>the best option</a:t>
            </a:r>
          </a:p>
        </p:txBody>
      </p:sp>
    </p:spTree>
    <p:extLst>
      <p:ext uri="{BB962C8B-B14F-4D97-AF65-F5344CB8AC3E}">
        <p14:creationId xmlns:p14="http://schemas.microsoft.com/office/powerpoint/2010/main" val="37902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70938" cy="3684221"/>
          </a:xfrm>
        </p:spPr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561974"/>
            <a:ext cx="398145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82662" cy="4351338"/>
          </a:xfrm>
        </p:spPr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890" y="766763"/>
            <a:ext cx="356659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52292" cy="4351338"/>
          </a:xfrm>
        </p:spPr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68" y="1009651"/>
            <a:ext cx="346135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best option is</a:t>
            </a:r>
            <a:r>
              <a:rPr lang="zh-CN" altLang="en-US" dirty="0" smtClean="0"/>
              <a:t> </a:t>
            </a:r>
            <a:r>
              <a:rPr lang="en-US" altLang="zh-CN" dirty="0" smtClean="0"/>
              <a:t>global</a:t>
            </a:r>
            <a:r>
              <a:rPr lang="zh-CN" altLang="en-US" dirty="0" smtClean="0"/>
              <a:t> </a:t>
            </a:r>
            <a:r>
              <a:rPr lang="en-US" altLang="zh-CN" dirty="0" smtClean="0"/>
              <a:t>alignment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UN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Bias</a:t>
            </a:r>
          </a:p>
          <a:p>
            <a:pPr lvl="1"/>
            <a:r>
              <a:rPr lang="en-US" dirty="0" smtClean="0"/>
              <a:t>Chinese government point of view</a:t>
            </a:r>
          </a:p>
          <a:p>
            <a:pPr lvl="1"/>
            <a:r>
              <a:rPr lang="en-US" dirty="0" smtClean="0"/>
              <a:t>Chinese people point of view</a:t>
            </a:r>
          </a:p>
          <a:p>
            <a:r>
              <a:rPr lang="en-US" dirty="0" smtClean="0"/>
              <a:t>Accuracy</a:t>
            </a:r>
          </a:p>
          <a:p>
            <a:pPr lvl="1"/>
            <a:r>
              <a:rPr lang="en-US" dirty="0" smtClean="0"/>
              <a:t>It is hard to measure the degree of interested of  all the parties</a:t>
            </a:r>
          </a:p>
          <a:p>
            <a:pPr lvl="1"/>
            <a:r>
              <a:rPr lang="en-US" dirty="0" smtClean="0"/>
              <a:t>There </a:t>
            </a:r>
            <a:r>
              <a:rPr lang="en-US" altLang="zh-CN" dirty="0" smtClean="0"/>
              <a:t>may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underlying</a:t>
            </a:r>
            <a:r>
              <a:rPr lang="zh-CN" altLang="en-US" dirty="0" smtClean="0"/>
              <a:t>  </a:t>
            </a:r>
            <a:r>
              <a:rPr lang="en-US" altLang="zh-CN" dirty="0" smtClean="0"/>
              <a:t>consideration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Chinese</a:t>
            </a:r>
            <a:r>
              <a:rPr lang="zh-CN" altLang="en-US" dirty="0" smtClean="0"/>
              <a:t> </a:t>
            </a:r>
            <a:r>
              <a:rPr lang="en-US" altLang="zh-CN" dirty="0" smtClean="0"/>
              <a:t>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5" r="3" b="3"/>
          <a:stretch/>
        </p:blipFill>
        <p:spPr>
          <a:xfrm>
            <a:off x="7829551" y="2828925"/>
            <a:ext cx="4042410" cy="3388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7829551" y="306909"/>
            <a:ext cx="4042409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sz="3700" dirty="0"/>
              <a:t>Background on China and North Korea relations--</a:t>
            </a:r>
            <a:r>
              <a:rPr lang="en-US" sz="3700" dirty="0" smtClean="0"/>
              <a:t>Past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China provides North Korea with most of its food and energy supplies and accounts for more than 90 percent of North Korea’s total trade volume. </a:t>
            </a:r>
            <a:endParaRPr lang="en-US" sz="2400" dirty="0" smtClean="0"/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By 2011 trade had increased to $5.6 </a:t>
            </a:r>
            <a:r>
              <a:rPr lang="en-US" sz="2400" dirty="0" smtClean="0"/>
              <a:t>billion. Trade </a:t>
            </a:r>
            <a:r>
              <a:rPr lang="en-US" sz="2400" dirty="0"/>
              <a:t>with China represents 57% of North Korea's imports and 42% of its exports.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3027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043" r="8489" b="-1"/>
          <a:stretch/>
        </p:blipFill>
        <p:spPr>
          <a:xfrm>
            <a:off x="6894933" y="2461845"/>
            <a:ext cx="4657404" cy="3756073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sz="3100" dirty="0"/>
              <a:t>Background on China and North Korea relations--Present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61846"/>
            <a:ext cx="5769455" cy="3761973"/>
          </a:xfrm>
        </p:spPr>
        <p:txBody>
          <a:bodyPr>
            <a:normAutofit/>
          </a:bodyPr>
          <a:lstStyle/>
          <a:p>
            <a:r>
              <a:rPr lang="en-US" sz="2000" dirty="0"/>
              <a:t>Since 2003, China has been a participant in six-party talks aimed at resolving the issue of North Korea’s nuclear weapons program.</a:t>
            </a:r>
          </a:p>
          <a:p>
            <a:r>
              <a:rPr lang="en-US" sz="2000" dirty="0"/>
              <a:t>On </a:t>
            </a:r>
            <a:r>
              <a:rPr lang="en-US" sz="2000" dirty="0" smtClean="0"/>
              <a:t>5 May 2013</a:t>
            </a:r>
            <a:r>
              <a:rPr lang="en-US" sz="2000" dirty="0"/>
              <a:t>, North Korea “grabbed” a Chinese fishing boat and demanded 600,000 yuan ($97,600) for its safe return.</a:t>
            </a:r>
          </a:p>
          <a:p>
            <a:r>
              <a:rPr lang="en-US" sz="2000" dirty="0"/>
              <a:t> In 2016, right after the North Korea nuclear test in January tensions between the PRC and DPRK have further grown.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811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691" r="4850" b="-1"/>
          <a:stretch/>
        </p:blipFill>
        <p:spPr>
          <a:xfrm>
            <a:off x="6701527" y="2305869"/>
            <a:ext cx="4850810" cy="391205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sz="3100" dirty="0"/>
              <a:t>Background on China and North Korea relations--Present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8" y="2305870"/>
            <a:ext cx="6189784" cy="3917950"/>
          </a:xfrm>
        </p:spPr>
        <p:txBody>
          <a:bodyPr>
            <a:normAutofit/>
          </a:bodyPr>
          <a:lstStyle/>
          <a:p>
            <a:r>
              <a:rPr lang="en-US" sz="2000" dirty="0"/>
              <a:t>On 7 May 2013, Bank of China, China's biggest foreign exchange bank and other Chinese banks closed the account of North Korea's main foreign exchange bank.</a:t>
            </a:r>
          </a:p>
          <a:p>
            <a:r>
              <a:rPr lang="en-US" sz="2000" dirty="0"/>
              <a:t>On February 21, 2016 China quietly ended financial support of North Korea without any media publicity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In the first half of 2017, China-North Korea trade </a:t>
            </a:r>
            <a:r>
              <a:rPr lang="en-US" sz="2000" dirty="0" smtClean="0">
                <a:hlinkClick r:id="rId4" tooltip="totaled $2.6 billion"/>
              </a:rPr>
              <a:t>totaled $2.6 billion</a:t>
            </a:r>
            <a:r>
              <a:rPr lang="en-US" sz="2000" dirty="0" smtClean="0"/>
              <a:t>, </a:t>
            </a:r>
            <a:r>
              <a:rPr lang="en-US" sz="2000" dirty="0"/>
              <a:t>up 10 percent from the same period in 2016.</a:t>
            </a:r>
          </a:p>
          <a:p>
            <a:endParaRPr lang="en-US" sz="20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86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China Do? The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Military and/or covert action</a:t>
            </a:r>
          </a:p>
          <a:p>
            <a:pPr lvl="0"/>
            <a:r>
              <a:rPr lang="en-US" dirty="0"/>
              <a:t>Increasing sanction</a:t>
            </a:r>
          </a:p>
          <a:p>
            <a:pPr lvl="0"/>
            <a:r>
              <a:rPr lang="en-US" dirty="0"/>
              <a:t>Supporting the North Korea governments economically </a:t>
            </a:r>
          </a:p>
          <a:p>
            <a:pPr lvl="0"/>
            <a:r>
              <a:rPr lang="en-US" dirty="0"/>
              <a:t>Global alignment and cooperation of people and governments </a:t>
            </a:r>
          </a:p>
          <a:p>
            <a:pPr lvl="0"/>
            <a:r>
              <a:rPr lang="en-US" dirty="0"/>
              <a:t>No </a:t>
            </a:r>
            <a:r>
              <a:rPr lang="en-US" dirty="0" smtClean="0"/>
              <a:t>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BOCR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Goal: Options for China on North Korea issue</a:t>
            </a:r>
          </a:p>
          <a:p>
            <a:r>
              <a:rPr lang="en-US" sz="4000" dirty="0" smtClean="0"/>
              <a:t>Criteria</a:t>
            </a:r>
          </a:p>
          <a:p>
            <a:pPr lvl="1"/>
            <a:r>
              <a:rPr lang="en-US" sz="3600" dirty="0" smtClean="0"/>
              <a:t>Economic</a:t>
            </a:r>
            <a:endParaRPr lang="en-US" sz="3600" dirty="0" smtClean="0"/>
          </a:p>
          <a:p>
            <a:pPr lvl="1"/>
            <a:r>
              <a:rPr lang="en-US" sz="3600" dirty="0" smtClean="0"/>
              <a:t>Environmental</a:t>
            </a:r>
          </a:p>
          <a:p>
            <a:pPr lvl="1"/>
            <a:r>
              <a:rPr lang="en-US" sz="3600" dirty="0" smtClean="0"/>
              <a:t>Political</a:t>
            </a:r>
          </a:p>
          <a:p>
            <a:pPr lvl="1"/>
            <a:r>
              <a:rPr lang="en-US" sz="3600" dirty="0" smtClean="0"/>
              <a:t>Socia</a:t>
            </a:r>
            <a:r>
              <a:rPr lang="en-US" altLang="zh-CN" sz="3600" dirty="0" smtClean="0"/>
              <a:t>l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9330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subnet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5" y="1538288"/>
            <a:ext cx="33718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71" y="3526320"/>
            <a:ext cx="39052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91" y="1163148"/>
            <a:ext cx="4422416" cy="26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59553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7538" y="4373047"/>
            <a:ext cx="2561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Economic</a:t>
            </a:r>
            <a:endParaRPr lang="en-US" dirty="0" smtClean="0"/>
          </a:p>
          <a:p>
            <a:r>
              <a:rPr lang="en-US" dirty="0"/>
              <a:t>Interested Parties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China: 0.68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North Korea: 0.18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South Korea: 0.05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USA: </a:t>
            </a:r>
            <a:r>
              <a:rPr lang="en-US" dirty="0" smtClean="0"/>
              <a:t>0.09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4857" y="1402662"/>
            <a:ext cx="230787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Political</a:t>
            </a:r>
          </a:p>
          <a:p>
            <a:r>
              <a:rPr lang="en-US" sz="1200" dirty="0"/>
              <a:t>Global Issues: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/>
              <a:t>Iran new clear: 0.04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/>
              <a:t>North Korean new clear: 0.07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/>
              <a:t>South China Sea: 0.25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/>
              <a:t>Taiwan: 0.64</a:t>
            </a:r>
          </a:p>
          <a:p>
            <a:r>
              <a:rPr lang="en-US" sz="1200" dirty="0"/>
              <a:t>Interested Parties: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/>
              <a:t>China: 0.47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/>
              <a:t>North Korea: 0.18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/>
              <a:t>South Korea: 0.09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/>
              <a:t>USA: </a:t>
            </a:r>
            <a:r>
              <a:rPr lang="en-US" sz="1200" dirty="0" smtClean="0"/>
              <a:t>0.3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475634" y="3836348"/>
            <a:ext cx="24995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Social</a:t>
            </a:r>
          </a:p>
          <a:p>
            <a:r>
              <a:rPr lang="en-US" dirty="0"/>
              <a:t>Public Interests: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Employment rate: 0.2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Safety: 0.8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Synthesize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1854994"/>
            <a:ext cx="8699500" cy="4292600"/>
          </a:xfrm>
        </p:spPr>
      </p:pic>
    </p:spTree>
    <p:extLst>
      <p:ext uri="{BB962C8B-B14F-4D97-AF65-F5344CB8AC3E}">
        <p14:creationId xmlns:p14="http://schemas.microsoft.com/office/powerpoint/2010/main" val="1365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602</Words>
  <Application>Microsoft Macintosh PowerPoint</Application>
  <PresentationFormat>Widescreen</PresentationFormat>
  <Paragraphs>134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Calibri Light</vt:lpstr>
      <vt:lpstr>DengXian</vt:lpstr>
      <vt:lpstr>DengXian Light</vt:lpstr>
      <vt:lpstr>Arial</vt:lpstr>
      <vt:lpstr>Office Theme</vt:lpstr>
      <vt:lpstr>Chinese Alternatives in North Korea Nuclear Weapon Issue</vt:lpstr>
      <vt:lpstr>Background on China and North Korea relations--Past</vt:lpstr>
      <vt:lpstr>Background on China and North Korea relations--Past</vt:lpstr>
      <vt:lpstr>Background on China and North Korea relations--Present</vt:lpstr>
      <vt:lpstr>Background on China and North Korea relations--Present</vt:lpstr>
      <vt:lpstr>What Should China Do? The Alternatives</vt:lpstr>
      <vt:lpstr>BOCR hierarchy</vt:lpstr>
      <vt:lpstr>Benefits subnet</vt:lpstr>
      <vt:lpstr>Benefits Synthesize</vt:lpstr>
      <vt:lpstr>Opportunities Subnet</vt:lpstr>
      <vt:lpstr>Opportunities Synthesize</vt:lpstr>
      <vt:lpstr>Costs Subnet</vt:lpstr>
      <vt:lpstr>Costs Subnet cont.</vt:lpstr>
      <vt:lpstr>Costs Synthesize</vt:lpstr>
      <vt:lpstr>Risks Subnet</vt:lpstr>
      <vt:lpstr>Risks Subnet cont.</vt:lpstr>
      <vt:lpstr>Risks Synthesize</vt:lpstr>
      <vt:lpstr>Whole model Synthesize (w/o criteria)</vt:lpstr>
      <vt:lpstr>Whole model Synthesize cont.</vt:lpstr>
      <vt:lpstr>Sensitivity Analysis</vt:lpstr>
      <vt:lpstr>Sensitivity Analysis cont.</vt:lpstr>
      <vt:lpstr>Sensitivity Analysis cont.</vt:lpstr>
      <vt:lpstr>Sensitivity Analysis cont.</vt:lpstr>
      <vt:lpstr>Conclusion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Alternatives in North Korea Nuclear Weapon Issue</dc:title>
  <dc:creator>Li, Jingyi</dc:creator>
  <cp:lastModifiedBy>Desheng Li</cp:lastModifiedBy>
  <cp:revision>58</cp:revision>
  <dcterms:created xsi:type="dcterms:W3CDTF">2017-10-17T02:27:50Z</dcterms:created>
  <dcterms:modified xsi:type="dcterms:W3CDTF">2017-10-17T23:12:04Z</dcterms:modified>
</cp:coreProperties>
</file>