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4EEA5-7273-4F7A-9A73-33BCB84A2EE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552539-4850-4245-9144-24E20663F8FC}">
      <dgm:prSet/>
      <dgm:spPr/>
      <dgm:t>
        <a:bodyPr/>
        <a:lstStyle/>
        <a:p>
          <a:r>
            <a:rPr lang="en-US" b="1" i="1" dirty="0"/>
            <a:t>Fortify infrastructure </a:t>
          </a:r>
          <a:r>
            <a:rPr lang="en-US" dirty="0"/>
            <a:t>– This option manages the risk associated to weather related climate events like hurricanes, floods, earthquakes and other extreme weather. </a:t>
          </a:r>
          <a:r>
            <a:rPr lang="en-US" i="1" dirty="0"/>
            <a:t> </a:t>
          </a:r>
          <a:endParaRPr lang="en-US" dirty="0"/>
        </a:p>
      </dgm:t>
    </dgm:pt>
    <dgm:pt modelId="{76631105-4F27-448C-B7A5-411B768A3A46}" type="parTrans" cxnId="{22FB3FE9-6F2D-4436-8CF1-906974C0A1FF}">
      <dgm:prSet/>
      <dgm:spPr/>
      <dgm:t>
        <a:bodyPr/>
        <a:lstStyle/>
        <a:p>
          <a:endParaRPr lang="en-US"/>
        </a:p>
      </dgm:t>
    </dgm:pt>
    <dgm:pt modelId="{8EBB290A-66BF-4C00-8D86-E42C207AEF20}" type="sibTrans" cxnId="{22FB3FE9-6F2D-4436-8CF1-906974C0A1F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E89388D-CA71-44F2-825D-9D8EF7F5B15B}">
      <dgm:prSet/>
      <dgm:spPr/>
      <dgm:t>
        <a:bodyPr/>
        <a:lstStyle/>
        <a:p>
          <a:r>
            <a:rPr lang="en-US" b="1" i="1" dirty="0"/>
            <a:t>Government Grants for Sustainable Technology Innovations </a:t>
          </a:r>
          <a:r>
            <a:rPr lang="en-US" dirty="0"/>
            <a:t>– Provides grant money to innovative technology that supports suitable practices. </a:t>
          </a:r>
          <a:r>
            <a:rPr lang="en-US" i="1" dirty="0"/>
            <a:t> </a:t>
          </a:r>
          <a:endParaRPr lang="en-US" dirty="0"/>
        </a:p>
      </dgm:t>
    </dgm:pt>
    <dgm:pt modelId="{EF466633-7D64-4772-9A06-2D46CF9BAABA}" type="parTrans" cxnId="{34FBC028-9F63-4398-9074-F647860D340A}">
      <dgm:prSet/>
      <dgm:spPr/>
      <dgm:t>
        <a:bodyPr/>
        <a:lstStyle/>
        <a:p>
          <a:endParaRPr lang="en-US"/>
        </a:p>
      </dgm:t>
    </dgm:pt>
    <dgm:pt modelId="{2ABCD21A-5138-4D43-BBB3-2E4D9C4D2E8E}" type="sibTrans" cxnId="{34FBC028-9F63-4398-9074-F647860D340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3006EFE-2DA6-4114-A993-C805014DFB02}">
      <dgm:prSet/>
      <dgm:spPr/>
      <dgm:t>
        <a:bodyPr/>
        <a:lstStyle/>
        <a:p>
          <a:r>
            <a:rPr lang="en-US" b="1" i="1" dirty="0"/>
            <a:t>Tax penalties for organizations that pollute excessively </a:t>
          </a:r>
          <a:r>
            <a:rPr lang="en-US" dirty="0"/>
            <a:t>– Carbon footprint threshold set by climate related research.</a:t>
          </a:r>
          <a:r>
            <a:rPr lang="en-US" i="1" dirty="0"/>
            <a:t> </a:t>
          </a:r>
          <a:endParaRPr lang="en-US" dirty="0"/>
        </a:p>
      </dgm:t>
    </dgm:pt>
    <dgm:pt modelId="{2F8754F6-EBF4-43C2-A73C-1C782F28EC77}" type="parTrans" cxnId="{D6CAFDAE-5B4E-452B-91D2-2CC7D4B2B841}">
      <dgm:prSet/>
      <dgm:spPr/>
      <dgm:t>
        <a:bodyPr/>
        <a:lstStyle/>
        <a:p>
          <a:endParaRPr lang="en-US"/>
        </a:p>
      </dgm:t>
    </dgm:pt>
    <dgm:pt modelId="{CE2CD0DF-D51B-4C61-B586-5582156F7E30}" type="sibTrans" cxnId="{D6CAFDAE-5B4E-452B-91D2-2CC7D4B2B84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035C23-7DCD-4429-9045-8495E9C26D40}">
      <dgm:prSet/>
      <dgm:spPr/>
      <dgm:t>
        <a:bodyPr/>
        <a:lstStyle/>
        <a:p>
          <a:r>
            <a:rPr lang="en-US" b="1" i="1" dirty="0"/>
            <a:t>National climate change educational campaign</a:t>
          </a:r>
          <a:r>
            <a:rPr lang="en-US" b="1" dirty="0"/>
            <a:t> </a:t>
          </a:r>
          <a:r>
            <a:rPr lang="en-US" dirty="0"/>
            <a:t>– Launch an educational program that informs and encourages civilizations to adopt alternative behavior</a:t>
          </a:r>
        </a:p>
      </dgm:t>
    </dgm:pt>
    <dgm:pt modelId="{596E6C6B-A511-49E8-95C9-B2EDFE2696D1}" type="parTrans" cxnId="{25067C83-E660-4636-A85E-864C6B3DD2A9}">
      <dgm:prSet/>
      <dgm:spPr/>
      <dgm:t>
        <a:bodyPr/>
        <a:lstStyle/>
        <a:p>
          <a:endParaRPr lang="en-US"/>
        </a:p>
      </dgm:t>
    </dgm:pt>
    <dgm:pt modelId="{2CB6EF3F-309A-47F9-8A4E-2DEAE9D2700E}" type="sibTrans" cxnId="{25067C83-E660-4636-A85E-864C6B3DD2A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5DBF999-45D1-475D-BFA8-4F95BCB5D2C4}">
      <dgm:prSet/>
      <dgm:spPr/>
      <dgm:t>
        <a:bodyPr/>
        <a:lstStyle/>
        <a:p>
          <a:r>
            <a:rPr lang="en-US" b="1" i="1" dirty="0"/>
            <a:t>Do nothing </a:t>
          </a:r>
          <a:endParaRPr lang="en-US" b="1" dirty="0"/>
        </a:p>
      </dgm:t>
    </dgm:pt>
    <dgm:pt modelId="{72C70336-D16F-4C01-BFD3-89B206B32E57}" type="parTrans" cxnId="{57CBDED4-4799-44BA-9D65-540E7D8F9940}">
      <dgm:prSet/>
      <dgm:spPr/>
      <dgm:t>
        <a:bodyPr/>
        <a:lstStyle/>
        <a:p>
          <a:endParaRPr lang="en-US"/>
        </a:p>
      </dgm:t>
    </dgm:pt>
    <dgm:pt modelId="{C2EF1DE1-D74E-4F82-B589-BDC49D731568}" type="sibTrans" cxnId="{57CBDED4-4799-44BA-9D65-540E7D8F9940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8339BA41-1FA6-4325-9768-FADCD2E510B4}" type="pres">
      <dgm:prSet presAssocID="{B4B4EEA5-7273-4F7A-9A73-33BCB84A2EEE}" presName="Name0" presStyleCnt="0">
        <dgm:presLayoutVars>
          <dgm:animLvl val="lvl"/>
          <dgm:resizeHandles val="exact"/>
        </dgm:presLayoutVars>
      </dgm:prSet>
      <dgm:spPr/>
    </dgm:pt>
    <dgm:pt modelId="{52315C22-E6DA-4391-A269-0B3B2280D39B}" type="pres">
      <dgm:prSet presAssocID="{06552539-4850-4245-9144-24E20663F8FC}" presName="compositeNode" presStyleCnt="0">
        <dgm:presLayoutVars>
          <dgm:bulletEnabled val="1"/>
        </dgm:presLayoutVars>
      </dgm:prSet>
      <dgm:spPr/>
    </dgm:pt>
    <dgm:pt modelId="{B260F796-158C-46DB-9AB9-37CA3A2702A8}" type="pres">
      <dgm:prSet presAssocID="{06552539-4850-4245-9144-24E20663F8FC}" presName="bgRect" presStyleLbl="bgAccFollowNode1" presStyleIdx="0" presStyleCnt="5"/>
      <dgm:spPr/>
    </dgm:pt>
    <dgm:pt modelId="{706383EB-7BAB-4493-909B-D05348B70DF0}" type="pres">
      <dgm:prSet presAssocID="{8EBB290A-66BF-4C00-8D86-E42C207AEF20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27204AB-D22D-42BF-B2D2-57412A30AB00}" type="pres">
      <dgm:prSet presAssocID="{06552539-4850-4245-9144-24E20663F8FC}" presName="bottomLine" presStyleLbl="alignNode1" presStyleIdx="1" presStyleCnt="10">
        <dgm:presLayoutVars/>
      </dgm:prSet>
      <dgm:spPr/>
    </dgm:pt>
    <dgm:pt modelId="{4BE968CE-9DF7-4274-81EB-E2E99BD219B5}" type="pres">
      <dgm:prSet presAssocID="{06552539-4850-4245-9144-24E20663F8FC}" presName="nodeText" presStyleLbl="bgAccFollowNode1" presStyleIdx="0" presStyleCnt="5">
        <dgm:presLayoutVars>
          <dgm:bulletEnabled val="1"/>
        </dgm:presLayoutVars>
      </dgm:prSet>
      <dgm:spPr/>
    </dgm:pt>
    <dgm:pt modelId="{4152E578-93C2-43B8-8E82-CC276F19B885}" type="pres">
      <dgm:prSet presAssocID="{8EBB290A-66BF-4C00-8D86-E42C207AEF20}" presName="sibTrans" presStyleCnt="0"/>
      <dgm:spPr/>
    </dgm:pt>
    <dgm:pt modelId="{6051EFF7-FF49-4012-A3D4-DFDCB250D9D0}" type="pres">
      <dgm:prSet presAssocID="{DE89388D-CA71-44F2-825D-9D8EF7F5B15B}" presName="compositeNode" presStyleCnt="0">
        <dgm:presLayoutVars>
          <dgm:bulletEnabled val="1"/>
        </dgm:presLayoutVars>
      </dgm:prSet>
      <dgm:spPr/>
    </dgm:pt>
    <dgm:pt modelId="{6394B662-6ADC-4E5C-AB86-EDE81C3DB516}" type="pres">
      <dgm:prSet presAssocID="{DE89388D-CA71-44F2-825D-9D8EF7F5B15B}" presName="bgRect" presStyleLbl="bgAccFollowNode1" presStyleIdx="1" presStyleCnt="5"/>
      <dgm:spPr/>
    </dgm:pt>
    <dgm:pt modelId="{42E486F4-1220-478D-A0B9-4608D4CC2792}" type="pres">
      <dgm:prSet presAssocID="{2ABCD21A-5138-4D43-BBB3-2E4D9C4D2E8E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32AB5E73-8335-4340-912F-6CDAE4FADAEF}" type="pres">
      <dgm:prSet presAssocID="{DE89388D-CA71-44F2-825D-9D8EF7F5B15B}" presName="bottomLine" presStyleLbl="alignNode1" presStyleIdx="3" presStyleCnt="10">
        <dgm:presLayoutVars/>
      </dgm:prSet>
      <dgm:spPr/>
    </dgm:pt>
    <dgm:pt modelId="{2BB00EC5-7705-4FA5-9265-C76B235736C8}" type="pres">
      <dgm:prSet presAssocID="{DE89388D-CA71-44F2-825D-9D8EF7F5B15B}" presName="nodeText" presStyleLbl="bgAccFollowNode1" presStyleIdx="1" presStyleCnt="5">
        <dgm:presLayoutVars>
          <dgm:bulletEnabled val="1"/>
        </dgm:presLayoutVars>
      </dgm:prSet>
      <dgm:spPr/>
    </dgm:pt>
    <dgm:pt modelId="{26E5EED0-7E22-47EC-AE5A-BBCAD817D2EE}" type="pres">
      <dgm:prSet presAssocID="{2ABCD21A-5138-4D43-BBB3-2E4D9C4D2E8E}" presName="sibTrans" presStyleCnt="0"/>
      <dgm:spPr/>
    </dgm:pt>
    <dgm:pt modelId="{B78A555F-394F-493B-9E41-736E55701883}" type="pres">
      <dgm:prSet presAssocID="{43006EFE-2DA6-4114-A993-C805014DFB02}" presName="compositeNode" presStyleCnt="0">
        <dgm:presLayoutVars>
          <dgm:bulletEnabled val="1"/>
        </dgm:presLayoutVars>
      </dgm:prSet>
      <dgm:spPr/>
    </dgm:pt>
    <dgm:pt modelId="{42A8FD96-422F-476F-8EE2-129B75962FD0}" type="pres">
      <dgm:prSet presAssocID="{43006EFE-2DA6-4114-A993-C805014DFB02}" presName="bgRect" presStyleLbl="bgAccFollowNode1" presStyleIdx="2" presStyleCnt="5"/>
      <dgm:spPr/>
    </dgm:pt>
    <dgm:pt modelId="{EB54C02C-E806-4592-BCBF-2F78EEE56736}" type="pres">
      <dgm:prSet presAssocID="{CE2CD0DF-D51B-4C61-B586-5582156F7E30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7A65271C-49D1-4194-BB65-AAC0CA977557}" type="pres">
      <dgm:prSet presAssocID="{43006EFE-2DA6-4114-A993-C805014DFB02}" presName="bottomLine" presStyleLbl="alignNode1" presStyleIdx="5" presStyleCnt="10">
        <dgm:presLayoutVars/>
      </dgm:prSet>
      <dgm:spPr/>
    </dgm:pt>
    <dgm:pt modelId="{54603F3D-0DAD-4ED5-8D3B-4438F499DB32}" type="pres">
      <dgm:prSet presAssocID="{43006EFE-2DA6-4114-A993-C805014DFB02}" presName="nodeText" presStyleLbl="bgAccFollowNode1" presStyleIdx="2" presStyleCnt="5">
        <dgm:presLayoutVars>
          <dgm:bulletEnabled val="1"/>
        </dgm:presLayoutVars>
      </dgm:prSet>
      <dgm:spPr/>
    </dgm:pt>
    <dgm:pt modelId="{46E66529-0263-43DB-A68E-68785B812137}" type="pres">
      <dgm:prSet presAssocID="{CE2CD0DF-D51B-4C61-B586-5582156F7E30}" presName="sibTrans" presStyleCnt="0"/>
      <dgm:spPr/>
    </dgm:pt>
    <dgm:pt modelId="{3377D802-5AD3-47E2-8221-E85219DDA812}" type="pres">
      <dgm:prSet presAssocID="{1E035C23-7DCD-4429-9045-8495E9C26D40}" presName="compositeNode" presStyleCnt="0">
        <dgm:presLayoutVars>
          <dgm:bulletEnabled val="1"/>
        </dgm:presLayoutVars>
      </dgm:prSet>
      <dgm:spPr/>
    </dgm:pt>
    <dgm:pt modelId="{778276FA-7273-468B-B1DC-C98DE9B9348E}" type="pres">
      <dgm:prSet presAssocID="{1E035C23-7DCD-4429-9045-8495E9C26D40}" presName="bgRect" presStyleLbl="bgAccFollowNode1" presStyleIdx="3" presStyleCnt="5"/>
      <dgm:spPr/>
    </dgm:pt>
    <dgm:pt modelId="{B21CBCC0-BCE5-44BE-8952-3C27EF98CC77}" type="pres">
      <dgm:prSet presAssocID="{2CB6EF3F-309A-47F9-8A4E-2DEAE9D2700E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E23E94DA-1BC7-46FA-AD32-7608989D15A6}" type="pres">
      <dgm:prSet presAssocID="{1E035C23-7DCD-4429-9045-8495E9C26D40}" presName="bottomLine" presStyleLbl="alignNode1" presStyleIdx="7" presStyleCnt="10">
        <dgm:presLayoutVars/>
      </dgm:prSet>
      <dgm:spPr/>
    </dgm:pt>
    <dgm:pt modelId="{E66925BD-105C-472E-A7B8-A0719B39BAD5}" type="pres">
      <dgm:prSet presAssocID="{1E035C23-7DCD-4429-9045-8495E9C26D40}" presName="nodeText" presStyleLbl="bgAccFollowNode1" presStyleIdx="3" presStyleCnt="5">
        <dgm:presLayoutVars>
          <dgm:bulletEnabled val="1"/>
        </dgm:presLayoutVars>
      </dgm:prSet>
      <dgm:spPr/>
    </dgm:pt>
    <dgm:pt modelId="{FC561B65-5BEB-498A-9A40-78DB99405EF3}" type="pres">
      <dgm:prSet presAssocID="{2CB6EF3F-309A-47F9-8A4E-2DEAE9D2700E}" presName="sibTrans" presStyleCnt="0"/>
      <dgm:spPr/>
    </dgm:pt>
    <dgm:pt modelId="{9DD122C0-26BA-410A-A6FA-A0F8455635E3}" type="pres">
      <dgm:prSet presAssocID="{35DBF999-45D1-475D-BFA8-4F95BCB5D2C4}" presName="compositeNode" presStyleCnt="0">
        <dgm:presLayoutVars>
          <dgm:bulletEnabled val="1"/>
        </dgm:presLayoutVars>
      </dgm:prSet>
      <dgm:spPr/>
    </dgm:pt>
    <dgm:pt modelId="{1338A23C-1FD5-484D-AD81-908ACA03A68D}" type="pres">
      <dgm:prSet presAssocID="{35DBF999-45D1-475D-BFA8-4F95BCB5D2C4}" presName="bgRect" presStyleLbl="bgAccFollowNode1" presStyleIdx="4" presStyleCnt="5"/>
      <dgm:spPr/>
    </dgm:pt>
    <dgm:pt modelId="{146871E2-2DD8-4062-9FF9-7A3175B584A1}" type="pres">
      <dgm:prSet presAssocID="{C2EF1DE1-D74E-4F82-B589-BDC49D731568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3C93E0DB-51D5-4E78-8EB2-1BC26C14C485}" type="pres">
      <dgm:prSet presAssocID="{35DBF999-45D1-475D-BFA8-4F95BCB5D2C4}" presName="bottomLine" presStyleLbl="alignNode1" presStyleIdx="9" presStyleCnt="10">
        <dgm:presLayoutVars/>
      </dgm:prSet>
      <dgm:spPr/>
    </dgm:pt>
    <dgm:pt modelId="{DDFA5EAB-8318-430B-A9C8-2684D742F5ED}" type="pres">
      <dgm:prSet presAssocID="{35DBF999-45D1-475D-BFA8-4F95BCB5D2C4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34FBC028-9F63-4398-9074-F647860D340A}" srcId="{B4B4EEA5-7273-4F7A-9A73-33BCB84A2EEE}" destId="{DE89388D-CA71-44F2-825D-9D8EF7F5B15B}" srcOrd="1" destOrd="0" parTransId="{EF466633-7D64-4772-9A06-2D46CF9BAABA}" sibTransId="{2ABCD21A-5138-4D43-BBB3-2E4D9C4D2E8E}"/>
    <dgm:cxn modelId="{D9DCD834-C399-4FE5-8A0D-710AC2EAFED6}" type="presOf" srcId="{B4B4EEA5-7273-4F7A-9A73-33BCB84A2EEE}" destId="{8339BA41-1FA6-4325-9768-FADCD2E510B4}" srcOrd="0" destOrd="0" presId="urn:microsoft.com/office/officeart/2016/7/layout/BasicLinearProcessNumbered"/>
    <dgm:cxn modelId="{C248D335-3A74-49A8-AE89-A0A1BF30B9FA}" type="presOf" srcId="{35DBF999-45D1-475D-BFA8-4F95BCB5D2C4}" destId="{DDFA5EAB-8318-430B-A9C8-2684D742F5ED}" srcOrd="1" destOrd="0" presId="urn:microsoft.com/office/officeart/2016/7/layout/BasicLinearProcessNumbered"/>
    <dgm:cxn modelId="{5A34EC3A-DE4E-46EF-B020-3711773E4570}" type="presOf" srcId="{2ABCD21A-5138-4D43-BBB3-2E4D9C4D2E8E}" destId="{42E486F4-1220-478D-A0B9-4608D4CC2792}" srcOrd="0" destOrd="0" presId="urn:microsoft.com/office/officeart/2016/7/layout/BasicLinearProcessNumbered"/>
    <dgm:cxn modelId="{AB03183B-F477-479C-8748-3834A4E99DCD}" type="presOf" srcId="{DE89388D-CA71-44F2-825D-9D8EF7F5B15B}" destId="{6394B662-6ADC-4E5C-AB86-EDE81C3DB516}" srcOrd="0" destOrd="0" presId="urn:microsoft.com/office/officeart/2016/7/layout/BasicLinearProcessNumbered"/>
    <dgm:cxn modelId="{5853D745-A93D-42F5-83F1-84B8A2064181}" type="presOf" srcId="{06552539-4850-4245-9144-24E20663F8FC}" destId="{B260F796-158C-46DB-9AB9-37CA3A2702A8}" srcOrd="0" destOrd="0" presId="urn:microsoft.com/office/officeart/2016/7/layout/BasicLinearProcessNumbered"/>
    <dgm:cxn modelId="{4C5FA549-F9C3-4839-82F5-06B0AE7C3616}" type="presOf" srcId="{DE89388D-CA71-44F2-825D-9D8EF7F5B15B}" destId="{2BB00EC5-7705-4FA5-9265-C76B235736C8}" srcOrd="1" destOrd="0" presId="urn:microsoft.com/office/officeart/2016/7/layout/BasicLinearProcessNumbered"/>
    <dgm:cxn modelId="{8E486676-57D9-4982-8DF1-B23BB9A03268}" type="presOf" srcId="{06552539-4850-4245-9144-24E20663F8FC}" destId="{4BE968CE-9DF7-4274-81EB-E2E99BD219B5}" srcOrd="1" destOrd="0" presId="urn:microsoft.com/office/officeart/2016/7/layout/BasicLinearProcessNumbered"/>
    <dgm:cxn modelId="{25067C83-E660-4636-A85E-864C6B3DD2A9}" srcId="{B4B4EEA5-7273-4F7A-9A73-33BCB84A2EEE}" destId="{1E035C23-7DCD-4429-9045-8495E9C26D40}" srcOrd="3" destOrd="0" parTransId="{596E6C6B-A511-49E8-95C9-B2EDFE2696D1}" sibTransId="{2CB6EF3F-309A-47F9-8A4E-2DEAE9D2700E}"/>
    <dgm:cxn modelId="{7A8400A9-1A84-456C-91DD-76D906A9D02B}" type="presOf" srcId="{43006EFE-2DA6-4114-A993-C805014DFB02}" destId="{42A8FD96-422F-476F-8EE2-129B75962FD0}" srcOrd="0" destOrd="0" presId="urn:microsoft.com/office/officeart/2016/7/layout/BasicLinearProcessNumbered"/>
    <dgm:cxn modelId="{D6CAFDAE-5B4E-452B-91D2-2CC7D4B2B841}" srcId="{B4B4EEA5-7273-4F7A-9A73-33BCB84A2EEE}" destId="{43006EFE-2DA6-4114-A993-C805014DFB02}" srcOrd="2" destOrd="0" parTransId="{2F8754F6-EBF4-43C2-A73C-1C782F28EC77}" sibTransId="{CE2CD0DF-D51B-4C61-B586-5582156F7E30}"/>
    <dgm:cxn modelId="{7ECC2CB2-6598-4DD5-B0D9-A542B2990E11}" type="presOf" srcId="{2CB6EF3F-309A-47F9-8A4E-2DEAE9D2700E}" destId="{B21CBCC0-BCE5-44BE-8952-3C27EF98CC77}" srcOrd="0" destOrd="0" presId="urn:microsoft.com/office/officeart/2016/7/layout/BasicLinearProcessNumbered"/>
    <dgm:cxn modelId="{AB16D4BB-C92A-4D7A-A788-C1F2A81F45B7}" type="presOf" srcId="{CE2CD0DF-D51B-4C61-B586-5582156F7E30}" destId="{EB54C02C-E806-4592-BCBF-2F78EEE56736}" srcOrd="0" destOrd="0" presId="urn:microsoft.com/office/officeart/2016/7/layout/BasicLinearProcessNumbered"/>
    <dgm:cxn modelId="{1AE793C7-EA4A-40D4-8B95-A337EC0238A0}" type="presOf" srcId="{8EBB290A-66BF-4C00-8D86-E42C207AEF20}" destId="{706383EB-7BAB-4493-909B-D05348B70DF0}" srcOrd="0" destOrd="0" presId="urn:microsoft.com/office/officeart/2016/7/layout/BasicLinearProcessNumbered"/>
    <dgm:cxn modelId="{E8E7B0C7-C530-4D96-873D-359E2E1E0A30}" type="presOf" srcId="{1E035C23-7DCD-4429-9045-8495E9C26D40}" destId="{E66925BD-105C-472E-A7B8-A0719B39BAD5}" srcOrd="1" destOrd="0" presId="urn:microsoft.com/office/officeart/2016/7/layout/BasicLinearProcessNumbered"/>
    <dgm:cxn modelId="{57CBDED4-4799-44BA-9D65-540E7D8F9940}" srcId="{B4B4EEA5-7273-4F7A-9A73-33BCB84A2EEE}" destId="{35DBF999-45D1-475D-BFA8-4F95BCB5D2C4}" srcOrd="4" destOrd="0" parTransId="{72C70336-D16F-4C01-BFD3-89B206B32E57}" sibTransId="{C2EF1DE1-D74E-4F82-B589-BDC49D731568}"/>
    <dgm:cxn modelId="{3F1F72E3-E849-49EF-80B4-2A9536997DC9}" type="presOf" srcId="{43006EFE-2DA6-4114-A993-C805014DFB02}" destId="{54603F3D-0DAD-4ED5-8D3B-4438F499DB32}" srcOrd="1" destOrd="0" presId="urn:microsoft.com/office/officeart/2016/7/layout/BasicLinearProcessNumbered"/>
    <dgm:cxn modelId="{95A55FE5-5881-4658-84E0-5AD76EF361D4}" type="presOf" srcId="{35DBF999-45D1-475D-BFA8-4F95BCB5D2C4}" destId="{1338A23C-1FD5-484D-AD81-908ACA03A68D}" srcOrd="0" destOrd="0" presId="urn:microsoft.com/office/officeart/2016/7/layout/BasicLinearProcessNumbered"/>
    <dgm:cxn modelId="{22FB3FE9-6F2D-4436-8CF1-906974C0A1FF}" srcId="{B4B4EEA5-7273-4F7A-9A73-33BCB84A2EEE}" destId="{06552539-4850-4245-9144-24E20663F8FC}" srcOrd="0" destOrd="0" parTransId="{76631105-4F27-448C-B7A5-411B768A3A46}" sibTransId="{8EBB290A-66BF-4C00-8D86-E42C207AEF20}"/>
    <dgm:cxn modelId="{D56D5CF6-3512-4C17-B122-4FB1F9B960F0}" type="presOf" srcId="{C2EF1DE1-D74E-4F82-B589-BDC49D731568}" destId="{146871E2-2DD8-4062-9FF9-7A3175B584A1}" srcOrd="0" destOrd="0" presId="urn:microsoft.com/office/officeart/2016/7/layout/BasicLinearProcessNumbered"/>
    <dgm:cxn modelId="{3483D8F8-D6C3-447D-997F-AF69CB2DD65C}" type="presOf" srcId="{1E035C23-7DCD-4429-9045-8495E9C26D40}" destId="{778276FA-7273-468B-B1DC-C98DE9B9348E}" srcOrd="0" destOrd="0" presId="urn:microsoft.com/office/officeart/2016/7/layout/BasicLinearProcessNumbered"/>
    <dgm:cxn modelId="{DAA8E60E-BA01-4B60-8627-2FA5C8F33349}" type="presParOf" srcId="{8339BA41-1FA6-4325-9768-FADCD2E510B4}" destId="{52315C22-E6DA-4391-A269-0B3B2280D39B}" srcOrd="0" destOrd="0" presId="urn:microsoft.com/office/officeart/2016/7/layout/BasicLinearProcessNumbered"/>
    <dgm:cxn modelId="{4155CD97-30D7-48D5-8482-A6D75258B054}" type="presParOf" srcId="{52315C22-E6DA-4391-A269-0B3B2280D39B}" destId="{B260F796-158C-46DB-9AB9-37CA3A2702A8}" srcOrd="0" destOrd="0" presId="urn:microsoft.com/office/officeart/2016/7/layout/BasicLinearProcessNumbered"/>
    <dgm:cxn modelId="{495BA844-98D2-43E7-9AFE-2E06A8C14286}" type="presParOf" srcId="{52315C22-E6DA-4391-A269-0B3B2280D39B}" destId="{706383EB-7BAB-4493-909B-D05348B70DF0}" srcOrd="1" destOrd="0" presId="urn:microsoft.com/office/officeart/2016/7/layout/BasicLinearProcessNumbered"/>
    <dgm:cxn modelId="{DE81C537-0D32-4C51-9E86-BC057559418E}" type="presParOf" srcId="{52315C22-E6DA-4391-A269-0B3B2280D39B}" destId="{827204AB-D22D-42BF-B2D2-57412A30AB00}" srcOrd="2" destOrd="0" presId="urn:microsoft.com/office/officeart/2016/7/layout/BasicLinearProcessNumbered"/>
    <dgm:cxn modelId="{7E3DC257-6532-46E1-AB85-C81F58F72CF1}" type="presParOf" srcId="{52315C22-E6DA-4391-A269-0B3B2280D39B}" destId="{4BE968CE-9DF7-4274-81EB-E2E99BD219B5}" srcOrd="3" destOrd="0" presId="urn:microsoft.com/office/officeart/2016/7/layout/BasicLinearProcessNumbered"/>
    <dgm:cxn modelId="{E5145672-29C1-477E-99AD-15EFE75A8ECE}" type="presParOf" srcId="{8339BA41-1FA6-4325-9768-FADCD2E510B4}" destId="{4152E578-93C2-43B8-8E82-CC276F19B885}" srcOrd="1" destOrd="0" presId="urn:microsoft.com/office/officeart/2016/7/layout/BasicLinearProcessNumbered"/>
    <dgm:cxn modelId="{D8933C64-1F84-4A49-B189-33F9BDCF1E77}" type="presParOf" srcId="{8339BA41-1FA6-4325-9768-FADCD2E510B4}" destId="{6051EFF7-FF49-4012-A3D4-DFDCB250D9D0}" srcOrd="2" destOrd="0" presId="urn:microsoft.com/office/officeart/2016/7/layout/BasicLinearProcessNumbered"/>
    <dgm:cxn modelId="{8DCF7DAF-6627-4292-8745-91F7561B5B2D}" type="presParOf" srcId="{6051EFF7-FF49-4012-A3D4-DFDCB250D9D0}" destId="{6394B662-6ADC-4E5C-AB86-EDE81C3DB516}" srcOrd="0" destOrd="0" presId="urn:microsoft.com/office/officeart/2016/7/layout/BasicLinearProcessNumbered"/>
    <dgm:cxn modelId="{187CC14F-4F67-49C2-B6EC-2B77321CF29D}" type="presParOf" srcId="{6051EFF7-FF49-4012-A3D4-DFDCB250D9D0}" destId="{42E486F4-1220-478D-A0B9-4608D4CC2792}" srcOrd="1" destOrd="0" presId="urn:microsoft.com/office/officeart/2016/7/layout/BasicLinearProcessNumbered"/>
    <dgm:cxn modelId="{7BD10504-93FA-4405-8535-8968D7B0F835}" type="presParOf" srcId="{6051EFF7-FF49-4012-A3D4-DFDCB250D9D0}" destId="{32AB5E73-8335-4340-912F-6CDAE4FADAEF}" srcOrd="2" destOrd="0" presId="urn:microsoft.com/office/officeart/2016/7/layout/BasicLinearProcessNumbered"/>
    <dgm:cxn modelId="{6D1DE09A-D675-484D-8F9B-60427808B634}" type="presParOf" srcId="{6051EFF7-FF49-4012-A3D4-DFDCB250D9D0}" destId="{2BB00EC5-7705-4FA5-9265-C76B235736C8}" srcOrd="3" destOrd="0" presId="urn:microsoft.com/office/officeart/2016/7/layout/BasicLinearProcessNumbered"/>
    <dgm:cxn modelId="{3FEDDEB5-B273-4CAE-9DFB-CC5548417947}" type="presParOf" srcId="{8339BA41-1FA6-4325-9768-FADCD2E510B4}" destId="{26E5EED0-7E22-47EC-AE5A-BBCAD817D2EE}" srcOrd="3" destOrd="0" presId="urn:microsoft.com/office/officeart/2016/7/layout/BasicLinearProcessNumbered"/>
    <dgm:cxn modelId="{8EEB4948-244B-4EE2-B20E-CAC711E7CD67}" type="presParOf" srcId="{8339BA41-1FA6-4325-9768-FADCD2E510B4}" destId="{B78A555F-394F-493B-9E41-736E55701883}" srcOrd="4" destOrd="0" presId="urn:microsoft.com/office/officeart/2016/7/layout/BasicLinearProcessNumbered"/>
    <dgm:cxn modelId="{9198F77A-CC5F-41E6-94D0-81816AC00D8D}" type="presParOf" srcId="{B78A555F-394F-493B-9E41-736E55701883}" destId="{42A8FD96-422F-476F-8EE2-129B75962FD0}" srcOrd="0" destOrd="0" presId="urn:microsoft.com/office/officeart/2016/7/layout/BasicLinearProcessNumbered"/>
    <dgm:cxn modelId="{3C4AF8A0-D132-4EEA-ADB2-35D370DC6DE2}" type="presParOf" srcId="{B78A555F-394F-493B-9E41-736E55701883}" destId="{EB54C02C-E806-4592-BCBF-2F78EEE56736}" srcOrd="1" destOrd="0" presId="urn:microsoft.com/office/officeart/2016/7/layout/BasicLinearProcessNumbered"/>
    <dgm:cxn modelId="{D5089154-A77A-4D86-AF21-CF55C2F0F1F6}" type="presParOf" srcId="{B78A555F-394F-493B-9E41-736E55701883}" destId="{7A65271C-49D1-4194-BB65-AAC0CA977557}" srcOrd="2" destOrd="0" presId="urn:microsoft.com/office/officeart/2016/7/layout/BasicLinearProcessNumbered"/>
    <dgm:cxn modelId="{B3467AB9-D0E2-40D6-9E0E-B876DD830375}" type="presParOf" srcId="{B78A555F-394F-493B-9E41-736E55701883}" destId="{54603F3D-0DAD-4ED5-8D3B-4438F499DB32}" srcOrd="3" destOrd="0" presId="urn:microsoft.com/office/officeart/2016/7/layout/BasicLinearProcessNumbered"/>
    <dgm:cxn modelId="{D8E88DA4-EEC8-4D1C-83B8-BC28207544AA}" type="presParOf" srcId="{8339BA41-1FA6-4325-9768-FADCD2E510B4}" destId="{46E66529-0263-43DB-A68E-68785B812137}" srcOrd="5" destOrd="0" presId="urn:microsoft.com/office/officeart/2016/7/layout/BasicLinearProcessNumbered"/>
    <dgm:cxn modelId="{DA3555F0-6313-453F-95E5-FD4207164F47}" type="presParOf" srcId="{8339BA41-1FA6-4325-9768-FADCD2E510B4}" destId="{3377D802-5AD3-47E2-8221-E85219DDA812}" srcOrd="6" destOrd="0" presId="urn:microsoft.com/office/officeart/2016/7/layout/BasicLinearProcessNumbered"/>
    <dgm:cxn modelId="{0ABC7AEB-3E2F-4A59-808B-22B889F408B2}" type="presParOf" srcId="{3377D802-5AD3-47E2-8221-E85219DDA812}" destId="{778276FA-7273-468B-B1DC-C98DE9B9348E}" srcOrd="0" destOrd="0" presId="urn:microsoft.com/office/officeart/2016/7/layout/BasicLinearProcessNumbered"/>
    <dgm:cxn modelId="{B6E91672-3F9E-497E-BAB3-6020C6E3C136}" type="presParOf" srcId="{3377D802-5AD3-47E2-8221-E85219DDA812}" destId="{B21CBCC0-BCE5-44BE-8952-3C27EF98CC77}" srcOrd="1" destOrd="0" presId="urn:microsoft.com/office/officeart/2016/7/layout/BasicLinearProcessNumbered"/>
    <dgm:cxn modelId="{08316BE4-7B66-40C9-AA47-B1B70B7045DA}" type="presParOf" srcId="{3377D802-5AD3-47E2-8221-E85219DDA812}" destId="{E23E94DA-1BC7-46FA-AD32-7608989D15A6}" srcOrd="2" destOrd="0" presId="urn:microsoft.com/office/officeart/2016/7/layout/BasicLinearProcessNumbered"/>
    <dgm:cxn modelId="{23C2994E-C514-48DF-8FA2-B412370B431C}" type="presParOf" srcId="{3377D802-5AD3-47E2-8221-E85219DDA812}" destId="{E66925BD-105C-472E-A7B8-A0719B39BAD5}" srcOrd="3" destOrd="0" presId="urn:microsoft.com/office/officeart/2016/7/layout/BasicLinearProcessNumbered"/>
    <dgm:cxn modelId="{C0981E01-ABF1-4DC3-8B90-3AFA89A81BDB}" type="presParOf" srcId="{8339BA41-1FA6-4325-9768-FADCD2E510B4}" destId="{FC561B65-5BEB-498A-9A40-78DB99405EF3}" srcOrd="7" destOrd="0" presId="urn:microsoft.com/office/officeart/2016/7/layout/BasicLinearProcessNumbered"/>
    <dgm:cxn modelId="{25C84653-0A59-484C-9FD2-7B973D47C8B2}" type="presParOf" srcId="{8339BA41-1FA6-4325-9768-FADCD2E510B4}" destId="{9DD122C0-26BA-410A-A6FA-A0F8455635E3}" srcOrd="8" destOrd="0" presId="urn:microsoft.com/office/officeart/2016/7/layout/BasicLinearProcessNumbered"/>
    <dgm:cxn modelId="{AABEF6D3-8E37-4F18-ADAF-A1B66858F5F1}" type="presParOf" srcId="{9DD122C0-26BA-410A-A6FA-A0F8455635E3}" destId="{1338A23C-1FD5-484D-AD81-908ACA03A68D}" srcOrd="0" destOrd="0" presId="urn:microsoft.com/office/officeart/2016/7/layout/BasicLinearProcessNumbered"/>
    <dgm:cxn modelId="{D33B20D2-7ED8-460D-8799-6554F788966D}" type="presParOf" srcId="{9DD122C0-26BA-410A-A6FA-A0F8455635E3}" destId="{146871E2-2DD8-4062-9FF9-7A3175B584A1}" srcOrd="1" destOrd="0" presId="urn:microsoft.com/office/officeart/2016/7/layout/BasicLinearProcessNumbered"/>
    <dgm:cxn modelId="{BEF05F35-5421-4A2F-9633-A8C7348A2F4D}" type="presParOf" srcId="{9DD122C0-26BA-410A-A6FA-A0F8455635E3}" destId="{3C93E0DB-51D5-4E78-8EB2-1BC26C14C485}" srcOrd="2" destOrd="0" presId="urn:microsoft.com/office/officeart/2016/7/layout/BasicLinearProcessNumbered"/>
    <dgm:cxn modelId="{E3246567-2825-4CE6-9E47-EB0DBB6B9BDD}" type="presParOf" srcId="{9DD122C0-26BA-410A-A6FA-A0F8455635E3}" destId="{DDFA5EAB-8318-430B-A9C8-2684D742F5E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0F796-158C-46DB-9AB9-37CA3A2702A8}">
      <dsp:nvSpPr>
        <dsp:cNvPr id="0" name=""/>
        <dsp:cNvSpPr/>
      </dsp:nvSpPr>
      <dsp:spPr>
        <a:xfrm>
          <a:off x="3594" y="715042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Fortify infrastructure </a:t>
          </a:r>
          <a:r>
            <a:rPr lang="en-US" sz="1100" kern="1200" dirty="0"/>
            <a:t>– This option manages the risk associated to weather related climate events like hurricanes, floods, earthquakes and other extreme weather. </a:t>
          </a:r>
          <a:r>
            <a:rPr lang="en-US" sz="1100" i="1" kern="1200" dirty="0"/>
            <a:t> </a:t>
          </a:r>
          <a:endParaRPr lang="en-US" sz="1100" kern="1200" dirty="0"/>
        </a:p>
      </dsp:txBody>
      <dsp:txXfrm>
        <a:off x="3594" y="1750315"/>
        <a:ext cx="1946002" cy="1634641"/>
      </dsp:txXfrm>
    </dsp:sp>
    <dsp:sp modelId="{706383EB-7BAB-4493-909B-D05348B70DF0}">
      <dsp:nvSpPr>
        <dsp:cNvPr id="0" name=""/>
        <dsp:cNvSpPr/>
      </dsp:nvSpPr>
      <dsp:spPr>
        <a:xfrm>
          <a:off x="567934" y="987482"/>
          <a:ext cx="817320" cy="8173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</a:t>
          </a:r>
        </a:p>
      </dsp:txBody>
      <dsp:txXfrm>
        <a:off x="687628" y="1107176"/>
        <a:ext cx="577932" cy="577932"/>
      </dsp:txXfrm>
    </dsp:sp>
    <dsp:sp modelId="{827204AB-D22D-42BF-B2D2-57412A30AB00}">
      <dsp:nvSpPr>
        <dsp:cNvPr id="0" name=""/>
        <dsp:cNvSpPr/>
      </dsp:nvSpPr>
      <dsp:spPr>
        <a:xfrm>
          <a:off x="3594" y="3439373"/>
          <a:ext cx="1946002" cy="72"/>
        </a:xfrm>
        <a:prstGeom prst="rect">
          <a:avLst/>
        </a:prstGeom>
        <a:solidFill>
          <a:schemeClr val="accent2">
            <a:hueOff val="-376997"/>
            <a:satOff val="1243"/>
            <a:lumOff val="1329"/>
            <a:alphaOff val="0"/>
          </a:schemeClr>
        </a:solidFill>
        <a:ln w="15875" cap="flat" cmpd="sng" algn="ctr">
          <a:solidFill>
            <a:schemeClr val="accent2">
              <a:hueOff val="-376997"/>
              <a:satOff val="1243"/>
              <a:lumOff val="1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4B662-6ADC-4E5C-AB86-EDE81C3DB516}">
      <dsp:nvSpPr>
        <dsp:cNvPr id="0" name=""/>
        <dsp:cNvSpPr/>
      </dsp:nvSpPr>
      <dsp:spPr>
        <a:xfrm>
          <a:off x="2144196" y="715042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1048205"/>
            <a:satOff val="4201"/>
            <a:lumOff val="62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048205"/>
              <a:satOff val="4201"/>
              <a:lumOff val="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Government Grants for Sustainable Technology Innovations </a:t>
          </a:r>
          <a:r>
            <a:rPr lang="en-US" sz="1100" kern="1200" dirty="0"/>
            <a:t>– Provides grant money to innovative technology that supports suitable practices. </a:t>
          </a:r>
          <a:r>
            <a:rPr lang="en-US" sz="1100" i="1" kern="1200" dirty="0"/>
            <a:t> </a:t>
          </a:r>
          <a:endParaRPr lang="en-US" sz="1100" kern="1200" dirty="0"/>
        </a:p>
      </dsp:txBody>
      <dsp:txXfrm>
        <a:off x="2144196" y="1750315"/>
        <a:ext cx="1946002" cy="1634641"/>
      </dsp:txXfrm>
    </dsp:sp>
    <dsp:sp modelId="{42E486F4-1220-478D-A0B9-4608D4CC2792}">
      <dsp:nvSpPr>
        <dsp:cNvPr id="0" name=""/>
        <dsp:cNvSpPr/>
      </dsp:nvSpPr>
      <dsp:spPr>
        <a:xfrm>
          <a:off x="2708537" y="987482"/>
          <a:ext cx="817320" cy="817320"/>
        </a:xfrm>
        <a:prstGeom prst="ellipse">
          <a:avLst/>
        </a:prstGeom>
        <a:solidFill>
          <a:schemeClr val="accent2">
            <a:hueOff val="-753995"/>
            <a:satOff val="2486"/>
            <a:lumOff val="2658"/>
            <a:alphaOff val="0"/>
          </a:schemeClr>
        </a:solidFill>
        <a:ln w="15875" cap="flat" cmpd="sng" algn="ctr">
          <a:solidFill>
            <a:schemeClr val="accent2">
              <a:hueOff val="-753995"/>
              <a:satOff val="2486"/>
              <a:lumOff val="2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</a:t>
          </a:r>
        </a:p>
      </dsp:txBody>
      <dsp:txXfrm>
        <a:off x="2828231" y="1107176"/>
        <a:ext cx="577932" cy="577932"/>
      </dsp:txXfrm>
    </dsp:sp>
    <dsp:sp modelId="{32AB5E73-8335-4340-912F-6CDAE4FADAEF}">
      <dsp:nvSpPr>
        <dsp:cNvPr id="0" name=""/>
        <dsp:cNvSpPr/>
      </dsp:nvSpPr>
      <dsp:spPr>
        <a:xfrm>
          <a:off x="2144196" y="3439373"/>
          <a:ext cx="1946002" cy="72"/>
        </a:xfrm>
        <a:prstGeom prst="rect">
          <a:avLst/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accent2">
              <a:hueOff val="-1130992"/>
              <a:satOff val="3728"/>
              <a:lumOff val="3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8FD96-422F-476F-8EE2-129B75962FD0}">
      <dsp:nvSpPr>
        <dsp:cNvPr id="0" name=""/>
        <dsp:cNvSpPr/>
      </dsp:nvSpPr>
      <dsp:spPr>
        <a:xfrm>
          <a:off x="4284798" y="715042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Tax penalties for organizations that pollute excessively </a:t>
          </a:r>
          <a:r>
            <a:rPr lang="en-US" sz="1100" kern="1200" dirty="0"/>
            <a:t>– Carbon footprint threshold set by climate related research.</a:t>
          </a:r>
          <a:r>
            <a:rPr lang="en-US" sz="1100" i="1" kern="1200" dirty="0"/>
            <a:t> </a:t>
          </a:r>
          <a:endParaRPr lang="en-US" sz="1100" kern="1200" dirty="0"/>
        </a:p>
      </dsp:txBody>
      <dsp:txXfrm>
        <a:off x="4284798" y="1750315"/>
        <a:ext cx="1946002" cy="1634641"/>
      </dsp:txXfrm>
    </dsp:sp>
    <dsp:sp modelId="{EB54C02C-E806-4592-BCBF-2F78EEE56736}">
      <dsp:nvSpPr>
        <dsp:cNvPr id="0" name=""/>
        <dsp:cNvSpPr/>
      </dsp:nvSpPr>
      <dsp:spPr>
        <a:xfrm>
          <a:off x="4849139" y="987482"/>
          <a:ext cx="817320" cy="817320"/>
        </a:xfrm>
        <a:prstGeom prst="ellipse">
          <a:avLst/>
        </a:prstGeom>
        <a:solidFill>
          <a:schemeClr val="accent2">
            <a:hueOff val="-1507989"/>
            <a:satOff val="4971"/>
            <a:lumOff val="5316"/>
            <a:alphaOff val="0"/>
          </a:schemeClr>
        </a:solidFill>
        <a:ln w="15875" cap="flat" cmpd="sng" algn="ctr">
          <a:solidFill>
            <a:schemeClr val="accent2">
              <a:hueOff val="-1507989"/>
              <a:satOff val="4971"/>
              <a:lumOff val="53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3</a:t>
          </a:r>
        </a:p>
      </dsp:txBody>
      <dsp:txXfrm>
        <a:off x="4968833" y="1107176"/>
        <a:ext cx="577932" cy="577932"/>
      </dsp:txXfrm>
    </dsp:sp>
    <dsp:sp modelId="{7A65271C-49D1-4194-BB65-AAC0CA977557}">
      <dsp:nvSpPr>
        <dsp:cNvPr id="0" name=""/>
        <dsp:cNvSpPr/>
      </dsp:nvSpPr>
      <dsp:spPr>
        <a:xfrm>
          <a:off x="4284798" y="3439373"/>
          <a:ext cx="1946002" cy="72"/>
        </a:xfrm>
        <a:prstGeom prst="rect">
          <a:avLst/>
        </a:prstGeom>
        <a:solidFill>
          <a:schemeClr val="accent2">
            <a:hueOff val="-1884986"/>
            <a:satOff val="6214"/>
            <a:lumOff val="6645"/>
            <a:alphaOff val="0"/>
          </a:schemeClr>
        </a:solidFill>
        <a:ln w="15875" cap="flat" cmpd="sng" algn="ctr">
          <a:solidFill>
            <a:schemeClr val="accent2">
              <a:hueOff val="-1884986"/>
              <a:satOff val="6214"/>
              <a:lumOff val="66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276FA-7273-468B-B1DC-C98DE9B9348E}">
      <dsp:nvSpPr>
        <dsp:cNvPr id="0" name=""/>
        <dsp:cNvSpPr/>
      </dsp:nvSpPr>
      <dsp:spPr>
        <a:xfrm>
          <a:off x="6425401" y="715042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3144614"/>
            <a:satOff val="12603"/>
            <a:lumOff val="18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144614"/>
              <a:satOff val="12603"/>
              <a:lumOff val="1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National climate change educational campaign</a:t>
          </a:r>
          <a:r>
            <a:rPr lang="en-US" sz="1100" b="1" kern="1200" dirty="0"/>
            <a:t> </a:t>
          </a:r>
          <a:r>
            <a:rPr lang="en-US" sz="1100" kern="1200" dirty="0"/>
            <a:t>– Launch an educational program that informs and encourages civilizations to adopt alternative behavior</a:t>
          </a:r>
        </a:p>
      </dsp:txBody>
      <dsp:txXfrm>
        <a:off x="6425401" y="1750315"/>
        <a:ext cx="1946002" cy="1634641"/>
      </dsp:txXfrm>
    </dsp:sp>
    <dsp:sp modelId="{B21CBCC0-BCE5-44BE-8952-3C27EF98CC77}">
      <dsp:nvSpPr>
        <dsp:cNvPr id="0" name=""/>
        <dsp:cNvSpPr/>
      </dsp:nvSpPr>
      <dsp:spPr>
        <a:xfrm>
          <a:off x="6989741" y="987482"/>
          <a:ext cx="817320" cy="817320"/>
        </a:xfrm>
        <a:prstGeom prst="ellipse">
          <a:avLst/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accent2">
              <a:hueOff val="-2261984"/>
              <a:satOff val="7457"/>
              <a:lumOff val="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4</a:t>
          </a:r>
        </a:p>
      </dsp:txBody>
      <dsp:txXfrm>
        <a:off x="7109435" y="1107176"/>
        <a:ext cx="577932" cy="577932"/>
      </dsp:txXfrm>
    </dsp:sp>
    <dsp:sp modelId="{E23E94DA-1BC7-46FA-AD32-7608989D15A6}">
      <dsp:nvSpPr>
        <dsp:cNvPr id="0" name=""/>
        <dsp:cNvSpPr/>
      </dsp:nvSpPr>
      <dsp:spPr>
        <a:xfrm>
          <a:off x="6425401" y="3439373"/>
          <a:ext cx="1946002" cy="72"/>
        </a:xfrm>
        <a:prstGeom prst="rect">
          <a:avLst/>
        </a:prstGeom>
        <a:solidFill>
          <a:schemeClr val="accent2">
            <a:hueOff val="-2638981"/>
            <a:satOff val="8699"/>
            <a:lumOff val="9303"/>
            <a:alphaOff val="0"/>
          </a:schemeClr>
        </a:solidFill>
        <a:ln w="15875" cap="flat" cmpd="sng" algn="ctr">
          <a:solidFill>
            <a:schemeClr val="accent2">
              <a:hueOff val="-2638981"/>
              <a:satOff val="8699"/>
              <a:lumOff val="93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8A23C-1FD5-484D-AD81-908ACA03A68D}">
      <dsp:nvSpPr>
        <dsp:cNvPr id="0" name=""/>
        <dsp:cNvSpPr/>
      </dsp:nvSpPr>
      <dsp:spPr>
        <a:xfrm>
          <a:off x="8566003" y="715042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/>
            <a:t>Do nothing </a:t>
          </a:r>
          <a:endParaRPr lang="en-US" sz="1100" b="1" kern="1200" dirty="0"/>
        </a:p>
      </dsp:txBody>
      <dsp:txXfrm>
        <a:off x="8566003" y="1750315"/>
        <a:ext cx="1946002" cy="1634641"/>
      </dsp:txXfrm>
    </dsp:sp>
    <dsp:sp modelId="{146871E2-2DD8-4062-9FF9-7A3175B584A1}">
      <dsp:nvSpPr>
        <dsp:cNvPr id="0" name=""/>
        <dsp:cNvSpPr/>
      </dsp:nvSpPr>
      <dsp:spPr>
        <a:xfrm>
          <a:off x="9130344" y="987482"/>
          <a:ext cx="817320" cy="817320"/>
        </a:xfrm>
        <a:prstGeom prst="ellipse">
          <a:avLst/>
        </a:prstGeom>
        <a:solidFill>
          <a:schemeClr val="accent2">
            <a:hueOff val="-3015978"/>
            <a:satOff val="9942"/>
            <a:lumOff val="10632"/>
            <a:alphaOff val="0"/>
          </a:schemeClr>
        </a:solidFill>
        <a:ln w="15875" cap="flat" cmpd="sng" algn="ctr">
          <a:solidFill>
            <a:schemeClr val="accent2">
              <a:hueOff val="-3015978"/>
              <a:satOff val="9942"/>
              <a:lumOff val="106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5</a:t>
          </a:r>
        </a:p>
      </dsp:txBody>
      <dsp:txXfrm>
        <a:off x="9250038" y="1107176"/>
        <a:ext cx="577932" cy="577932"/>
      </dsp:txXfrm>
    </dsp:sp>
    <dsp:sp modelId="{3C93E0DB-51D5-4E78-8EB2-1BC26C14C485}">
      <dsp:nvSpPr>
        <dsp:cNvPr id="0" name=""/>
        <dsp:cNvSpPr/>
      </dsp:nvSpPr>
      <dsp:spPr>
        <a:xfrm>
          <a:off x="8566003" y="3439373"/>
          <a:ext cx="1946002" cy="72"/>
        </a:xfrm>
        <a:prstGeom prst="rect">
          <a:avLst/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9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1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3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1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9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4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89C7-96E1-43E1-920D-D1DBA4534E6D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1E2DA2-5233-47E6-BA60-750816B31FA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6164-F0A7-4282-A28A-07368A1E9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Change and United State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DBA92-B4C5-471D-B634-D5730CD26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Onyenemezu</a:t>
            </a:r>
          </a:p>
        </p:txBody>
      </p:sp>
    </p:spTree>
    <p:extLst>
      <p:ext uri="{BB962C8B-B14F-4D97-AF65-F5344CB8AC3E}">
        <p14:creationId xmlns:p14="http://schemas.microsoft.com/office/powerpoint/2010/main" val="219512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7A24-A072-42FE-8016-61E4AA0B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Risks</a:t>
            </a:r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C3B41C52-C731-4F68-AE9B-9C6055512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22905" r="23712" b="18596"/>
          <a:stretch/>
        </p:blipFill>
        <p:spPr>
          <a:xfrm>
            <a:off x="2571968" y="1853754"/>
            <a:ext cx="7362495" cy="4857729"/>
          </a:xfrm>
        </p:spPr>
      </p:pic>
    </p:spTree>
    <p:extLst>
      <p:ext uri="{BB962C8B-B14F-4D97-AF65-F5344CB8AC3E}">
        <p14:creationId xmlns:p14="http://schemas.microsoft.com/office/powerpoint/2010/main" val="385953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46A5-DABA-4B8C-A3F4-5740D17B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Benefit</a:t>
            </a:r>
          </a:p>
        </p:txBody>
      </p:sp>
      <p:pic>
        <p:nvPicPr>
          <p:cNvPr id="7" name="Content Placeholder 6" descr="Final Project 10-17 - Word">
            <a:extLst>
              <a:ext uri="{FF2B5EF4-FFF2-40B4-BE49-F238E27FC236}">
                <a16:creationId xmlns:a16="http://schemas.microsoft.com/office/drawing/2014/main" id="{B0325EE4-42F8-4B01-82A3-D996697BD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24276" r="8388" b="23624"/>
          <a:stretch/>
        </p:blipFill>
        <p:spPr>
          <a:xfrm>
            <a:off x="1451579" y="1970690"/>
            <a:ext cx="9731194" cy="3673365"/>
          </a:xfrm>
        </p:spPr>
      </p:pic>
    </p:spTree>
    <p:extLst>
      <p:ext uri="{BB962C8B-B14F-4D97-AF65-F5344CB8AC3E}">
        <p14:creationId xmlns:p14="http://schemas.microsoft.com/office/powerpoint/2010/main" val="344822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FDE9A-AFAD-419D-93F1-0A01FCB6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Opportunities</a:t>
            </a:r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E5BD74FA-71A5-4099-A5A1-441AD7D06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28389" r="8390" b="16768"/>
          <a:stretch/>
        </p:blipFill>
        <p:spPr>
          <a:xfrm>
            <a:off x="1451578" y="2096813"/>
            <a:ext cx="9789235" cy="3789383"/>
          </a:xfrm>
        </p:spPr>
      </p:pic>
    </p:spTree>
    <p:extLst>
      <p:ext uri="{BB962C8B-B14F-4D97-AF65-F5344CB8AC3E}">
        <p14:creationId xmlns:p14="http://schemas.microsoft.com/office/powerpoint/2010/main" val="371093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F17A-4C7B-412E-A01F-223B108A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Costs</a:t>
            </a:r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5D0AED1F-F251-42CB-99AE-468AB1369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26104" r="6996" b="14026"/>
          <a:stretch/>
        </p:blipFill>
        <p:spPr>
          <a:xfrm>
            <a:off x="1607424" y="2106002"/>
            <a:ext cx="9291584" cy="3888808"/>
          </a:xfrm>
        </p:spPr>
      </p:pic>
    </p:spTree>
    <p:extLst>
      <p:ext uri="{BB962C8B-B14F-4D97-AF65-F5344CB8AC3E}">
        <p14:creationId xmlns:p14="http://schemas.microsoft.com/office/powerpoint/2010/main" val="9493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B376-ABB1-48AF-90EA-3E297A1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- Risks</a:t>
            </a:r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B939143F-4E0F-4221-ABAD-DB48B9BF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4276" r="6719" b="20882"/>
          <a:stretch/>
        </p:blipFill>
        <p:spPr>
          <a:xfrm>
            <a:off x="1907626" y="2065283"/>
            <a:ext cx="9483747" cy="3578772"/>
          </a:xfrm>
        </p:spPr>
      </p:pic>
    </p:spTree>
    <p:extLst>
      <p:ext uri="{BB962C8B-B14F-4D97-AF65-F5344CB8AC3E}">
        <p14:creationId xmlns:p14="http://schemas.microsoft.com/office/powerpoint/2010/main" val="20941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96DF-BDAA-4EB0-A0C0-C487534F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Rating Model</a:t>
            </a:r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B6E6157E-A502-4C22-9678-C79F6BF8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22448" r="6718" b="17682"/>
          <a:stretch/>
        </p:blipFill>
        <p:spPr>
          <a:xfrm>
            <a:off x="1451579" y="2017986"/>
            <a:ext cx="9812417" cy="4004442"/>
          </a:xfrm>
        </p:spPr>
      </p:pic>
    </p:spTree>
    <p:extLst>
      <p:ext uri="{BB962C8B-B14F-4D97-AF65-F5344CB8AC3E}">
        <p14:creationId xmlns:p14="http://schemas.microsoft.com/office/powerpoint/2010/main" val="386240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8311-70CD-4DA1-8934-1C1A6E3D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Continued…</a:t>
            </a:r>
          </a:p>
        </p:txBody>
      </p:sp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FAE40451-5E74-40BB-8DC1-0A37E824DC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85" y="2680139"/>
            <a:ext cx="8412062" cy="17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Sensitivity analysis for Main Network: Final Project_3_Fix_rating.sdmod: formulaic: ratings">
            <a:extLst>
              <a:ext uri="{FF2B5EF4-FFF2-40B4-BE49-F238E27FC236}">
                <a16:creationId xmlns:a16="http://schemas.microsoft.com/office/drawing/2014/main" id="{7B5BCACD-B25D-41A6-A157-8DFEFCCF5B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9" y="600631"/>
            <a:ext cx="4861185" cy="5524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4F7E8B-9DE6-4ABC-BB7C-ABDF8803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/>
              <a:t>Sensitivity - Awareness</a:t>
            </a:r>
            <a:endParaRPr lang="en-US" dirty="0"/>
          </a:p>
        </p:txBody>
      </p:sp>
      <p:sp>
        <p:nvSpPr>
          <p:cNvPr id="35" name="Content Placeholder 8"/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No intersections</a:t>
            </a:r>
          </a:p>
          <a:p>
            <a:r>
              <a:rPr lang="en-US" dirty="0"/>
              <a:t>Government grants are on top</a:t>
            </a:r>
          </a:p>
        </p:txBody>
      </p:sp>
    </p:spTree>
    <p:extLst>
      <p:ext uri="{BB962C8B-B14F-4D97-AF65-F5344CB8AC3E}">
        <p14:creationId xmlns:p14="http://schemas.microsoft.com/office/powerpoint/2010/main" val="231622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B305-781A-4CC4-BE79-148CDDA9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D021-4A08-4949-8463-DB9A3D83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Grants is the best short term solution</a:t>
            </a:r>
          </a:p>
          <a:p>
            <a:r>
              <a:rPr lang="en-US" dirty="0"/>
              <a:t> Fortify Infrastructure is second best short-term solution</a:t>
            </a:r>
          </a:p>
          <a:p>
            <a:r>
              <a:rPr lang="en-US" dirty="0"/>
              <a:t>All solutions not feasible in the long term due to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Recommendation</a:t>
            </a:r>
          </a:p>
          <a:p>
            <a:r>
              <a:rPr lang="en-US" dirty="0"/>
              <a:t>Choose different topic</a:t>
            </a:r>
          </a:p>
          <a:p>
            <a:r>
              <a:rPr lang="en-US" dirty="0"/>
              <a:t>Add Self-loops </a:t>
            </a:r>
          </a:p>
        </p:txBody>
      </p:sp>
    </p:spTree>
    <p:extLst>
      <p:ext uri="{BB962C8B-B14F-4D97-AF65-F5344CB8AC3E}">
        <p14:creationId xmlns:p14="http://schemas.microsoft.com/office/powerpoint/2010/main" val="352581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55122A8-1391-4A34-9905-414063DDE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7" r="997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A08D5-4B13-4B9B-A4C0-60EDFB85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Background</a:t>
            </a:r>
          </a:p>
          <a:p>
            <a:r>
              <a:rPr lang="en-US" sz="1800" dirty="0"/>
              <a:t>Strategic Criteria</a:t>
            </a:r>
          </a:p>
          <a:p>
            <a:r>
              <a:rPr lang="en-US" sz="1800" dirty="0"/>
              <a:t>Alternative Solution</a:t>
            </a:r>
          </a:p>
          <a:p>
            <a:r>
              <a:rPr lang="en-US" sz="1800" dirty="0"/>
              <a:t>BOCR Model</a:t>
            </a:r>
          </a:p>
          <a:p>
            <a:r>
              <a:rPr lang="en-US" sz="1800" dirty="0"/>
              <a:t>Conclusion/Recommendation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4915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https://www.climate.gov/sites/default/files/billion_dollar_events_2016_lrg.png">
            <a:extLst>
              <a:ext uri="{FF2B5EF4-FFF2-40B4-BE49-F238E27FC236}">
                <a16:creationId xmlns:a16="http://schemas.microsoft.com/office/drawing/2014/main" id="{596B8155-2FE2-42D8-B657-392302B1E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8319" y="1667940"/>
            <a:ext cx="5614835" cy="3368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46876-6CB4-4D45-9BC7-CA6A1A97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871141" cy="1622321"/>
          </a:xfrm>
          <a:prstGeom prst="ellipse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dirty="0"/>
              <a:t>U.S Weather and Climate Disasters</a:t>
            </a: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36" name="Content Placeholder 1035"/>
          <p:cNvSpPr>
            <a:spLocks noGrp="1"/>
          </p:cNvSpPr>
          <p:nvPr>
            <p:ph idx="1"/>
          </p:nvPr>
        </p:nvSpPr>
        <p:spPr>
          <a:xfrm>
            <a:off x="1563331" y="2080592"/>
            <a:ext cx="3505494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Events included droughts, wildfire, 4 inland flood events, 8 severe storm events and a typical cyclone event </a:t>
            </a:r>
          </a:p>
          <a:p>
            <a:r>
              <a:rPr lang="en-US" sz="2000" dirty="0"/>
              <a:t>15 events caused 138 fatalities and caused $46 billion in direct cost </a:t>
            </a:r>
          </a:p>
          <a:p>
            <a:r>
              <a:rPr lang="en-US" sz="2000" dirty="0"/>
              <a:t>Only 2</a:t>
            </a:r>
            <a:r>
              <a:rPr lang="en-US" sz="2000" baseline="30000" dirty="0"/>
              <a:t>nd</a:t>
            </a:r>
            <a:r>
              <a:rPr lang="en-US" sz="2000" dirty="0"/>
              <a:t> highest, the first highest happened in 2011 with 16 events </a:t>
            </a:r>
          </a:p>
        </p:txBody>
      </p:sp>
    </p:spTree>
    <p:extLst>
      <p:ext uri="{BB962C8B-B14F-4D97-AF65-F5344CB8AC3E}">
        <p14:creationId xmlns:p14="http://schemas.microsoft.com/office/powerpoint/2010/main" val="217050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856524-97DB-45F1-AE9B-422B36D65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231" y="381256"/>
            <a:ext cx="8321920" cy="58521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3ED68B-2DB8-4468-95FF-3098FF803D5C}"/>
              </a:ext>
            </a:extLst>
          </p:cNvPr>
          <p:cNvCxnSpPr>
            <a:cxnSpLocks/>
          </p:cNvCxnSpPr>
          <p:nvPr/>
        </p:nvCxnSpPr>
        <p:spPr>
          <a:xfrm flipV="1">
            <a:off x="4417255" y="2173357"/>
            <a:ext cx="2500380" cy="1399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8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1909-B4B8-4FB6-B618-31AB766E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Harvey, Irma and Maria in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D2BA3-1E88-4BE9-84BD-E3EA01C16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8" t="1083" r="18389" b="-1083"/>
          <a:stretch/>
        </p:blipFill>
        <p:spPr>
          <a:xfrm>
            <a:off x="1069144" y="1871002"/>
            <a:ext cx="2926081" cy="3896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CC571-9FF6-46FC-B28F-98AEB7AD2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0" r="36427"/>
          <a:stretch/>
        </p:blipFill>
        <p:spPr>
          <a:xfrm>
            <a:off x="4654061" y="1871002"/>
            <a:ext cx="2883877" cy="3896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03513-0D5E-4BE9-A8EE-7E863A56C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01" r="33397"/>
          <a:stretch/>
        </p:blipFill>
        <p:spPr>
          <a:xfrm>
            <a:off x="8438270" y="1828454"/>
            <a:ext cx="2492328" cy="39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1E02-7CCD-4273-8A7A-0A548EE3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040DF1-A974-436A-B4AE-DFC9131461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66895"/>
              </p:ext>
            </p:extLst>
          </p:nvPr>
        </p:nvGraphicFramePr>
        <p:xfrm>
          <a:off x="1024759" y="1690688"/>
          <a:ext cx="9774620" cy="4369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477">
                  <a:extLst>
                    <a:ext uri="{9D8B030D-6E8A-4147-A177-3AD203B41FA5}">
                      <a16:colId xmlns:a16="http://schemas.microsoft.com/office/drawing/2014/main" val="1341568244"/>
                    </a:ext>
                  </a:extLst>
                </a:gridCol>
                <a:gridCol w="6863143">
                  <a:extLst>
                    <a:ext uri="{9D8B030D-6E8A-4147-A177-3AD203B41FA5}">
                      <a16:colId xmlns:a16="http://schemas.microsoft.com/office/drawing/2014/main" val="1476816349"/>
                    </a:ext>
                  </a:extLst>
                </a:gridCol>
              </a:tblGrid>
              <a:tr h="753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Criteria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</a:rPr>
                        <a:t>Description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552482"/>
                  </a:ext>
                </a:extLst>
              </a:tr>
              <a:tr h="69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Awareness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Informing the public about potential dangers related to climate change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250619"/>
                  </a:ext>
                </a:extLst>
              </a:tr>
              <a:tr h="69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Public Health and Safety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Safety of the public and environment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464498"/>
                  </a:ext>
                </a:extLst>
              </a:tr>
              <a:tr h="69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Political and social benefit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political/social groups involved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613149"/>
                  </a:ext>
                </a:extLst>
              </a:tr>
              <a:tr h="69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Resource management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Effectiveness in usage of current and future resource issue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281562"/>
                  </a:ext>
                </a:extLst>
              </a:tr>
              <a:tr h="690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Impact on lifestyle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Attractive of the alternative being adopted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62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28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7A22-02ED-44A8-B3BC-5601D445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Alternative Solutions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97708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733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1818-17CF-4F96-B8AC-2607CD75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BOCR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430AA6-6662-4119-994F-837B623F2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251391"/>
              </p:ext>
            </p:extLst>
          </p:nvPr>
        </p:nvGraphicFramePr>
        <p:xfrm>
          <a:off x="1762538" y="1931717"/>
          <a:ext cx="8733184" cy="404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6592">
                  <a:extLst>
                    <a:ext uri="{9D8B030D-6E8A-4147-A177-3AD203B41FA5}">
                      <a16:colId xmlns:a16="http://schemas.microsoft.com/office/drawing/2014/main" val="1980884480"/>
                    </a:ext>
                  </a:extLst>
                </a:gridCol>
                <a:gridCol w="4366592">
                  <a:extLst>
                    <a:ext uri="{9D8B030D-6E8A-4147-A177-3AD203B41FA5}">
                      <a16:colId xmlns:a16="http://schemas.microsoft.com/office/drawing/2014/main" val="1863434364"/>
                    </a:ext>
                  </a:extLst>
                </a:gridCol>
              </a:tblGrid>
              <a:tr h="202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BENEFIT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Improved public safety and preparedness with future weather conditions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Sustaining nonrenewable resources for future communities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Contribution across local and national organizations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OPPORTUNITIES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Minimize or eliminate the impact of future severe weather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Creation of novel and innovative technology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</a:rPr>
                        <a:t>Economic opportunity to create jobs and business markets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93743"/>
                  </a:ext>
                </a:extLst>
              </a:tr>
              <a:tr h="20217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COST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Financial impact related to cost of infrastructure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Loss of unsustainable industries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Difficulty with changing public opinion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Political tension with passing legislation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RISKS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Alternatives may not be effective at combating climate change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Worsening weather conductions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Complete public backlash against measures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1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04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FE5D-30E7-4BF1-BFE8-37EEEA8C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and Opportunities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Final Project 10-17 - Word">
            <a:extLst>
              <a:ext uri="{FF2B5EF4-FFF2-40B4-BE49-F238E27FC236}">
                <a16:creationId xmlns:a16="http://schemas.microsoft.com/office/drawing/2014/main" id="{3019AABC-BECE-4748-84EC-5D7AD4721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27018" r="23433" b="11742"/>
          <a:stretch/>
        </p:blipFill>
        <p:spPr>
          <a:xfrm>
            <a:off x="2453726" y="1891266"/>
            <a:ext cx="6974053" cy="4817129"/>
          </a:xfrm>
        </p:spPr>
      </p:pic>
    </p:spTree>
    <p:extLst>
      <p:ext uri="{BB962C8B-B14F-4D97-AF65-F5344CB8AC3E}">
        <p14:creationId xmlns:p14="http://schemas.microsoft.com/office/powerpoint/2010/main" val="20824051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458</TotalTime>
  <Words>379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Symbol</vt:lpstr>
      <vt:lpstr>Times New Roman</vt:lpstr>
      <vt:lpstr>Gallery</vt:lpstr>
      <vt:lpstr>Climate Change and United State </vt:lpstr>
      <vt:lpstr>Overview</vt:lpstr>
      <vt:lpstr>U.S Weather and Climate Disasters</vt:lpstr>
      <vt:lpstr>PowerPoint Presentation</vt:lpstr>
      <vt:lpstr>Hurricane Harvey, Irma and Maria in 2017</vt:lpstr>
      <vt:lpstr>Strategic Criteria</vt:lpstr>
      <vt:lpstr>Alternative Solutions</vt:lpstr>
      <vt:lpstr>BOCR Model</vt:lpstr>
      <vt:lpstr>Benefit and Opportunities </vt:lpstr>
      <vt:lpstr>Cost and Risks</vt:lpstr>
      <vt:lpstr>Analysis - Benefit</vt:lpstr>
      <vt:lpstr>Analysis - Opportunities</vt:lpstr>
      <vt:lpstr>Analysis - Costs</vt:lpstr>
      <vt:lpstr>Analysis - Risks</vt:lpstr>
      <vt:lpstr>Analysis – Rating Model</vt:lpstr>
      <vt:lpstr>Continued…</vt:lpstr>
      <vt:lpstr>Sensitivity - Awareness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Onyenemezu, Charles Nnaemeka</dc:creator>
  <cp:lastModifiedBy>Onyenemezu, Charles Nnaemeka</cp:lastModifiedBy>
  <cp:revision>8</cp:revision>
  <dcterms:created xsi:type="dcterms:W3CDTF">2017-10-17T14:08:34Z</dcterms:created>
  <dcterms:modified xsi:type="dcterms:W3CDTF">2017-10-17T22:11:35Z</dcterms:modified>
</cp:coreProperties>
</file>