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A669-4310-4648-A626-79963EC95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EFBD6-870E-7B4D-8186-AD3DB0F8B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A71BD-9CD2-924B-8364-0379331E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5D9C-6994-464A-BF98-1BA33C178B7A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294D-3019-AE40-B926-90B5260E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390F1-E0B1-9747-96C3-DA518D0C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D3E9-0A87-594E-BFEC-AACD1B97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9783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47E5-D8F1-EF42-ABBB-A5D40BB6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B9801-4B0D-7343-AE70-CDC61449D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1DEDB-2A7A-994D-A7F9-70B230CF5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5D9C-6994-464A-BF98-1BA33C178B7A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14F13-25F5-C64A-85F8-D7854F51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DE130-D5DA-8747-A0A0-95622A1B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D3E9-0A87-594E-BFEC-AACD1B97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2855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7A0D6F-8609-FC47-965B-9685DA8E7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263D0-AA93-AF48-BDCB-5DC672F37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6DA29-0DCE-B24B-B19D-708631C4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5D9C-6994-464A-BF98-1BA33C178B7A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F6154-10A8-D941-B81C-A69529CB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D9015-5AF6-EF48-B6C2-5CFB5AB7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D3E9-0A87-594E-BFEC-AACD1B97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9968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1FAA-88DA-2D47-B533-18E7A0D8B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BABBF-1C33-1746-AE01-F3732698B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B7193-50EB-B74B-92D0-16BFBC7A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5D9C-6994-464A-BF98-1BA33C178B7A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BB46A-2804-A540-B214-3EECCF11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936F7-262C-514F-AB74-87F4294F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D3E9-0A87-594E-BFEC-AACD1B97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0758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E4265-0A52-414F-A574-C85A01D7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1FFAD-D266-9F48-BDD7-579AD9761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4B525-916A-B349-AA72-30A0DA4E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5D9C-6994-464A-BF98-1BA33C178B7A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5C178-1CF9-C740-90B7-8DDFDE127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425E2-51D5-3F4C-B45F-2DD083737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D3E9-0A87-594E-BFEC-AACD1B97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6329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107AB-2FAD-BC4D-AF2B-A2684F38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111DD-E4C2-B94C-B3FB-1CDA74EE6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A8CB9-9AA3-BF41-960B-B42CAF920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D8D48-40C4-D44D-843E-810763DAD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5D9C-6994-464A-BF98-1BA33C178B7A}" type="datetimeFigureOut">
              <a:rPr lang="en-US" smtClean="0"/>
              <a:t>9/29/20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F1714-0D2B-CF4B-8502-DC8A909A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A63EE-393A-E744-BBD0-39E4E6A4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D3E9-0A87-594E-BFEC-AACD1B97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5205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1E2A-3056-0A45-91EC-B653A037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42B84-1887-8441-BF8C-541B93C04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4609B-D26E-2942-A83A-604801BE1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C685F7-1CE1-F144-B83D-56C12DCF4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A126F-F198-D948-93B8-9AE5A70EF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398A2-74CC-7C4F-8AF8-64603D63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5D9C-6994-464A-BF98-1BA33C178B7A}" type="datetimeFigureOut">
              <a:rPr lang="en-US" smtClean="0"/>
              <a:t>9/29/20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ED448-0233-5C4F-AC7F-E0602625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D2A7E4-F46D-814A-A0D0-3694CC6E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D3E9-0A87-594E-BFEC-AACD1B97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0722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9DEB-A3CC-0448-8F02-350B85ED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FBF8D0-2D11-F341-AE5E-4DCB8ADF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5D9C-6994-464A-BF98-1BA33C178B7A}" type="datetimeFigureOut">
              <a:rPr lang="en-US" smtClean="0"/>
              <a:t>9/29/20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FF5D1-375B-E348-B336-B835849F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2C632-551D-B54D-84B6-FF7A5001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D3E9-0A87-594E-BFEC-AACD1B97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714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803AA-5830-5C46-AC5F-C117093B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5D9C-6994-464A-BF98-1BA33C178B7A}" type="datetimeFigureOut">
              <a:rPr lang="en-US" smtClean="0"/>
              <a:t>9/29/20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75A0DC-4C42-D442-A26E-17C055D3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05FAC-1C59-1B49-9952-6D410EF4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D3E9-0A87-594E-BFEC-AACD1B97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759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65F1-6D64-0E43-B80B-0BBE43CB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30F56-3EC0-A744-A71B-658E4996D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190D4-5D15-624C-9B1E-729096236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095BC-807A-394A-B648-7FDE6642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5D9C-6994-464A-BF98-1BA33C178B7A}" type="datetimeFigureOut">
              <a:rPr lang="en-US" smtClean="0"/>
              <a:t>9/29/20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3453F-A28D-6447-98DC-4964B6A9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C3104-EAC7-A34D-B6AC-CF946205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D3E9-0A87-594E-BFEC-AACD1B97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7470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1EB78-3D3F-504E-AAF9-AFB3F8EAE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435842-9F9F-0048-8928-86C17DB55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771E3-D1F9-3F44-A70B-70C049462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36AE-1130-A74E-A150-5F74F9337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5D9C-6994-464A-BF98-1BA33C178B7A}" type="datetimeFigureOut">
              <a:rPr lang="en-US" smtClean="0"/>
              <a:t>9/29/20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3CB96-AE39-574E-A5C3-A1CEB581A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F16B6-7595-1647-B028-DEBC92AC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D3E9-0A87-594E-BFEC-AACD1B97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4106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83870C-70C3-EA4D-886A-B5ECFC43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3B5EE-421A-884C-B139-3DFF515AC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BF15-D99C-8444-9A34-DB004F598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5D9C-6994-464A-BF98-1BA33C178B7A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71E4B-0A83-3840-8DFD-44798BC39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071D8-AA69-7548-A8B4-FD1444DEC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DD3E9-0A87-594E-BFEC-AACD1B97D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4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4&quot; Lightweight Easy Hang Presidential Seal Plaques | Lori Ferber  Collectibles">
            <a:extLst>
              <a:ext uri="{FF2B5EF4-FFF2-40B4-BE49-F238E27FC236}">
                <a16:creationId xmlns:a16="http://schemas.microsoft.com/office/drawing/2014/main" id="{910E8863-3055-354E-8A60-0D002CAAF54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2" r="9089" b="115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DEA90-AA0E-5C48-9F8C-88F1E4C85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2020 Presidential Election BOCR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1A54A-9BCA-BF4F-9A29-712F8A8AB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By: Nicholas Fiano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607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EA90-AA0E-5C48-9F8C-88F1E4C85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120" y="821245"/>
            <a:ext cx="3200400" cy="77895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4800" dirty="0"/>
              <a:t>Sensitivity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1A54A-9BCA-BF4F-9A29-712F8A8AB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780" y="1520463"/>
            <a:ext cx="3200400" cy="45162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/>
              <a:t>The sensitivity comparison is performed by utilizing an AHP sensitivity  analysis for each of the subnetworks.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/>
              <a:t>This is used to show how the alternative may change if a greater priority is given to a specific criteria.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/>
              <a:t>Each of the graphs highlight how Benefits, Opportunities, Costs, and Risks change as priority is either increased or decreased.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/>
              <a:t>Rank reversal can be observed in the “3.Costs” graph. As the priority on costs increase, Trump becomes the higher ranked alternative.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60DA0103-FACF-A14A-92E4-459DC3B257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46" y="4683247"/>
            <a:ext cx="2038871" cy="2048314"/>
          </a:xfrm>
          <a:prstGeom prst="rect">
            <a:avLst/>
          </a:prstGeom>
        </p:spPr>
      </p:pic>
      <p:pic>
        <p:nvPicPr>
          <p:cNvPr id="16" name="Picture 15" descr="Chart, waterfall chart&#10;&#10;Description automatically generated">
            <a:extLst>
              <a:ext uri="{FF2B5EF4-FFF2-40B4-BE49-F238E27FC236}">
                <a16:creationId xmlns:a16="http://schemas.microsoft.com/office/drawing/2014/main" id="{E2C34947-8CDE-8B48-B595-9F90C6559E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10" y="2463744"/>
            <a:ext cx="2132663" cy="1976639"/>
          </a:xfrm>
          <a:prstGeom prst="rect">
            <a:avLst/>
          </a:prstGeom>
        </p:spPr>
      </p:pic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D2260575-7C20-5348-BB83-DD3F32DB05B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60" y="426728"/>
            <a:ext cx="2618334" cy="2670031"/>
          </a:xfrm>
          <a:prstGeom prst="rect">
            <a:avLst/>
          </a:prstGeom>
        </p:spPr>
      </p:pic>
      <p:pic>
        <p:nvPicPr>
          <p:cNvPr id="15" name="Picture 14" descr="Chart, waterfall chart&#10;&#10;Description automatically generated">
            <a:extLst>
              <a:ext uri="{FF2B5EF4-FFF2-40B4-BE49-F238E27FC236}">
                <a16:creationId xmlns:a16="http://schemas.microsoft.com/office/drawing/2014/main" id="{9A8986F3-208A-B344-BB2F-A1BC448A323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46" y="159685"/>
            <a:ext cx="2132662" cy="1855561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902062F-7F47-41E5-8574-2D1492D58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14&quot; Lightweight Easy Hang Presidential Seal Plaques | Lori Ferber  Collectibles">
            <a:extLst>
              <a:ext uri="{FF2B5EF4-FFF2-40B4-BE49-F238E27FC236}">
                <a16:creationId xmlns:a16="http://schemas.microsoft.com/office/drawing/2014/main" id="{910E8863-3055-354E-8A60-0D002CAAF54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4" b="21896"/>
          <a:stretch/>
        </p:blipFill>
        <p:spPr bwMode="auto">
          <a:xfrm>
            <a:off x="7879080" y="3977534"/>
            <a:ext cx="3996972" cy="224829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2C8B75-2514-E14B-84E7-18BD4A887AE6}"/>
              </a:ext>
            </a:extLst>
          </p:cNvPr>
          <p:cNvSpPr txBox="1"/>
          <p:nvPr/>
        </p:nvSpPr>
        <p:spPr>
          <a:xfrm>
            <a:off x="7790688" y="231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28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DEA90-AA0E-5C48-9F8C-88F1E4C85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4" y="562547"/>
            <a:ext cx="5505448" cy="737616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1A54A-9BCA-BF4F-9A29-712F8A8AB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4" y="1537841"/>
            <a:ext cx="5505449" cy="348072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The alternative selected is Joe Biden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The results matches the national polls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The decision is based on reasonable logic, but politics are not always reasonable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Large social and international factors were the difference in the model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The economic factor for each of the subnetworks was very close for each candidate. </a:t>
            </a:r>
          </a:p>
        </p:txBody>
      </p:sp>
      <p:pic>
        <p:nvPicPr>
          <p:cNvPr id="5" name="Picture 4" descr="14&quot; Lightweight Easy Hang Presidential Seal Plaques | Lori Ferber  Collectibles">
            <a:extLst>
              <a:ext uri="{FF2B5EF4-FFF2-40B4-BE49-F238E27FC236}">
                <a16:creationId xmlns:a16="http://schemas.microsoft.com/office/drawing/2014/main" id="{910E8863-3055-354E-8A60-0D002CAAF54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6" r="4" b="16572"/>
          <a:stretch/>
        </p:blipFill>
        <p:spPr bwMode="auto">
          <a:xfrm>
            <a:off x="7112785" y="115194"/>
            <a:ext cx="4953009" cy="3313805"/>
          </a:xfrm>
          <a:prstGeom prst="rect">
            <a:avLst/>
          </a:prstGeom>
          <a:noFill/>
        </p:spPr>
      </p:pic>
      <p:pic>
        <p:nvPicPr>
          <p:cNvPr id="1026" name="Picture 2" descr="Joe Biden to include stops in Cleveland, Alliance on campaign tour the day  after first presidential debate - cleveland.com">
            <a:extLst>
              <a:ext uri="{FF2B5EF4-FFF2-40B4-BE49-F238E27FC236}">
                <a16:creationId xmlns:a16="http://schemas.microsoft.com/office/drawing/2014/main" id="{98C39576-FE9E-C04E-88FB-020EC91D7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/>
          <a:stretch/>
        </p:blipFill>
        <p:spPr bwMode="auto">
          <a:xfrm>
            <a:off x="7112786" y="3429000"/>
            <a:ext cx="4953007" cy="331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0FB8E6CF-61A1-4A48-ADE0-5AE823AF1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0083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4&quot; Lightweight Easy Hang Presidential Seal Plaques | Lori Ferber  Collectibles">
            <a:extLst>
              <a:ext uri="{FF2B5EF4-FFF2-40B4-BE49-F238E27FC236}">
                <a16:creationId xmlns:a16="http://schemas.microsoft.com/office/drawing/2014/main" id="{910E8863-3055-354E-8A60-0D002CAAF540}"/>
              </a:ext>
            </a:extLst>
          </p:cNvPr>
          <p:cNvPicPr/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4" b="2189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CDEA90-AA0E-5C48-9F8C-88F1E4C85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5636"/>
            <a:ext cx="9144000" cy="79279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The Decision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1A54A-9BCA-BF4F-9A29-712F8A8AB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13164"/>
            <a:ext cx="9144000" cy="384463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2020 is a tumultuous year plagued by a pandemic and economic uncertainty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The Presidential election offers a chance at change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Each candidate presents an array of Opportunity and Risk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I will examine the Benefits, Opportunities, Costs, and Risks of each candidate</a:t>
            </a:r>
          </a:p>
        </p:txBody>
      </p:sp>
    </p:spTree>
    <p:extLst>
      <p:ext uri="{BB962C8B-B14F-4D97-AF65-F5344CB8AC3E}">
        <p14:creationId xmlns:p14="http://schemas.microsoft.com/office/powerpoint/2010/main" val="4287028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4&quot; Lightweight Easy Hang Presidential Seal Plaques | Lori Ferber  Collectibles">
            <a:extLst>
              <a:ext uri="{FF2B5EF4-FFF2-40B4-BE49-F238E27FC236}">
                <a16:creationId xmlns:a16="http://schemas.microsoft.com/office/drawing/2014/main" id="{910E8863-3055-354E-8A60-0D002CAAF540}"/>
              </a:ext>
            </a:extLst>
          </p:cNvPr>
          <p:cNvPicPr/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4" b="2189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CDEA90-AA0E-5C48-9F8C-88F1E4C85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5636"/>
            <a:ext cx="9144000" cy="79279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Methodology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1A54A-9BCA-BF4F-9A29-712F8A8AB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13164"/>
            <a:ext cx="9144000" cy="384463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Two Alternatives: Donald Trump and Joe  Biden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Strategic Criteria: Public Health Policy, Economic Performance, International Relations, Social Policy.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Donald Trump: Conservative social policy, deregulation of the economy, America First policy.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Joe Biden: Progressive social policy, regulation of the economy, looking to strengthen global alliances. </a:t>
            </a:r>
          </a:p>
        </p:txBody>
      </p:sp>
    </p:spTree>
    <p:extLst>
      <p:ext uri="{BB962C8B-B14F-4D97-AF65-F5344CB8AC3E}">
        <p14:creationId xmlns:p14="http://schemas.microsoft.com/office/powerpoint/2010/main" val="580020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4&quot; Lightweight Easy Hang Presidential Seal Plaques | Lori Ferber  Collectibles">
            <a:extLst>
              <a:ext uri="{FF2B5EF4-FFF2-40B4-BE49-F238E27FC236}">
                <a16:creationId xmlns:a16="http://schemas.microsoft.com/office/drawing/2014/main" id="{910E8863-3055-354E-8A60-0D002CAAF540}"/>
              </a:ext>
            </a:extLst>
          </p:cNvPr>
          <p:cNvPicPr/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4" b="2189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CDEA90-AA0E-5C48-9F8C-88F1E4C85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5636"/>
            <a:ext cx="9144000" cy="79279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BOCR Model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1A54A-9BCA-BF4F-9A29-712F8A8AB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13164"/>
            <a:ext cx="9144000" cy="436653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The BOCR utilized four sub-networks: Benefits, Opportunities, Costs, and Risks.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The strategic criteria serve as the top-level network (</a:t>
            </a:r>
            <a:r>
              <a:rPr lang="en-US" dirty="0"/>
              <a:t>public Health Policy, Economic performance, International Relations, and Social Policy)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Bottom level factors of each subnetwork( Economic, International, Social)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Stakeholders defined in each of the subnetworks.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Policy, stakeholders, and alternatives are prioritized via pairwise comparison for each of the subnetworks( Benefits, Opportunities, Costs, Risks)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80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EA90-AA0E-5C48-9F8C-88F1E4C85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7254" y="525439"/>
            <a:ext cx="3336545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Benefits</a:t>
            </a:r>
          </a:p>
        </p:txBody>
      </p:sp>
      <p:pic>
        <p:nvPicPr>
          <p:cNvPr id="5" name="Picture 4" descr="14&quot; Lightweight Easy Hang Presidential Seal Plaques | Lori Ferber  Collectibles">
            <a:extLst>
              <a:ext uri="{FF2B5EF4-FFF2-40B4-BE49-F238E27FC236}">
                <a16:creationId xmlns:a16="http://schemas.microsoft.com/office/drawing/2014/main" id="{910E8863-3055-354E-8A60-0D002CAAF54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4" b="21896"/>
          <a:stretch/>
        </p:blipFill>
        <p:spPr bwMode="auto">
          <a:xfrm>
            <a:off x="402608" y="1197721"/>
            <a:ext cx="3917965" cy="2203855"/>
          </a:xfrm>
          <a:prstGeom prst="rect">
            <a:avLst/>
          </a:prstGeom>
          <a:noFill/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74CC9AC-0689-B241-ACF0-1E865DE99F0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70" y="425497"/>
            <a:ext cx="2628285" cy="155725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8CE14B4-761C-3A42-8545-97FACFDEFB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65" y="2424609"/>
            <a:ext cx="2256260" cy="1799367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4C2E94A-5964-C346-B5CF-8217CC2B4E9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9" y="4963974"/>
            <a:ext cx="2221053" cy="1343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A3E48-117F-2346-AAB0-23DA7B31BCE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22" y="5215903"/>
            <a:ext cx="4364400" cy="83988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A11A54A-9BCA-BF4F-9A29-712F8A8AB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7254" y="2274491"/>
            <a:ext cx="3336546" cy="390247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Benefits were broken down into 3 separate subnetworks: Economic, Social, International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Benefits are the immediate advantages gained by the alternative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Each of the subnetworks contained a cluster containing policy, the alternative, and stakeholders.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Each of the clusters were then connected.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The nodes of each clusters were connected, but no interloping occurred.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Pairwise comparison was performed.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The specific subnet work was synthesized to observe the highest ranked alternative for that specific network.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28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EA90-AA0E-5C48-9F8C-88F1E4C85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7254" y="525439"/>
            <a:ext cx="3336545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Opportunities</a:t>
            </a:r>
          </a:p>
        </p:txBody>
      </p:sp>
      <p:pic>
        <p:nvPicPr>
          <p:cNvPr id="5" name="Picture 4" descr="14&quot; Lightweight Easy Hang Presidential Seal Plaques | Lori Ferber  Collectibles">
            <a:extLst>
              <a:ext uri="{FF2B5EF4-FFF2-40B4-BE49-F238E27FC236}">
                <a16:creationId xmlns:a16="http://schemas.microsoft.com/office/drawing/2014/main" id="{910E8863-3055-354E-8A60-0D002CAAF54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4" b="21896"/>
          <a:stretch/>
        </p:blipFill>
        <p:spPr bwMode="auto">
          <a:xfrm>
            <a:off x="402608" y="1197721"/>
            <a:ext cx="3917965" cy="2203855"/>
          </a:xfrm>
          <a:prstGeom prst="rect">
            <a:avLst/>
          </a:prstGeom>
          <a:noFill/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A11A54A-9BCA-BF4F-9A29-712F8A8AB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7254" y="2274491"/>
            <a:ext cx="3336546" cy="390247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Opportunities were broken down into 3 separate subnetworks: Economic, Social, International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Opportunities are the long-term prospects of each alternative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Each of the subnetworks contained a cluster containing policy, the alternative, and stakeholders.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Each of the clusters were then connected.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The nodes of each clusters were connected, but no interloping occurred.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Pairwise comparison was performed.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The specific subnet work was synthesized to observe the highest ranked alternative for that specific network.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077BBB68-9F7A-2C4C-8CAA-3B616FE9CD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" y="4678268"/>
            <a:ext cx="2694422" cy="2076098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5364D4DA-8C6B-3442-BD75-D41F972B317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3" y="0"/>
            <a:ext cx="2775772" cy="2224675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2D46805F-B07C-DC4D-A867-5027BE1A447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37" y="2285999"/>
            <a:ext cx="2877035" cy="21715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1153A8-7821-F040-A93F-97554A7E16B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43" y="5040588"/>
            <a:ext cx="4468015" cy="101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83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EA90-AA0E-5C48-9F8C-88F1E4C85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7254" y="525439"/>
            <a:ext cx="3336545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Costs</a:t>
            </a:r>
          </a:p>
        </p:txBody>
      </p:sp>
      <p:pic>
        <p:nvPicPr>
          <p:cNvPr id="5" name="Picture 4" descr="14&quot; Lightweight Easy Hang Presidential Seal Plaques | Lori Ferber  Collectibles">
            <a:extLst>
              <a:ext uri="{FF2B5EF4-FFF2-40B4-BE49-F238E27FC236}">
                <a16:creationId xmlns:a16="http://schemas.microsoft.com/office/drawing/2014/main" id="{910E8863-3055-354E-8A60-0D002CAAF54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4" b="21896"/>
          <a:stretch/>
        </p:blipFill>
        <p:spPr bwMode="auto">
          <a:xfrm>
            <a:off x="402608" y="1197721"/>
            <a:ext cx="3917965" cy="2203855"/>
          </a:xfrm>
          <a:prstGeom prst="rect">
            <a:avLst/>
          </a:prstGeom>
          <a:noFill/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A11A54A-9BCA-BF4F-9A29-712F8A8AB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7254" y="2274491"/>
            <a:ext cx="3336546" cy="390247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Costs were broken down into 3 separate subnetworks: Economic, Social, International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Each of the subnetworks contained a cluster containing policy, the alternative, and stakeholders.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Each of the clusters were then connected.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The nodes of each clusters were connected, but no interloping occurred.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Pairwise comparison was performed.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The specific subnet work was synthesized to observe the highest ranked alternative for that specific network.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140B0BD5-E336-E547-9BBE-E2304F93B1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48" y="78204"/>
            <a:ext cx="2433876" cy="2072361"/>
          </a:xfrm>
          <a:prstGeom prst="rect">
            <a:avLst/>
          </a:prstGeom>
        </p:spPr>
      </p:pic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EE9394-31F3-484F-80EF-7C19CF49E70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65" y="2353945"/>
            <a:ext cx="2908402" cy="2025391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B8594884-2CB6-3F4E-8F9E-9F40B0BA174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9" y="4694115"/>
            <a:ext cx="2293219" cy="20253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C4C755-797E-B843-A20C-EB1C1344F2C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974556" y="4871667"/>
            <a:ext cx="4556098" cy="130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4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EA90-AA0E-5C48-9F8C-88F1E4C85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7254" y="525439"/>
            <a:ext cx="3336545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Risks</a:t>
            </a:r>
          </a:p>
        </p:txBody>
      </p:sp>
      <p:pic>
        <p:nvPicPr>
          <p:cNvPr id="5" name="Picture 4" descr="14&quot; Lightweight Easy Hang Presidential Seal Plaques | Lori Ferber  Collectibles">
            <a:extLst>
              <a:ext uri="{FF2B5EF4-FFF2-40B4-BE49-F238E27FC236}">
                <a16:creationId xmlns:a16="http://schemas.microsoft.com/office/drawing/2014/main" id="{910E8863-3055-354E-8A60-0D002CAAF54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4" b="21896"/>
          <a:stretch/>
        </p:blipFill>
        <p:spPr bwMode="auto">
          <a:xfrm>
            <a:off x="402608" y="1197721"/>
            <a:ext cx="3917965" cy="2203855"/>
          </a:xfrm>
          <a:prstGeom prst="rect">
            <a:avLst/>
          </a:prstGeom>
          <a:noFill/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A11A54A-9BCA-BF4F-9A29-712F8A8AB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7254" y="2274491"/>
            <a:ext cx="3336546" cy="390247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Risks were broken down into 3 separate subnetworks: Economic, Social, International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Each of the subnetworks contained a cluster containing policy, the alternative, and stakeholders.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Each of the clusters were then connected.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The nodes of each clusters were connected, but no interloping occurred.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Pairwise comparison was performed.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The specific subnet work was synthesized to observe the highest ranked alternative for that specific network.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B2C8B75-2514-E14B-84E7-18BD4A887AE6}"/>
              </a:ext>
            </a:extLst>
          </p:cNvPr>
          <p:cNvSpPr txBox="1"/>
          <p:nvPr/>
        </p:nvSpPr>
        <p:spPr>
          <a:xfrm>
            <a:off x="7790688" y="231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7F5ED540-786C-6642-A0BB-3846DB7A7A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" y="4757129"/>
            <a:ext cx="2560320" cy="1967162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562A87CD-6D23-BF45-A318-A20D6BDE602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49" y="100300"/>
            <a:ext cx="2244082" cy="2019646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921DB4EB-306F-CA43-BB18-F3CB3BDC102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82" y="2377336"/>
            <a:ext cx="2244070" cy="20196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5AAC74-3DD4-B442-A615-06F984B50A3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75" y="5125180"/>
            <a:ext cx="4679387" cy="95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64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EA90-AA0E-5C48-9F8C-88F1E4C85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723578"/>
            <a:ext cx="3387106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1A54A-9BCA-BF4F-9A29-712F8A8AB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827" y="2010506"/>
            <a:ext cx="3387105" cy="362849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 dirty="0"/>
              <a:t>After each of the subnetwork results were synthesized, a rating model was established.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 dirty="0"/>
              <a:t>The alternatives in the model: Benefits, Opportunity, Costs, and Risks.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 dirty="0"/>
              <a:t>The winning alternative was kept in mind when selecting a rating (Hi, Med, Lo)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 dirty="0"/>
              <a:t>The strategic criteria were used as the top- level criteria in this analysis and their prioritization is shown.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 dirty="0"/>
              <a:t>Once the ratings model is complete the short- and long-term calculations are made.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 dirty="0"/>
              <a:t>Long term results are calculated using additive formula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 dirty="0"/>
              <a:t>Short term results are calculated using the multiplicative formula.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98A7687-64D1-E74D-A565-4CBA476A9C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63" y="1647491"/>
            <a:ext cx="3775899" cy="101486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14&quot; Lightweight Easy Hang Presidential Seal Plaques | Lori Ferber  Collectibles">
            <a:extLst>
              <a:ext uri="{FF2B5EF4-FFF2-40B4-BE49-F238E27FC236}">
                <a16:creationId xmlns:a16="http://schemas.microsoft.com/office/drawing/2014/main" id="{910E8863-3055-354E-8A60-0D002CAAF54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4" b="21896"/>
          <a:stretch/>
        </p:blipFill>
        <p:spPr bwMode="auto">
          <a:xfrm>
            <a:off x="9279639" y="1147204"/>
            <a:ext cx="2438503" cy="1371657"/>
          </a:xfrm>
          <a:prstGeom prst="rect">
            <a:avLst/>
          </a:prstGeom>
          <a:noFill/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2A03C1D5-64C5-6547-8EB0-1309150A5C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63" y="5063177"/>
            <a:ext cx="3775899" cy="575824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CD27C-24D4-DF4E-B877-CFCAE78ECC1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639" y="4680180"/>
            <a:ext cx="2438503" cy="693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2C8B75-2514-E14B-84E7-18BD4A887AE6}"/>
              </a:ext>
            </a:extLst>
          </p:cNvPr>
          <p:cNvSpPr txBox="1"/>
          <p:nvPr/>
        </p:nvSpPr>
        <p:spPr>
          <a:xfrm>
            <a:off x="7790688" y="231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81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757</Words>
  <Application>Microsoft Macintosh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2020 Presidential Election BOCR Model</vt:lpstr>
      <vt:lpstr>The Decision</vt:lpstr>
      <vt:lpstr>Methodology</vt:lpstr>
      <vt:lpstr>BOCR Model Structure</vt:lpstr>
      <vt:lpstr>Benefits</vt:lpstr>
      <vt:lpstr>Opportunities</vt:lpstr>
      <vt:lpstr>Costs</vt:lpstr>
      <vt:lpstr>Risks</vt:lpstr>
      <vt:lpstr>Analysis</vt:lpstr>
      <vt:lpstr>Sensitivity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Presidential Election BOCR Model</dc:title>
  <dc:creator>Nick Fiano</dc:creator>
  <cp:lastModifiedBy>Nick Fiano</cp:lastModifiedBy>
  <cp:revision>11</cp:revision>
  <dcterms:created xsi:type="dcterms:W3CDTF">2020-09-30T00:27:48Z</dcterms:created>
  <dcterms:modified xsi:type="dcterms:W3CDTF">2020-09-30T13:14:12Z</dcterms:modified>
</cp:coreProperties>
</file>