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 autoAdjust="0"/>
    <p:restoredTop sz="94656" autoAdjust="0"/>
  </p:normalViewPr>
  <p:slideViewPr>
    <p:cSldViewPr snapToGrid="0" snapToObjects="1">
      <p:cViewPr varScale="1">
        <p:scale>
          <a:sx n="87" d="100"/>
          <a:sy n="87" d="100"/>
        </p:scale>
        <p:origin x="-16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B9925BB-2B92-5148-989E-1FE54C80E07F}" type="datetimeFigureOut">
              <a:rPr lang="en-US" smtClean="0"/>
              <a:t>4/23/13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F8F4E4-949F-F845-A0BE-3CA48873CB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Goal: Should the U.S. Eliminate the Penny?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7365" y="5632831"/>
            <a:ext cx="4138905" cy="934827"/>
          </a:xfrm>
        </p:spPr>
        <p:txBody>
          <a:bodyPr/>
          <a:lstStyle/>
          <a:p>
            <a:r>
              <a:rPr lang="en-US" dirty="0" smtClean="0"/>
              <a:t>Matthew Bennett</a:t>
            </a:r>
            <a:endParaRPr lang="en-US" dirty="0"/>
          </a:p>
        </p:txBody>
      </p:sp>
      <p:pic>
        <p:nvPicPr>
          <p:cNvPr id="4" name="Picture 3" descr="lincoln penny 20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031" y="2242227"/>
            <a:ext cx="5110919" cy="269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36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671566"/>
            <a:ext cx="5428428" cy="874846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Opportunities: Social</a:t>
            </a:r>
            <a:endParaRPr lang="en-US" dirty="0"/>
          </a:p>
        </p:txBody>
      </p:sp>
      <p:pic>
        <p:nvPicPr>
          <p:cNvPr id="4" name="Picture 3" descr="Screen Shot 2013-04-23 at 2.5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23" y="2221335"/>
            <a:ext cx="5830375" cy="360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715363"/>
            <a:ext cx="4537933" cy="831049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Costs: Economic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2.57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4" y="2361430"/>
            <a:ext cx="8642184" cy="449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8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861356"/>
            <a:ext cx="5297043" cy="685056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Costs: Social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3.01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87" y="2207169"/>
            <a:ext cx="7718425" cy="44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832158"/>
            <a:ext cx="5282445" cy="714254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Risks: Economic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3.05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76" y="2263297"/>
            <a:ext cx="8788167" cy="43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642367"/>
            <a:ext cx="5720394" cy="904045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Risks: Political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3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277484"/>
            <a:ext cx="8280400" cy="39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6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 Spreadsheet</a:t>
            </a:r>
            <a:endParaRPr lang="en-US" dirty="0"/>
          </a:p>
        </p:txBody>
      </p:sp>
      <p:pic>
        <p:nvPicPr>
          <p:cNvPr id="4" name="Content Placeholder 3" descr="Screen Shot 2013-04-23 at 3.28.1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666" b="-5192"/>
          <a:stretch/>
        </p:blipFill>
        <p:spPr>
          <a:xfrm>
            <a:off x="498475" y="992749"/>
            <a:ext cx="8147051" cy="5133414"/>
          </a:xfrm>
        </p:spPr>
      </p:pic>
    </p:spTree>
    <p:extLst>
      <p:ext uri="{BB962C8B-B14F-4D97-AF65-F5344CB8AC3E}">
        <p14:creationId xmlns:p14="http://schemas.microsoft.com/office/powerpoint/2010/main" val="372954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Additive Negative: Long Term          Multiplicative: Short Term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3.31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88" y="2262885"/>
            <a:ext cx="4172976" cy="3138840"/>
          </a:xfrm>
          <a:prstGeom prst="rect">
            <a:avLst/>
          </a:prstGeom>
        </p:spPr>
      </p:pic>
      <p:pic>
        <p:nvPicPr>
          <p:cNvPr id="5" name="Picture 4" descr="Screen Shot 2013-04-23 at 3.3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873" y="2262885"/>
            <a:ext cx="4332145" cy="31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of Merit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dirty="0" smtClean="0"/>
              <a:t>Benefits			2.Opportunities</a:t>
            </a:r>
          </a:p>
          <a:p>
            <a:pPr>
              <a:buAutoNum type="arabicPeriod"/>
            </a:pPr>
            <a:endParaRPr lang="en-US" dirty="0"/>
          </a:p>
        </p:txBody>
      </p:sp>
      <p:pic>
        <p:nvPicPr>
          <p:cNvPr id="4" name="Picture 3" descr="Screen Shot 2013-04-23 at 3.48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2233686"/>
            <a:ext cx="3390633" cy="4624314"/>
          </a:xfrm>
          <a:prstGeom prst="rect">
            <a:avLst/>
          </a:prstGeom>
        </p:spPr>
      </p:pic>
      <p:pic>
        <p:nvPicPr>
          <p:cNvPr id="5" name="Picture 4" descr="Screen Shot 2013-04-23 at 3.58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216" y="2233686"/>
            <a:ext cx="3227028" cy="44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52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 of Merit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Costs			4.Risks</a:t>
            </a:r>
            <a:endParaRPr lang="en-US" dirty="0"/>
          </a:p>
        </p:txBody>
      </p:sp>
      <p:pic>
        <p:nvPicPr>
          <p:cNvPr id="4" name="Picture 3" descr="Screen Shot 2013-04-23 at 4.04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2131490"/>
            <a:ext cx="3630371" cy="4843303"/>
          </a:xfrm>
          <a:prstGeom prst="rect">
            <a:avLst/>
          </a:prstGeom>
        </p:spPr>
      </p:pic>
      <p:pic>
        <p:nvPicPr>
          <p:cNvPr id="5" name="Picture 4" descr="Screen Shot 2013-04-23 at 4.09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35" y="2131490"/>
            <a:ext cx="3408244" cy="45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8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Eliminate the Penny</a:t>
            </a:r>
            <a:endParaRPr lang="en-US" dirty="0"/>
          </a:p>
        </p:txBody>
      </p:sp>
      <p:pic>
        <p:nvPicPr>
          <p:cNvPr id="4" name="Content Placeholder 3" descr="pennies-small.bm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9" b="14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35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60" y="94129"/>
            <a:ext cx="7183582" cy="1452283"/>
          </a:xfrm>
        </p:spPr>
        <p:txBody>
          <a:bodyPr/>
          <a:lstStyle/>
          <a:p>
            <a:r>
              <a:rPr lang="en-US" dirty="0" smtClean="0"/>
              <a:t>Rationale for Eliminating The Penny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Pennies now cost more to make than they are worth – per unit cost of 2 cents in 2012.</a:t>
            </a:r>
          </a:p>
          <a:p>
            <a:r>
              <a:rPr lang="en-US" dirty="0" smtClean="0"/>
              <a:t>Pennies are effectively useless: they can’t be used in most vending machines, toll booths, parking meters, etc.</a:t>
            </a:r>
          </a:p>
          <a:p>
            <a:r>
              <a:rPr lang="en-US" dirty="0" smtClean="0"/>
              <a:t>Pennies create social inefficiencies when they are used: longer transactions affect both customers and cashiers.</a:t>
            </a:r>
          </a:p>
          <a:p>
            <a:r>
              <a:rPr lang="en-US" dirty="0" smtClean="0"/>
              <a:t>Other modernized countries, such as Canada, have begun to eliminate their pennies with positive results.</a:t>
            </a:r>
          </a:p>
          <a:p>
            <a:r>
              <a:rPr lang="en-US" dirty="0" smtClean="0"/>
              <a:t>Deficit Reduction – Money saved by discontinuing pennies could be used to pay down deficit.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6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140" y="94129"/>
            <a:ext cx="7635024" cy="1452283"/>
          </a:xfrm>
        </p:spPr>
        <p:txBody>
          <a:bodyPr/>
          <a:lstStyle/>
          <a:p>
            <a:r>
              <a:rPr lang="en-US" dirty="0" smtClean="0"/>
              <a:t>Rationale for Keeping the Penny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761564"/>
            <a:ext cx="8147051" cy="50964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Rounding – Without the penny, prices would have to be rounded to the nearest nickel. Some argue that this would cause prices to rise, negatively impacting lower income individuals</a:t>
            </a:r>
          </a:p>
          <a:p>
            <a:r>
              <a:rPr lang="en-US" sz="2000" dirty="0" smtClean="0"/>
              <a:t>Increased demand for the nickel – without pennies, more nickels would be minted, at a cost of 10 cents per unit.</a:t>
            </a:r>
          </a:p>
          <a:p>
            <a:r>
              <a:rPr lang="en-US" sz="2000" dirty="0" smtClean="0"/>
              <a:t>Inflation – Some argue that the combined effects of rounding and additional nickel production would lead to inflation in the short term</a:t>
            </a:r>
          </a:p>
          <a:p>
            <a:r>
              <a:rPr lang="en-US" sz="2000" dirty="0" smtClean="0"/>
              <a:t>Jobs lost – Industries currently involved in making pennies would be hit with some job losses.</a:t>
            </a:r>
          </a:p>
          <a:p>
            <a:r>
              <a:rPr lang="en-US" sz="2000" dirty="0" smtClean="0"/>
              <a:t>Charities – Charities rely on pennies, and could see losses.</a:t>
            </a:r>
          </a:p>
          <a:p>
            <a:r>
              <a:rPr lang="en-US" sz="2000" dirty="0" smtClean="0"/>
              <a:t>Public Sentiment – People are fond of the penny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991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pic>
        <p:nvPicPr>
          <p:cNvPr id="6" name="Content Placeholder 5" descr="Screen Shot 2013-04-23 at 1.42.4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2631"/>
            <a:ext cx="9144000" cy="5106969"/>
          </a:xfrm>
        </p:spPr>
      </p:pic>
    </p:spTree>
    <p:extLst>
      <p:ext uri="{BB962C8B-B14F-4D97-AF65-F5344CB8AC3E}">
        <p14:creationId xmlns:p14="http://schemas.microsoft.com/office/powerpoint/2010/main" val="2068883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781826"/>
          </a:xfrm>
        </p:spPr>
        <p:txBody>
          <a:bodyPr/>
          <a:lstStyle/>
          <a:p>
            <a:r>
              <a:rPr lang="en-US" dirty="0" smtClean="0"/>
              <a:t>4 Strategic Criteria Selected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657063"/>
            <a:ext cx="8147051" cy="3469099"/>
          </a:xfrm>
        </p:spPr>
        <p:txBody>
          <a:bodyPr/>
          <a:lstStyle/>
          <a:p>
            <a:r>
              <a:rPr lang="en-US" dirty="0" smtClean="0"/>
              <a:t>Cost Reduction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Economic Stability</a:t>
            </a:r>
          </a:p>
          <a:p>
            <a:r>
              <a:rPr lang="en-US" dirty="0" smtClean="0"/>
              <a:t>Public Acceptance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3-04-23 at 1.52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11" y="875956"/>
            <a:ext cx="7886415" cy="164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41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Criteria for BOCR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Benefits	   Opportunities     Costs	         Risks         </a:t>
            </a:r>
            <a:endParaRPr lang="en-US" dirty="0"/>
          </a:p>
        </p:txBody>
      </p:sp>
      <p:pic>
        <p:nvPicPr>
          <p:cNvPr id="4" name="Picture 3" descr="Screen Shot 2013-04-23 at 2.18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1" y="2175289"/>
            <a:ext cx="2041626" cy="3182638"/>
          </a:xfrm>
          <a:prstGeom prst="rect">
            <a:avLst/>
          </a:prstGeom>
        </p:spPr>
      </p:pic>
      <p:pic>
        <p:nvPicPr>
          <p:cNvPr id="5" name="Picture 4" descr="Screen Shot 2013-04-23 at 2.21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02" y="2175289"/>
            <a:ext cx="1992692" cy="3318227"/>
          </a:xfrm>
          <a:prstGeom prst="rect">
            <a:avLst/>
          </a:prstGeom>
        </p:spPr>
      </p:pic>
      <p:pic>
        <p:nvPicPr>
          <p:cNvPr id="6" name="Picture 5" descr="Screen Shot 2013-04-23 at 2.22.1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94" y="2175289"/>
            <a:ext cx="1831891" cy="3365230"/>
          </a:xfrm>
          <a:prstGeom prst="rect">
            <a:avLst/>
          </a:prstGeom>
        </p:spPr>
      </p:pic>
      <p:pic>
        <p:nvPicPr>
          <p:cNvPr id="8" name="Picture 7" descr="Screen Shot 2013-04-23 at 2.37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29" y="2175289"/>
            <a:ext cx="2005259" cy="33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94129"/>
            <a:ext cx="5749590" cy="927819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021948"/>
            <a:ext cx="8147051" cy="4364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Benefits: Economic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2.42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" y="1483200"/>
            <a:ext cx="7632769" cy="4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3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6" y="335784"/>
            <a:ext cx="5224052" cy="890554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6" y="1250592"/>
            <a:ext cx="8147051" cy="43645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Benefits: Social</a:t>
            </a:r>
            <a:endParaRPr lang="en-US" dirty="0"/>
          </a:p>
        </p:txBody>
      </p:sp>
      <p:pic>
        <p:nvPicPr>
          <p:cNvPr id="5" name="Picture 4" descr="Screen Shot 2013-04-23 at 2.4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693514"/>
            <a:ext cx="8331200" cy="437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90" y="802959"/>
            <a:ext cx="5428428" cy="743453"/>
          </a:xfrm>
        </p:spPr>
        <p:txBody>
          <a:bodyPr/>
          <a:lstStyle/>
          <a:p>
            <a:r>
              <a:rPr lang="en-US" dirty="0" err="1" smtClean="0"/>
              <a:t>Subnetworks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Opportunities: Economic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3-04-23 at 2.5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189887"/>
            <a:ext cx="7866343" cy="43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63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Saddle">
      <a:dk1>
        <a:srgbClr val="302C24"/>
      </a:dk1>
      <a:lt1>
        <a:sysClr val="window" lastClr="FFFFFF"/>
      </a:lt1>
      <a:dk2>
        <a:srgbClr val="AC6416"/>
      </a:dk2>
      <a:lt2>
        <a:srgbClr val="E8E4DB"/>
      </a:lt2>
      <a:accent1>
        <a:srgbClr val="C6B178"/>
      </a:accent1>
      <a:accent2>
        <a:srgbClr val="9C5B14"/>
      </a:accent2>
      <a:accent3>
        <a:srgbClr val="71B2BC"/>
      </a:accent3>
      <a:accent4>
        <a:srgbClr val="78AA5D"/>
      </a:accent4>
      <a:accent5>
        <a:srgbClr val="867099"/>
      </a:accent5>
      <a:accent6>
        <a:srgbClr val="4C6F75"/>
      </a:accent6>
      <a:hlink>
        <a:srgbClr val="F27B0E"/>
      </a:hlink>
      <a:folHlink>
        <a:srgbClr val="989268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210</TotalTime>
  <Words>312</Words>
  <Application>Microsoft Macintosh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Saddle</vt:lpstr>
      <vt:lpstr>Goal: Should the U.S. Eliminate the Penny?</vt:lpstr>
      <vt:lpstr>Rationale for Eliminating The Penny</vt:lpstr>
      <vt:lpstr>Rationale for Keeping the Penny</vt:lpstr>
      <vt:lpstr>The Model</vt:lpstr>
      <vt:lpstr>4 Strategic Criteria Selected</vt:lpstr>
      <vt:lpstr>Control Criteria for BOCR</vt:lpstr>
      <vt:lpstr>Subnetworks</vt:lpstr>
      <vt:lpstr>Subnetworks</vt:lpstr>
      <vt:lpstr>Subnetworks</vt:lpstr>
      <vt:lpstr>Subnetworks</vt:lpstr>
      <vt:lpstr>Subnetworks</vt:lpstr>
      <vt:lpstr>Subnetworks</vt:lpstr>
      <vt:lpstr>Subnetworks</vt:lpstr>
      <vt:lpstr>Subnetworks</vt:lpstr>
      <vt:lpstr>Ratings Spreadsheet</vt:lpstr>
      <vt:lpstr>Results</vt:lpstr>
      <vt:lpstr>Sensitivity Analysis of Merit Nodes</vt:lpstr>
      <vt:lpstr>Sensitivity Analysis of Merit Nodes</vt:lpstr>
      <vt:lpstr>Conclusion: Eliminate the Penny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Goal: Should the U.S. Eliminate the Penny?</dc:title>
  <dc:creator>admin</dc:creator>
  <cp:lastModifiedBy>admin</cp:lastModifiedBy>
  <cp:revision>38</cp:revision>
  <dcterms:created xsi:type="dcterms:W3CDTF">2013-04-23T16:54:06Z</dcterms:created>
  <dcterms:modified xsi:type="dcterms:W3CDTF">2013-04-23T20:24:08Z</dcterms:modified>
</cp:coreProperties>
</file>