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1" r:id="rId4"/>
    <p:sldId id="272" r:id="rId5"/>
    <p:sldId id="273" r:id="rId6"/>
    <p:sldId id="259" r:id="rId7"/>
    <p:sldId id="264" r:id="rId8"/>
    <p:sldId id="263" r:id="rId9"/>
    <p:sldId id="262" r:id="rId10"/>
    <p:sldId id="261" r:id="rId11"/>
    <p:sldId id="266" r:id="rId12"/>
    <p:sldId id="269" r:id="rId13"/>
    <p:sldId id="268" r:id="rId14"/>
    <p:sldId id="267" r:id="rId15"/>
    <p:sldId id="265" r:id="rId16"/>
    <p:sldId id="270" r:id="rId17"/>
    <p:sldId id="260" r:id="rId18"/>
    <p:sldId id="274" r:id="rId19"/>
    <p:sldId id="277" r:id="rId20"/>
    <p:sldId id="278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3162A3-9C80-4D77-B71A-2CD4CA76C3CD}">
          <p14:sldIdLst>
            <p14:sldId id="256"/>
            <p14:sldId id="257"/>
            <p14:sldId id="271"/>
            <p14:sldId id="272"/>
            <p14:sldId id="273"/>
            <p14:sldId id="259"/>
            <p14:sldId id="264"/>
            <p14:sldId id="263"/>
            <p14:sldId id="262"/>
            <p14:sldId id="261"/>
            <p14:sldId id="266"/>
            <p14:sldId id="269"/>
            <p14:sldId id="268"/>
            <p14:sldId id="267"/>
            <p14:sldId id="265"/>
            <p14:sldId id="270"/>
            <p14:sldId id="260"/>
            <p14:sldId id="274"/>
            <p14:sldId id="277"/>
            <p14:sldId id="278"/>
            <p14:sldId id="276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9FF3A-7636-4A95-94F8-1184A030EB9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2F18D-2130-4BB3-8191-3FF7EE78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10 nodes</a:t>
            </a:r>
            <a:r>
              <a:rPr lang="de-DE" baseline="0" dirty="0" smtClean="0"/>
              <a:t> considered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F18D-2130-4BB3-8191-3FF7EE78B9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0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2593112"/>
            <a:ext cx="2438399" cy="365760"/>
          </a:xfrm>
        </p:spPr>
        <p:txBody>
          <a:bodyPr/>
          <a:lstStyle>
            <a:lvl1pPr>
              <a:defRPr sz="2800"/>
            </a:lvl1pPr>
          </a:lstStyle>
          <a:p>
            <a:fld id="{72E0F866-6924-4A25-9FBD-2C51B918F317}" type="datetime1">
              <a:rPr lang="en-US" smtClean="0"/>
              <a:t>4/19/2011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EA9B-4924-42B4-89C9-507BB60B8488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2354-9683-42DC-9426-867E21F94558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312" y="6463516"/>
            <a:ext cx="998239" cy="36576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4543" y="6466840"/>
            <a:ext cx="4455513" cy="36576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1560" y="1300572"/>
            <a:ext cx="853244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37692" y="1427572"/>
            <a:ext cx="760472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764"/>
            <a:ext cx="1321980" cy="124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4B82-9921-4DED-B346-BE06E91FAE5A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4497-E63B-4D06-9B36-52F7B0422792}" type="datetime1">
              <a:rPr lang="en-US" smtClean="0"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9A1D-584A-4633-87AD-2CE1E89FF693}" type="datetime1">
              <a:rPr lang="en-US" smtClean="0"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254A-A6FA-434F-B400-7F1FC22A6CA7}" type="datetime1">
              <a:rPr lang="en-US" smtClean="0"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FFC-4188-4F2B-A921-AE56F3975510}" type="datetime1">
              <a:rPr lang="en-US" smtClean="0"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7144-0C60-4882-B64F-1D95D45B6FFB}" type="datetime1">
              <a:rPr lang="en-US" smtClean="0"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21D2-7D19-4FA3-AD15-C87924E603EB}" type="datetime1">
              <a:rPr lang="en-US" smtClean="0"/>
              <a:t>4/19/2011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855285-C884-422A-AD50-FC5913CC5C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C700F7-19F7-48A1-9EA9-761125F66B63}" type="datetime1">
              <a:rPr lang="en-US" smtClean="0"/>
              <a:t>4/19/2011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9536"/>
            <a:ext cx="7543800" cy="2593975"/>
          </a:xfrm>
        </p:spPr>
        <p:txBody>
          <a:bodyPr/>
          <a:lstStyle/>
          <a:p>
            <a:r>
              <a:rPr lang="de-DE" sz="6000" dirty="0" smtClean="0"/>
              <a:t>The Future of </a:t>
            </a:r>
            <a:br>
              <a:rPr lang="de-DE" sz="6000" dirty="0" smtClean="0"/>
            </a:br>
            <a:r>
              <a:rPr lang="de-DE" sz="6000" dirty="0" smtClean="0"/>
              <a:t>Andhra Pradesh, India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536"/>
            <a:ext cx="6461760" cy="850776"/>
          </a:xfrm>
        </p:spPr>
        <p:txBody>
          <a:bodyPr>
            <a:noAutofit/>
          </a:bodyPr>
          <a:lstStyle/>
          <a:p>
            <a:r>
              <a:rPr lang="de-DE" sz="2400" dirty="0" smtClean="0"/>
              <a:t>Decision based on an ANP/BOCR model by</a:t>
            </a:r>
          </a:p>
          <a:p>
            <a:r>
              <a:rPr lang="de-DE" sz="2400" dirty="0" smtClean="0"/>
              <a:t>Megan Callihan, Sylekhya Muddana, Robert Puhl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1076-E56D-4397-B8E5-4DC81A2F50C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88"/>
            <a:ext cx="3312368" cy="311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1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2.1 The Risks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06755"/>
            <a:ext cx="8342413" cy="411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7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 Determination of subnets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Applying the </a:t>
            </a:r>
            <a:r>
              <a:rPr lang="en-US" dirty="0" smtClean="0"/>
              <a:t>“</a:t>
            </a:r>
            <a:r>
              <a:rPr lang="de-DE" dirty="0" smtClean="0"/>
              <a:t>top 70% rule“ after the pairwise comparison, we get for benefits: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63284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6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 Determination of subnets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Applying the </a:t>
            </a:r>
            <a:r>
              <a:rPr lang="en-US" dirty="0" smtClean="0"/>
              <a:t>“</a:t>
            </a:r>
            <a:r>
              <a:rPr lang="de-DE" dirty="0" smtClean="0"/>
              <a:t>top 70% rule“ after the pairwise comparison, we get for opportunities: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1951"/>
            <a:ext cx="777686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 Determination of subnets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Applying the </a:t>
            </a:r>
            <a:r>
              <a:rPr lang="en-US" dirty="0" smtClean="0"/>
              <a:t>“</a:t>
            </a:r>
            <a:r>
              <a:rPr lang="de-DE" dirty="0" smtClean="0"/>
              <a:t>top 70% rule“ after the pairwise comparison, we get for costs: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7907584" cy="39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 Determination of subnets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Applying the </a:t>
            </a:r>
            <a:r>
              <a:rPr lang="en-US" dirty="0" smtClean="0"/>
              <a:t>“</a:t>
            </a:r>
            <a:r>
              <a:rPr lang="de-DE" dirty="0" smtClean="0"/>
              <a:t>top 70% rule“ after the pairwise comparison, we get for risks: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792088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2.3 Building of Subnets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54" y="1556792"/>
            <a:ext cx="585985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6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2.4 The Ratings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9" y="2332292"/>
            <a:ext cx="819942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2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Sensitivity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060847"/>
            <a:ext cx="3096344" cy="42484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2060847"/>
            <a:ext cx="2996565" cy="42847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Benefits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4158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Opportunities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58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Sensitivity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4158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Risks</a:t>
            </a:r>
            <a:endParaRPr lang="en-US" b="1" dirty="0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132857"/>
            <a:ext cx="2952327" cy="417646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5" y="2132856"/>
            <a:ext cx="28803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Findings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61" y="1980703"/>
            <a:ext cx="6088478" cy="403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5567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BOCR Results:  Additive</a:t>
            </a:r>
          </a:p>
        </p:txBody>
      </p:sp>
    </p:spTree>
    <p:extLst>
      <p:ext uri="{BB962C8B-B14F-4D97-AF65-F5344CB8AC3E}">
        <p14:creationId xmlns:p14="http://schemas.microsoft.com/office/powerpoint/2010/main" val="56951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sz="4800" dirty="0" smtClean="0"/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de-DE" sz="4800" dirty="0" smtClean="0"/>
              <a:t>Modeling the Future</a:t>
            </a:r>
          </a:p>
          <a:p>
            <a:pPr marL="571500" indent="-457200">
              <a:buFont typeface="+mj-lt"/>
              <a:buAutoNum type="arabicPeriod"/>
            </a:pPr>
            <a:r>
              <a:rPr lang="de-DE" sz="4800" dirty="0" smtClean="0"/>
              <a:t>Sensitivity Analysis </a:t>
            </a:r>
          </a:p>
          <a:p>
            <a:pPr marL="571500" indent="-457200">
              <a:buFont typeface="+mj-lt"/>
              <a:buAutoNum type="arabicPeriod"/>
            </a:pPr>
            <a:r>
              <a:rPr lang="de-DE" sz="4800" dirty="0" smtClean="0"/>
              <a:t>Findings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4811-02AA-4FB6-B82C-C2446021B820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764"/>
            <a:ext cx="1321980" cy="124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Findings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092825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162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BOCR Results:  Multiplicative </a:t>
            </a:r>
          </a:p>
        </p:txBody>
      </p:sp>
    </p:spTree>
    <p:extLst>
      <p:ext uri="{BB962C8B-B14F-4D97-AF65-F5344CB8AC3E}">
        <p14:creationId xmlns:p14="http://schemas.microsoft.com/office/powerpoint/2010/main" val="120265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</a:t>
            </a:r>
            <a:r>
              <a:rPr lang="de-DE" dirty="0" smtClean="0"/>
              <a:t>Overall Findings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Additive (Negative)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4158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Multiplicative</a:t>
            </a:r>
            <a:endParaRPr lang="en-US" b="1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947447" y="2132856"/>
            <a:ext cx="3288665" cy="218630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132855"/>
            <a:ext cx="3327400" cy="2186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79715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Result:  </a:t>
            </a:r>
            <a:r>
              <a:rPr lang="en-US" dirty="0" smtClean="0"/>
              <a:t>No Split but Form Development Committee (Alternative 2)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8134" y="479715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Result:  </a:t>
            </a:r>
            <a:r>
              <a:rPr lang="en-US" dirty="0" smtClean="0"/>
              <a:t>No Split but Form Development Committee (Alternative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Questions?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254A-A6FA-434F-B400-7F1FC22A6CA7}" type="datetime1">
              <a:rPr lang="en-US" smtClean="0"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Megan Callihan, Sylekhya Muddana, Robert Puhl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emand </a:t>
            </a:r>
            <a:r>
              <a:rPr lang="en-US" dirty="0"/>
              <a:t>for Telangana is one of the oldest concerns for a separate state </a:t>
            </a:r>
            <a:r>
              <a:rPr lang="en-US" dirty="0" smtClean="0"/>
              <a:t>in India.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smtClean="0"/>
              <a:t>1956, Telangana was </a:t>
            </a:r>
            <a:r>
              <a:rPr lang="en-US" dirty="0"/>
              <a:t>merged with the Andhra </a:t>
            </a:r>
            <a:r>
              <a:rPr lang="en-US" dirty="0" smtClean="0"/>
              <a:t>state to form Andhra Pradesh, against the wishes of Telangana people.</a:t>
            </a:r>
            <a:endParaRPr lang="en-US" dirty="0"/>
          </a:p>
          <a:p>
            <a:r>
              <a:rPr lang="en-US" dirty="0"/>
              <a:t>Statehood’s proponents </a:t>
            </a:r>
            <a:r>
              <a:rPr lang="en-US" dirty="0" smtClean="0"/>
              <a:t> </a:t>
            </a:r>
            <a:r>
              <a:rPr lang="en-US" dirty="0"/>
              <a:t>argue that Telangana hasn’t received state development assistance </a:t>
            </a:r>
            <a:r>
              <a:rPr lang="en-US" dirty="0" smtClean="0"/>
              <a:t>proportional to its size.</a:t>
            </a:r>
          </a:p>
          <a:p>
            <a:r>
              <a:rPr lang="en-US" dirty="0"/>
              <a:t>Hyderabad, </a:t>
            </a:r>
            <a:r>
              <a:rPr lang="en-US" dirty="0" smtClean="0"/>
              <a:t> the capital city, geographically </a:t>
            </a:r>
            <a:r>
              <a:rPr lang="en-US" dirty="0"/>
              <a:t>within the proposed new state, but claimed by both </a:t>
            </a:r>
            <a:r>
              <a:rPr lang="en-US" dirty="0" smtClean="0"/>
              <a:t>sides.</a:t>
            </a:r>
          </a:p>
          <a:p>
            <a:r>
              <a:rPr lang="en-US" dirty="0"/>
              <a:t>The central government postponed a decision to bifurcate the southern state following </a:t>
            </a:r>
            <a:r>
              <a:rPr lang="en-US" dirty="0" smtClean="0"/>
              <a:t> violent protests both for and against.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Do </a:t>
            </a:r>
            <a:r>
              <a:rPr lang="en-US" dirty="0"/>
              <a:t>not split the State.</a:t>
            </a:r>
          </a:p>
          <a:p>
            <a:endParaRPr lang="en-US" dirty="0"/>
          </a:p>
          <a:p>
            <a:pPr lvl="0"/>
            <a:r>
              <a:rPr lang="en-US" dirty="0"/>
              <a:t>Do not split the State, but create a Development Committee for the betterment of the Telangana Region.</a:t>
            </a:r>
          </a:p>
          <a:p>
            <a:endParaRPr lang="en-US" dirty="0"/>
          </a:p>
          <a:p>
            <a:pPr lvl="0"/>
            <a:r>
              <a:rPr lang="en-US" dirty="0"/>
              <a:t>Split the State, keeping Hyderabad as the capital of Telangana and develop a new capital for Andhra.</a:t>
            </a:r>
          </a:p>
          <a:p>
            <a:pPr marL="114300" indent="0">
              <a:buNone/>
            </a:pPr>
            <a:endParaRPr lang="en-US" dirty="0"/>
          </a:p>
          <a:p>
            <a:pPr lvl="0"/>
            <a:r>
              <a:rPr lang="en-US" dirty="0"/>
              <a:t>Spilt the State and convert Hyderabad into a Union Territory.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In the News (BBC)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C:\Users\Sylekhya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988840"/>
            <a:ext cx="6192115" cy="42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04148" y="1988840"/>
            <a:ext cx="136757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6136" y="4941168"/>
            <a:ext cx="1583602" cy="13154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Modeling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Outlining the overall structure: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5" y="2348880"/>
            <a:ext cx="8362950" cy="3133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2.1 The Benefits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" y="1720974"/>
            <a:ext cx="8317217" cy="451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4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2.1 The Opportunities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" y="1796604"/>
            <a:ext cx="8452155" cy="415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3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2.1 The Costs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6E1-B5DA-4DD0-8CD2-99DEEFE95D9E}" type="datetime1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Megan Callihan, Sylekhya Muddana, Robert Puhl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285-C884-422A-AD50-FC5913CC5C5F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" y="1629100"/>
            <a:ext cx="8291492" cy="45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166</TotalTime>
  <Words>583</Words>
  <Application>Microsoft Office PowerPoint</Application>
  <PresentationFormat>On-screen Show (4:3)</PresentationFormat>
  <Paragraphs>126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The Future of  Andhra Pradesh, India</vt:lpstr>
      <vt:lpstr>Agenda</vt:lpstr>
      <vt:lpstr>1. Introduction</vt:lpstr>
      <vt:lpstr>1.1 Alternatives</vt:lpstr>
      <vt:lpstr>1.2 In the News (BBC)</vt:lpstr>
      <vt:lpstr>2. Modeling the future</vt:lpstr>
      <vt:lpstr>2.1 The Benefits Model</vt:lpstr>
      <vt:lpstr>2.1 The Opportunities Model</vt:lpstr>
      <vt:lpstr>2.1 The Costs Model</vt:lpstr>
      <vt:lpstr>2.1 The Risks model</vt:lpstr>
      <vt:lpstr>2.2 Determination of subnets</vt:lpstr>
      <vt:lpstr>2.2 Determination of subnets</vt:lpstr>
      <vt:lpstr>2.2 Determination of subnets</vt:lpstr>
      <vt:lpstr>2.2 Determination of subnets</vt:lpstr>
      <vt:lpstr>2.3 Building of Subnets</vt:lpstr>
      <vt:lpstr>2.4 The Ratings Model</vt:lpstr>
      <vt:lpstr>3. Sensitivity Analysis</vt:lpstr>
      <vt:lpstr>3. Sensitivity Analysis</vt:lpstr>
      <vt:lpstr>4. Findings</vt:lpstr>
      <vt:lpstr>4. Findings</vt:lpstr>
      <vt:lpstr>4. Overall Findings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Megan Callihan</cp:lastModifiedBy>
  <cp:revision>21</cp:revision>
  <dcterms:created xsi:type="dcterms:W3CDTF">2011-04-14T22:34:27Z</dcterms:created>
  <dcterms:modified xsi:type="dcterms:W3CDTF">2011-04-19T23:11:33Z</dcterms:modified>
</cp:coreProperties>
</file>