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6" r:id="rId5"/>
    <p:sldId id="277" r:id="rId6"/>
    <p:sldId id="283" r:id="rId7"/>
    <p:sldId id="258" r:id="rId8"/>
    <p:sldId id="259" r:id="rId9"/>
    <p:sldId id="278" r:id="rId10"/>
    <p:sldId id="266" r:id="rId11"/>
    <p:sldId id="279" r:id="rId12"/>
    <p:sldId id="268" r:id="rId13"/>
    <p:sldId id="269" r:id="rId14"/>
    <p:sldId id="280" r:id="rId15"/>
    <p:sldId id="260" r:id="rId16"/>
    <p:sldId id="261" r:id="rId17"/>
    <p:sldId id="262" r:id="rId18"/>
    <p:sldId id="263" r:id="rId19"/>
    <p:sldId id="264" r:id="rId20"/>
    <p:sldId id="281" r:id="rId21"/>
    <p:sldId id="265" r:id="rId22"/>
    <p:sldId id="270" r:id="rId23"/>
    <p:sldId id="271" r:id="rId24"/>
    <p:sldId id="272" r:id="rId25"/>
    <p:sldId id="28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4A02B4-A310-41FE-8AC5-0E1F0B671982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11C0E6-9BD3-458F-9B66-E6D7829CE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United States Nuclear </a:t>
            </a:r>
            <a:r>
              <a:rPr lang="en-US" dirty="0" smtClean="0"/>
              <a:t>Energy Policy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SuperDecisions</a:t>
            </a:r>
            <a:r>
              <a:rPr lang="en-US" dirty="0"/>
              <a:t> </a:t>
            </a:r>
            <a:r>
              <a:rPr lang="en-US" dirty="0" smtClean="0"/>
              <a:t>Model</a:t>
            </a:r>
          </a:p>
          <a:p>
            <a:r>
              <a:rPr lang="en-US" sz="1900" b="1" dirty="0"/>
              <a:t>Phil Mathewson, Josh </a:t>
            </a:r>
            <a:r>
              <a:rPr lang="en-US" sz="1900" b="1" dirty="0" smtClean="0"/>
              <a:t>Mowrey</a:t>
            </a:r>
            <a:r>
              <a:rPr lang="en-US" sz="1900" b="1" dirty="0"/>
              <a:t>, Matt Valancius</a:t>
            </a:r>
            <a:endParaRPr lang="en-US" sz="1900" dirty="0"/>
          </a:p>
          <a:p>
            <a:r>
              <a:rPr lang="en-US" sz="1900" b="1" dirty="0"/>
              <a:t>4/26/2011</a:t>
            </a:r>
            <a:endParaRPr lang="en-US" sz="19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03" y="3048000"/>
            <a:ext cx="1838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 Costs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Environmental Costs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66" y="1444625"/>
            <a:ext cx="3990256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041775" cy="32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Priorities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10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Risks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Technological Risks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705" t="590" r="64702" b="55504"/>
          <a:stretch>
            <a:fillRect/>
          </a:stretch>
        </p:blipFill>
        <p:spPr bwMode="auto">
          <a:xfrm>
            <a:off x="457200" y="2013852"/>
            <a:ext cx="4040188" cy="28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631" r="56887" b="48009"/>
          <a:stretch>
            <a:fillRect/>
          </a:stretch>
        </p:blipFill>
        <p:spPr bwMode="auto">
          <a:xfrm>
            <a:off x="4645025" y="2063437"/>
            <a:ext cx="4041775" cy="2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 Risks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Environmental Risks</a:t>
            </a:r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705" r="69186" b="48244"/>
          <a:stretch>
            <a:fillRect/>
          </a:stretch>
        </p:blipFill>
        <p:spPr bwMode="auto">
          <a:xfrm>
            <a:off x="457200" y="1517186"/>
            <a:ext cx="4040188" cy="37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705" r="68161" b="46370"/>
          <a:stretch>
            <a:fillRect/>
          </a:stretch>
        </p:blipFill>
        <p:spPr bwMode="auto">
          <a:xfrm>
            <a:off x="4645025" y="1512463"/>
            <a:ext cx="4041775" cy="380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Priorities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56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598" y="304802"/>
          <a:ext cx="7924802" cy="6248398"/>
        </p:xfrm>
        <a:graphic>
          <a:graphicData uri="http://schemas.openxmlformats.org/drawingml/2006/table">
            <a:tbl>
              <a:tblPr/>
              <a:tblGrid>
                <a:gridCol w="852963"/>
                <a:gridCol w="899488"/>
                <a:gridCol w="1705926"/>
                <a:gridCol w="2171179"/>
                <a:gridCol w="713387"/>
                <a:gridCol w="713387"/>
                <a:gridCol w="868472"/>
              </a:tblGrid>
              <a:tr h="646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Merits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Criteria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Clusters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Sub-Criteria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Local Priorities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Global Priorities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Normalized Priorities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Benefits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Job Creation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Nuclear Jobs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0.509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Times New Roman"/>
                        </a:rPr>
                        <a:t>0.031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Renewable Industry Jobs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Predictable Economy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Short Term Stability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Long Term Growth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0.618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Consumer Costs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Insurance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0.501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Times New Roman"/>
                        </a:rPr>
                        <a:t>0.018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Rates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Electricity Rates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 Industries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Renewables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0.452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Nucelear Technologies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Environmental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Greenhouse Gas Emissions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0.738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0.163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Pollutant Reductions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0.262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Enivronmental Impacts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Nuclear Accident Probability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Fossil Fuel Pollution Reduction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Times New Roman"/>
                        </a:rPr>
                        <a:t>0.039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Contained radwaste Reduction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Radioactivity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Long Term Disposal Plan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0.125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Eased Public Concerns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Times New Roman"/>
                        </a:rPr>
                        <a:t>0.025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Accident Implications Reduction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Technological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Nuclear Power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Safety of Old Plants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0.535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Times New Roman"/>
                        </a:rPr>
                        <a:t>0.023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Safety of New Plants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Reliability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981201"/>
          <a:ext cx="8382000" cy="2743197"/>
        </p:xfrm>
        <a:graphic>
          <a:graphicData uri="http://schemas.openxmlformats.org/drawingml/2006/table">
            <a:tbl>
              <a:tblPr/>
              <a:tblGrid>
                <a:gridCol w="902172"/>
                <a:gridCol w="951383"/>
                <a:gridCol w="1804345"/>
                <a:gridCol w="2296439"/>
                <a:gridCol w="754543"/>
                <a:gridCol w="754543"/>
                <a:gridCol w="918575"/>
              </a:tblGrid>
              <a:tr h="391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Opportunities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 Opportunities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Decrease Electricity Costs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0.172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0.024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0.221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0.625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Decrease Tax Dollar Spending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0.042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Create Jobs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0.525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0.073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Environmental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Environmental Opportunities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Decrease greenhouse gas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Decrease other pollutants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Decrease radioactive Waste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Political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Political Opportunities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Create Jobs for local economy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0.417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0.022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Incrase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chances of re-election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0.415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0.022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Improve Tax Structure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0.168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20" marR="64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371600"/>
          <a:ext cx="7857555" cy="3734728"/>
        </p:xfrm>
        <a:graphic>
          <a:graphicData uri="http://schemas.openxmlformats.org/drawingml/2006/table">
            <a:tbl>
              <a:tblPr/>
              <a:tblGrid>
                <a:gridCol w="845725"/>
                <a:gridCol w="891856"/>
                <a:gridCol w="1691450"/>
                <a:gridCol w="2152755"/>
                <a:gridCol w="707333"/>
                <a:gridCol w="707333"/>
                <a:gridCol w="861103"/>
              </a:tblGrid>
              <a:tr h="23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Financial 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0.177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0.268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0.667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Reliability 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0.023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Electricity Rate 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6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of Alternate Technologies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of Nuclear Technologies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Unemployment 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Lost Nuclear Jobs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0.261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 decline job losses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0.739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0.039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6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Opportunity 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incentives for other industries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0.449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0.163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$ earmarked for public programs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0.551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Environmental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Environmental 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Emissions Increases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0.034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0.333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Radioactive Waste Increases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0.342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0.031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Pollution Increases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Times New Roman"/>
                          <a:cs typeface="Times New Roman"/>
                        </a:rPr>
                        <a:t>0.025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36" marR="8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838200"/>
          <a:ext cx="7362025" cy="4811394"/>
        </p:xfrm>
        <a:graphic>
          <a:graphicData uri="http://schemas.openxmlformats.org/drawingml/2006/table">
            <a:tbl>
              <a:tblPr/>
              <a:tblGrid>
                <a:gridCol w="792390"/>
                <a:gridCol w="835612"/>
                <a:gridCol w="1584780"/>
                <a:gridCol w="2016993"/>
                <a:gridCol w="662726"/>
                <a:gridCol w="662726"/>
                <a:gridCol w="806798"/>
              </a:tblGrid>
              <a:tr h="437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 Risks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Enough elec. To meet demand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0.351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0.038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 rate increases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0.021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Electricity Rate Increases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Cleanup costs - nuclear accident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Environmental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Environmental Risks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Nuclear Disaster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Increased Greenhouse Gas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0.018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Long Term Waste Disposal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0.227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Technological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Nuclear Technology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Losing Technology to Foreign Entity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0.218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Nuclear Accidents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0.355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Advancements in Technology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Technologies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Meeting Demand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Reliability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0.454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Political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Politic Risks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Jobs for Local Economy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Chances for Re-Election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Growth in Other Energy Techs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0.474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99" marR="777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3048000"/>
          <a:ext cx="8154689" cy="2168232"/>
        </p:xfrm>
        <a:graphic>
          <a:graphicData uri="http://schemas.openxmlformats.org/drawingml/2006/table">
            <a:tbl>
              <a:tblPr/>
              <a:tblGrid>
                <a:gridCol w="977693"/>
                <a:gridCol w="574304"/>
                <a:gridCol w="605445"/>
                <a:gridCol w="537370"/>
                <a:gridCol w="571408"/>
                <a:gridCol w="675695"/>
                <a:gridCol w="571408"/>
                <a:gridCol w="577926"/>
                <a:gridCol w="651796"/>
                <a:gridCol w="586616"/>
                <a:gridCol w="651796"/>
                <a:gridCol w="586616"/>
                <a:gridCol w="586616"/>
              </a:tblGrid>
              <a:tr h="20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Benefits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Opportunities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Econ. (0.429)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Environ. (0.429)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Tech. (0.143)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Econ. (0.625)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Environ. (0.137)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Polit. (0.238)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Econ. (0.667)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Environ. (0.333)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Econ. (0.516)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Environ. (0.189)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Tech. (0.189)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Polit. (0.105)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Shutdown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0.732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0.338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0.968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0.941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0.405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Phase Out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0.683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0.214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0.584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0.731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0.722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0.440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0.529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 Status Quo with Some Growth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0.576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0.524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0.624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0.576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0.747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0.658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Increased Investment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0.703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43" marR="78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Priorities for alternatives under BOCR Control Criteria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481329"/>
            <a:ext cx="8229600" cy="1414271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synthesized the model under each subnet and the results are summarized in the idealized table below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‘Increased Investment’ is the highest priority in all but (3) cases when we synthesized the subnets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nuclear industry</a:t>
            </a:r>
          </a:p>
          <a:p>
            <a:r>
              <a:rPr lang="en-US" dirty="0" smtClean="0"/>
              <a:t>No plants built in the past 30 years</a:t>
            </a:r>
          </a:p>
          <a:p>
            <a:r>
              <a:rPr lang="en-US" dirty="0" smtClean="0"/>
              <a:t>Handful of new plants predicted over the next decade</a:t>
            </a:r>
          </a:p>
          <a:p>
            <a:r>
              <a:rPr lang="en-US" dirty="0" smtClean="0"/>
              <a:t>Recent nuclear accident at Fukushima due to earthquake and subsequent tsunami</a:t>
            </a:r>
          </a:p>
          <a:p>
            <a:endParaRPr lang="en-US" dirty="0" smtClean="0"/>
          </a:p>
          <a:p>
            <a:r>
              <a:rPr lang="en-US" dirty="0" smtClean="0"/>
              <a:t>What is the future of US nuclear energy policy?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Criteria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8723" r="4861" b="16199"/>
          <a:stretch>
            <a:fillRect/>
          </a:stretch>
        </p:blipFill>
        <p:spPr bwMode="auto">
          <a:xfrm>
            <a:off x="152400" y="15240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to set priority of BOCR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20000" r="5982" b="20690"/>
          <a:stretch>
            <a:fillRect/>
          </a:stretch>
        </p:blipFill>
        <p:spPr bwMode="auto">
          <a:xfrm>
            <a:off x="457200" y="3276600"/>
            <a:ext cx="8229600" cy="12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81329"/>
            <a:ext cx="8229600" cy="171907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priorities of the model rank as follows from most important to least important: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1.) Benefits (0.300)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2.) Costs (0.268)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3.) Opportunities (0.222)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4.) Risks (0.211)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Additive Negative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Multiplicative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2778"/>
            <a:ext cx="4040188" cy="23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56237"/>
            <a:ext cx="4041775" cy="231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79" y="1444625"/>
            <a:ext cx="2756029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898" y="1444625"/>
            <a:ext cx="2756029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79" y="1444625"/>
            <a:ext cx="2756029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898" y="1444625"/>
            <a:ext cx="2756029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2209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Questions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Shut Down All Nuclear Plants – immediate shutdown of all existing plants, no new plants</a:t>
            </a:r>
          </a:p>
          <a:p>
            <a:r>
              <a:rPr lang="en-US" dirty="0" smtClean="0"/>
              <a:t>Phase Out All Nuclear Plants – no new plants, current licenses not renewed, plants decommissioned over next 20 years</a:t>
            </a:r>
          </a:p>
          <a:p>
            <a:r>
              <a:rPr lang="en-US" dirty="0" smtClean="0"/>
              <a:t>Status Quo – new plants built at slow pace to replace older plants as they become decommissioned</a:t>
            </a:r>
          </a:p>
          <a:p>
            <a:r>
              <a:rPr lang="en-US" dirty="0" smtClean="0"/>
              <a:t>Increase Investment in Nuclear Plants – significant funding put forth to quickly develop new nuclear plants and capacities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9034" r="15174" b="10903"/>
          <a:stretch>
            <a:fillRect/>
          </a:stretch>
        </p:blipFill>
        <p:spPr bwMode="auto">
          <a:xfrm>
            <a:off x="3810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(continued)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-1071" t="9034" r="24737" b="10903"/>
          <a:stretch>
            <a:fillRect/>
          </a:stretch>
        </p:blipFill>
        <p:spPr bwMode="auto">
          <a:xfrm>
            <a:off x="914400" y="19050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Priorities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Opportunities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Economic Opportunities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4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041775" cy="300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000" y="1371600"/>
            <a:ext cx="5429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419600" y="5410200"/>
            <a:ext cx="4040188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Environmental Opportunities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Priorities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827</Words>
  <Application>Microsoft Office PowerPoint</Application>
  <PresentationFormat>On-screen Show (4:3)</PresentationFormat>
  <Paragraphs>533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United States Nuclear Energy Policy </vt:lpstr>
      <vt:lpstr>Background</vt:lpstr>
      <vt:lpstr>Alternatives</vt:lpstr>
      <vt:lpstr>Benefits</vt:lpstr>
      <vt:lpstr>Benefits (continued)</vt:lpstr>
      <vt:lpstr>Benefits Priorities</vt:lpstr>
      <vt:lpstr>Opportunities</vt:lpstr>
      <vt:lpstr>Opportunities (continued)</vt:lpstr>
      <vt:lpstr>Opportunities Priorities</vt:lpstr>
      <vt:lpstr>Costs</vt:lpstr>
      <vt:lpstr>Costs Priorities</vt:lpstr>
      <vt:lpstr>Risks</vt:lpstr>
      <vt:lpstr>Risks (continued)</vt:lpstr>
      <vt:lpstr>Risks Priorities</vt:lpstr>
      <vt:lpstr>Slide 15</vt:lpstr>
      <vt:lpstr>Slide 16</vt:lpstr>
      <vt:lpstr>Slide 17</vt:lpstr>
      <vt:lpstr>Slide 18</vt:lpstr>
      <vt:lpstr>Priorities for alternatives under BOCR Control Criteria</vt:lpstr>
      <vt:lpstr>Strategic Criteria</vt:lpstr>
      <vt:lpstr>Ratings to set priority of BOCR</vt:lpstr>
      <vt:lpstr>Results</vt:lpstr>
      <vt:lpstr>Sensitivity Analysis</vt:lpstr>
      <vt:lpstr>Sensitivity Analysis Continued</vt:lpstr>
      <vt:lpstr>Conclusions</vt:lpstr>
      <vt:lpstr>Slide 26</vt:lpstr>
    </vt:vector>
  </TitlesOfParts>
  <Company>Bloom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mvalancius</dc:creator>
  <cp:lastModifiedBy>mathewpa</cp:lastModifiedBy>
  <cp:revision>15</cp:revision>
  <dcterms:created xsi:type="dcterms:W3CDTF">2011-04-26T01:58:38Z</dcterms:created>
  <dcterms:modified xsi:type="dcterms:W3CDTF">2011-04-26T15:40:29Z</dcterms:modified>
</cp:coreProperties>
</file>