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61" r:id="rId4"/>
    <p:sldId id="267" r:id="rId5"/>
    <p:sldId id="269" r:id="rId6"/>
    <p:sldId id="270" r:id="rId7"/>
    <p:sldId id="271" r:id="rId8"/>
    <p:sldId id="268" r:id="rId9"/>
    <p:sldId id="262" r:id="rId10"/>
    <p:sldId id="263" r:id="rId11"/>
    <p:sldId id="275" r:id="rId12"/>
    <p:sldId id="276" r:id="rId13"/>
    <p:sldId id="26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1" autoAdjust="0"/>
    <p:restoredTop sz="94666"/>
  </p:normalViewPr>
  <p:slideViewPr>
    <p:cSldViewPr>
      <p:cViewPr varScale="1">
        <p:scale>
          <a:sx n="98" d="100"/>
          <a:sy n="98" d="100"/>
        </p:scale>
        <p:origin x="5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+mn-ea"/>
              </a:defRPr>
            </a:lvl1pPr>
          </a:lstStyle>
          <a:p>
            <a:pPr>
              <a:defRPr/>
            </a:pPr>
            <a:fld id="{C6D507E3-9DD5-5744-8F55-FC79B9620AC8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A023BD-B659-F44E-A227-BBDCDDBDFD94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x-none" altLang="x-none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3E7FDD2-3509-964D-A87B-8FCC7425BC70}" type="slidenum">
              <a:rPr lang="en-US" altLang="x-none"/>
              <a:pPr eaLnBrk="1" hangingPunct="1"/>
              <a:t>6</a:t>
            </a:fld>
            <a:endParaRPr lang="en-US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/>
        </p:nvSpPr>
        <p:spPr>
          <a:xfrm>
            <a:off x="914400" y="42862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23925" y="182880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1"/>
          <p:cNvSpPr/>
          <p:nvPr/>
        </p:nvSpPr>
        <p:spPr>
          <a:xfrm>
            <a:off x="914400" y="42862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31"/>
          <p:cNvSpPr/>
          <p:nvPr/>
        </p:nvSpPr>
        <p:spPr>
          <a:xfrm>
            <a:off x="923925" y="18288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28725" y="66675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28725" y="190500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337CD69C-9AB0-F645-A7BB-C97302838422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fld id="{20020B2B-D1FF-5E44-8C11-9E81BB01121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5101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E43FC-6931-944F-89AD-E209F82444FC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9D231-7055-DB4D-852F-8C822163C38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5255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88E69-BDE1-3749-AAA6-E743D45CB161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88371-68F0-3142-964D-952D8A168FC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469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B0052-A581-FA47-8EF2-D245A43F990E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7EA3B-9133-6140-BD65-A3711EC3027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1756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229600" cy="2378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49675"/>
            <a:ext cx="82296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2CC8B-4737-764F-BFCD-2A0CAE7C1EDD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51F95-0BE7-1242-9201-1255E0091BB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2425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3347F-9CC3-9547-B0F0-1F29C8B68B05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77424-D883-0246-B3DE-44081687E45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2634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1B4BF-08F3-514A-9E93-A1136C58E533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fld id="{42D7B9A4-511F-EF4C-BD6A-DCC01819E61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26790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FC6B0-E778-E143-B76C-7F882894C227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8AA4B-636F-074C-A5FC-0B3A0201241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3797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893B3-7969-8744-BEDB-4A3762F38B52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DFC88-45E7-7F45-A312-FFA96BCC830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25279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EB2CD-85BB-BA45-A3EA-50C5011F6B63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15F4E-1FD1-504B-9E07-FC63A9F6C3D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4890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AF936-5E04-4644-8FE0-E87D2CA3A4DF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A054D-C899-0F43-A271-2186A2F6C92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65744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260BB-FDE9-BB4F-A22A-2F149D0480F0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940F-4518-544A-8C9D-07D382A942D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9161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AA639-C2BD-614F-A6E5-1D174F2EF90B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8A592-E294-4247-B55B-BBDBAF10B51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77489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68DD00E-25D1-F343-8DC6-CC53E181302E}" type="datetimeFigureOut">
              <a:rPr lang="en-US"/>
              <a:pPr>
                <a:defRPr/>
              </a:pPr>
              <a:t>2/21/17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Gill Sans MT" charset="0"/>
              </a:defRPr>
            </a:lvl1pPr>
          </a:lstStyle>
          <a:p>
            <a:fld id="{D1752094-FEC9-6A44-9819-1750C52C2C5E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8" r:id="rId2"/>
    <p:sldLayoutId id="2147483695" r:id="rId3"/>
    <p:sldLayoutId id="2147483689" r:id="rId4"/>
    <p:sldLayoutId id="2147483690" r:id="rId5"/>
    <p:sldLayoutId id="2147483696" r:id="rId6"/>
    <p:sldLayoutId id="2147483697" r:id="rId7"/>
    <p:sldLayoutId id="2147483698" r:id="rId8"/>
    <p:sldLayoutId id="2147483699" r:id="rId9"/>
    <p:sldLayoutId id="2147483691" r:id="rId10"/>
    <p:sldLayoutId id="2147483700" r:id="rId11"/>
    <p:sldLayoutId id="2147483692" r:id="rId12"/>
    <p:sldLayoutId id="214748369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9BB39B"/>
        </a:buClr>
        <a:buSzPct val="70000"/>
        <a:buFont typeface="Wingdings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Organic Farming in the US</a:t>
            </a:r>
            <a:br>
              <a:rPr lang="en-US" altLang="x-none"/>
            </a:br>
            <a:r>
              <a:rPr lang="en-US" altLang="x-none" sz="2400"/>
              <a:t>Will Subsidies Make a Positive Impact? </a:t>
            </a:r>
            <a:endParaRPr lang="en-US" altLang="x-non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mtClean="0"/>
              <a:t>Presented by: Kristin Evert, Ariann Polasky, Mei Yang</a:t>
            </a:r>
            <a:endParaRPr lang="en-US" dirty="0"/>
          </a:p>
        </p:txBody>
      </p:sp>
      <p:grpSp>
        <p:nvGrpSpPr>
          <p:cNvPr id="9220" name="Group 7"/>
          <p:cNvGrpSpPr>
            <a:grpSpLocks/>
          </p:cNvGrpSpPr>
          <p:nvPr/>
        </p:nvGrpSpPr>
        <p:grpSpPr bwMode="auto">
          <a:xfrm>
            <a:off x="1905000" y="2895600"/>
            <a:ext cx="5638800" cy="3536950"/>
            <a:chOff x="1905000" y="2895600"/>
            <a:chExt cx="5638800" cy="3536302"/>
          </a:xfrm>
        </p:grpSpPr>
        <p:pic>
          <p:nvPicPr>
            <p:cNvPr id="922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285" t="34412" r="7713" b="18762"/>
            <a:stretch>
              <a:fillRect/>
            </a:stretch>
          </p:blipFill>
          <p:spPr bwMode="auto">
            <a:xfrm>
              <a:off x="1905000" y="2895600"/>
              <a:ext cx="5638800" cy="3536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6553200" y="4952623"/>
              <a:ext cx="990600" cy="137134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Results - Multiplicative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7" b="48889"/>
          <a:stretch>
            <a:fillRect/>
          </a:stretch>
        </p:blipFill>
        <p:spPr>
          <a:xfrm>
            <a:off x="1447800" y="3048000"/>
            <a:ext cx="5715000" cy="2857500"/>
          </a:xfrm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18436" name="Rectangle 7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229600" cy="14652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200"/>
              <a:t>No Subsidies is the best alternative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200"/>
              <a:t>Many of the Benefits are not recognized in the short-term which leads to different results compared to the additive (negative) formula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Sensitivity Analysis</a:t>
            </a:r>
          </a:p>
        </p:txBody>
      </p:sp>
      <p:pic>
        <p:nvPicPr>
          <p:cNvPr id="5837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81200"/>
            <a:ext cx="3276600" cy="4343400"/>
          </a:xfrm>
          <a:prstGeom prst="rect">
            <a:avLst/>
          </a:prstGeom>
          <a:noFill/>
          <a:ln>
            <a:noFill/>
          </a:ln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81200"/>
            <a:ext cx="3276600" cy="4352925"/>
          </a:xfrm>
          <a:prstGeom prst="rect">
            <a:avLst/>
          </a:prstGeom>
          <a:noFill/>
          <a:ln>
            <a:noFill/>
          </a:ln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198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2000" b="1">
                <a:latin typeface="Gill Sans MT" charset="0"/>
              </a:rPr>
              <a:t>Benefits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953000" y="1447800"/>
            <a:ext cx="198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x-none" sz="2000" b="1">
                <a:latin typeface="Gill Sans MT" charset="0"/>
              </a:rPr>
              <a:t>Opportunities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Sensitivity Analysis</a:t>
            </a:r>
          </a:p>
        </p:txBody>
      </p:sp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271838" cy="4613275"/>
          </a:xfrm>
          <a:prstGeom prst="rect">
            <a:avLst/>
          </a:prstGeom>
          <a:noFill/>
          <a:ln>
            <a:noFill/>
          </a:ln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52600"/>
            <a:ext cx="3271838" cy="4589463"/>
          </a:xfrm>
          <a:prstGeom prst="rect">
            <a:avLst/>
          </a:prstGeom>
          <a:noFill/>
          <a:ln>
            <a:noFill/>
          </a:ln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838200" y="1295400"/>
            <a:ext cx="274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2000" b="1">
                <a:latin typeface="Gill Sans MT" charset="0"/>
              </a:rPr>
              <a:t>Costs</a:t>
            </a: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5029200" y="1295400"/>
            <a:ext cx="274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2000" b="1">
                <a:latin typeface="Gill Sans MT" charset="0"/>
              </a:rPr>
              <a:t>Risks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Conclusion</a:t>
            </a:r>
          </a:p>
        </p:txBody>
      </p:sp>
      <p:sp>
        <p:nvSpPr>
          <p:cNvPr id="21507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 3" charset="2"/>
              <a:buNone/>
            </a:pPr>
            <a:r>
              <a:rPr lang="en-US" altLang="x-none"/>
              <a:t>Best option in the long-run: Subsidize All Goods</a:t>
            </a:r>
          </a:p>
          <a:p>
            <a:pPr lvl="1" eaLnBrk="1" hangingPunct="1"/>
            <a:r>
              <a:rPr lang="en-US" altLang="x-none"/>
              <a:t>Variance in timing of the impact of benefits, opportunities, costs, risks leads to different results from the additive (negative) and multiplicative formulas</a:t>
            </a:r>
          </a:p>
          <a:p>
            <a:pPr lvl="1" eaLnBrk="1" hangingPunct="1"/>
            <a:r>
              <a:rPr lang="en-US" altLang="x-none"/>
              <a:t>Subsidization would be a long-term program making the additive (negative) results more relevant</a:t>
            </a:r>
          </a:p>
          <a:p>
            <a:pPr lvl="1" eaLnBrk="1" hangingPunct="1"/>
            <a:r>
              <a:rPr lang="en-US" altLang="x-none"/>
              <a:t>In the short-term and the long-term, partial subsidies is the second best option</a:t>
            </a:r>
          </a:p>
          <a:p>
            <a:pPr lvl="1" eaLnBrk="1" hangingPunct="1"/>
            <a:endParaRPr lang="en-US" altLang="x-none"/>
          </a:p>
          <a:p>
            <a:pPr lvl="1" eaLnBrk="1" hangingPunct="1">
              <a:buFont typeface="Wingdings 3" charset="2"/>
              <a:buNone/>
            </a:pPr>
            <a:endParaRPr lang="en-US" altLang="x-none"/>
          </a:p>
          <a:p>
            <a:pPr lvl="1" eaLnBrk="1" hangingPunct="1">
              <a:buFont typeface="Wingdings 3" charset="2"/>
              <a:buNone/>
            </a:pPr>
            <a:endParaRPr lang="en-US" altLang="x-non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Introduction</a:t>
            </a:r>
          </a:p>
        </p:txBody>
      </p:sp>
      <p:sp>
        <p:nvSpPr>
          <p:cNvPr id="10243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338263"/>
            <a:ext cx="8229600" cy="4910137"/>
          </a:xfrm>
        </p:spPr>
        <p:txBody>
          <a:bodyPr/>
          <a:lstStyle/>
          <a:p>
            <a:pPr eaLnBrk="1" hangingPunct="1"/>
            <a:r>
              <a:rPr lang="en-US" altLang="x-none" sz="2000"/>
              <a:t>Organic movement gained popularity in the 1930s as people became concerned with pesticides and synthetic fertilizers used in agriculture</a:t>
            </a:r>
          </a:p>
          <a:p>
            <a:pPr eaLnBrk="1" hangingPunct="1"/>
            <a:endParaRPr lang="en-US" altLang="x-none" sz="2000"/>
          </a:p>
          <a:p>
            <a:pPr eaLnBrk="1" hangingPunct="1"/>
            <a:r>
              <a:rPr lang="en-US" altLang="x-none" sz="2000"/>
              <a:t>Increased cost of production of organic agriculture compared to traditional leads to increased prices</a:t>
            </a:r>
          </a:p>
          <a:p>
            <a:pPr eaLnBrk="1" hangingPunct="1"/>
            <a:endParaRPr lang="en-US" altLang="x-none" sz="2000"/>
          </a:p>
          <a:p>
            <a:pPr eaLnBrk="1" hangingPunct="1"/>
            <a:r>
              <a:rPr lang="en-US" altLang="x-none" sz="2000"/>
              <a:t>Some negative externalities produced through traditional agriculture do not occur with organic production</a:t>
            </a:r>
          </a:p>
          <a:p>
            <a:pPr eaLnBrk="1" hangingPunct="1"/>
            <a:endParaRPr lang="en-US" altLang="x-none" sz="2000"/>
          </a:p>
          <a:p>
            <a:pPr eaLnBrk="1" hangingPunct="1"/>
            <a:r>
              <a:rPr lang="en-US" altLang="x-none" sz="2000"/>
              <a:t>EU created organic subsidies to encourage organic growing</a:t>
            </a:r>
          </a:p>
          <a:p>
            <a:pPr eaLnBrk="1" hangingPunct="1"/>
            <a:endParaRPr lang="en-US" altLang="x-none" sz="2000"/>
          </a:p>
          <a:p>
            <a:pPr eaLnBrk="1" hangingPunct="1"/>
            <a:r>
              <a:rPr lang="en-US" altLang="x-none" sz="2000"/>
              <a:t>2012 Farm Bill – will the U.S. consider organic subsidies?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Alternatives</a:t>
            </a:r>
          </a:p>
        </p:txBody>
      </p:sp>
      <p:sp>
        <p:nvSpPr>
          <p:cNvPr id="11267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000"/>
              <a:t>No subsidies (status quo)</a:t>
            </a:r>
          </a:p>
          <a:p>
            <a:pPr lvl="1" eaLnBrk="1" hangingPunct="1"/>
            <a:r>
              <a:rPr lang="en-US" altLang="x-none" sz="1800"/>
              <a:t>Organic growers can receive subsidies, but not solely because they are certified organic</a:t>
            </a:r>
          </a:p>
          <a:p>
            <a:pPr lvl="1" eaLnBrk="1" hangingPunct="1"/>
            <a:endParaRPr lang="en-US" altLang="x-none" sz="1800"/>
          </a:p>
          <a:p>
            <a:pPr eaLnBrk="1" hangingPunct="1"/>
            <a:r>
              <a:rPr lang="en-US" altLang="x-none" sz="2000"/>
              <a:t>Partial Subsidies</a:t>
            </a:r>
          </a:p>
          <a:p>
            <a:pPr lvl="1" eaLnBrk="1" hangingPunct="1"/>
            <a:r>
              <a:rPr lang="en-US" altLang="x-none" sz="1800"/>
              <a:t>Subsidize organic foods that are currently receiving “Direct Subsidies” under traditional growing standards</a:t>
            </a:r>
          </a:p>
          <a:p>
            <a:pPr lvl="1" eaLnBrk="1" hangingPunct="1"/>
            <a:r>
              <a:rPr lang="en-US" altLang="x-none" sz="1800"/>
              <a:t>Includes wheat, corn, sorghum, barley, oats, cotton, rice, soybeans, minor oilseeds, and peanuts</a:t>
            </a:r>
          </a:p>
          <a:p>
            <a:pPr lvl="1" eaLnBrk="1" hangingPunct="1"/>
            <a:endParaRPr lang="en-US" altLang="x-none" sz="1800"/>
          </a:p>
          <a:p>
            <a:pPr eaLnBrk="1" hangingPunct="1"/>
            <a:r>
              <a:rPr lang="en-US" altLang="x-none" sz="2000"/>
              <a:t>Full Subsidies</a:t>
            </a:r>
          </a:p>
          <a:p>
            <a:pPr lvl="1" eaLnBrk="1" hangingPunct="1"/>
            <a:r>
              <a:rPr lang="en-US" altLang="x-none" sz="1800"/>
              <a:t>All goods that are produced on certified organic farms would receive “Direct Subsidies” for simply producing organically (includes dairy and livestock)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Strategic Criteria</a:t>
            </a:r>
          </a:p>
        </p:txBody>
      </p:sp>
      <p:sp>
        <p:nvSpPr>
          <p:cNvPr id="12291" name="Rectangle 4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7467600" cy="2743200"/>
          </a:xfrm>
        </p:spPr>
        <p:txBody>
          <a:bodyPr/>
          <a:lstStyle/>
          <a:p>
            <a:pPr eaLnBrk="1" hangingPunct="1"/>
            <a:r>
              <a:rPr lang="en-US" altLang="x-none"/>
              <a:t>Economic Impact</a:t>
            </a:r>
          </a:p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Environmental Impact</a:t>
            </a:r>
          </a:p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Health Impact</a:t>
            </a:r>
          </a:p>
          <a:p>
            <a:pPr eaLnBrk="1" hangingPunct="1">
              <a:buFont typeface="Wingdings 3" charset="2"/>
              <a:buNone/>
            </a:pPr>
            <a:endParaRPr lang="en-US" altLang="x-none"/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2" t="13237" r="2985" b="9747"/>
          <a:stretch>
            <a:fillRect/>
          </a:stretch>
        </p:blipFill>
        <p:spPr bwMode="auto">
          <a:xfrm>
            <a:off x="4267200" y="2057400"/>
            <a:ext cx="4267200" cy="26670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Analysis – Supermatrix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219200"/>
          <a:ext cx="7772400" cy="4686300"/>
        </p:xfrm>
        <a:graphic>
          <a:graphicData uri="http://schemas.openxmlformats.org/drawingml/2006/table">
            <a:tbl>
              <a:tblPr/>
              <a:tblGrid>
                <a:gridCol w="1219200"/>
                <a:gridCol w="1098550"/>
                <a:gridCol w="1187450"/>
                <a:gridCol w="1828800"/>
                <a:gridCol w="914400"/>
                <a:gridCol w="1524000"/>
              </a:tblGrid>
              <a:tr h="45720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Merits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Criteria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Sub-criteria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Global Priorities (Normalized)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238125">
                <a:tc rowSpan="4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Benefits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Societal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Health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0.800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Lifestyle benefits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0.050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Economic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0.750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Environmental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0.667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0.500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Market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0.333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 rowSpan="4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Opportunities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Societal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0.667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Health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0.667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0.445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Environmental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0.333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0.222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Economic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0.333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Producers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0.750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Production 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0.083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 rowSpan="4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Costs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Societal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0.667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Cost to US citizens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0.167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Cost to government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0.750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0.500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Economic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0.333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Non-organic Industry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0.333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0.111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Production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0.667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0.222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 rowSpan="4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Risks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Societal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0.800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Health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0.160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Adoption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0.800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0.640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Economic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Political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0.200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0.040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Market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0.800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0.160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6111" marR="6611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Analysis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382000" cy="4937125"/>
          </a:xfrm>
        </p:spPr>
        <p:txBody>
          <a:bodyPr/>
          <a:lstStyle/>
          <a:p>
            <a:pPr eaLnBrk="1" hangingPunct="1"/>
            <a:r>
              <a:rPr lang="en-US" altLang="x-none" sz="1800"/>
              <a:t>Benefits Alternative Rankings</a:t>
            </a:r>
          </a:p>
          <a:p>
            <a:pPr marL="742950" lvl="1" indent="-285750" eaLnBrk="1" hangingPunct="1"/>
            <a:r>
              <a:rPr lang="en-US" altLang="x-none" sz="1800"/>
              <a:t> “Subsidize All Goods” is the most beneficial decision</a:t>
            </a:r>
          </a:p>
        </p:txBody>
      </p:sp>
      <p:sp>
        <p:nvSpPr>
          <p:cNvPr id="14340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962400"/>
            <a:ext cx="7924800" cy="4937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1800"/>
              <a:t>Opportunities</a:t>
            </a:r>
            <a:r>
              <a:rPr lang="en-US" altLang="x-none" sz="1800" b="1"/>
              <a:t> </a:t>
            </a:r>
            <a:r>
              <a:rPr lang="en-US" altLang="x-none" sz="1800"/>
              <a:t>Alternative Rankings</a:t>
            </a:r>
          </a:p>
          <a:p>
            <a:pPr marL="742950" lvl="1" indent="-285750" eaLnBrk="1" hangingPunct="1">
              <a:lnSpc>
                <a:spcPct val="80000"/>
              </a:lnSpc>
            </a:pPr>
            <a:r>
              <a:rPr lang="en-US" altLang="x-none" sz="1800"/>
              <a:t>“Subsidize All Goods” provides the greatest opportunities</a:t>
            </a:r>
          </a:p>
        </p:txBody>
      </p:sp>
      <p:graphicFrame>
        <p:nvGraphicFramePr>
          <p:cNvPr id="53289" name="Group 41"/>
          <p:cNvGraphicFramePr>
            <a:graphicFrameLocks noGrp="1"/>
          </p:cNvGraphicFramePr>
          <p:nvPr/>
        </p:nvGraphicFramePr>
        <p:xfrm>
          <a:off x="1295400" y="2057400"/>
          <a:ext cx="6248400" cy="1371600"/>
        </p:xfrm>
        <a:graphic>
          <a:graphicData uri="http://schemas.openxmlformats.org/drawingml/2006/table">
            <a:tbl>
              <a:tblPr/>
              <a:tblGrid>
                <a:gridCol w="1651000"/>
                <a:gridCol w="1036638"/>
                <a:gridCol w="1203325"/>
                <a:gridCol w="1177925"/>
                <a:gridCol w="1179512"/>
              </a:tblGrid>
              <a:tr h="31115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Total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Normal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Ideal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Ranking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 subsidies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0.2066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0.1228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0.2066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Partial subsidies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0.4753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0.2826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0.4753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Subsidize all goods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0.5946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43"/>
          <p:cNvGraphicFramePr>
            <a:graphicFrameLocks noGrp="1"/>
          </p:cNvGraphicFramePr>
          <p:nvPr/>
        </p:nvGraphicFramePr>
        <p:xfrm>
          <a:off x="1295400" y="4800600"/>
          <a:ext cx="6248400" cy="1295400"/>
        </p:xfrm>
        <a:graphic>
          <a:graphicData uri="http://schemas.openxmlformats.org/drawingml/2006/table">
            <a:tbl>
              <a:tblPr/>
              <a:tblGrid>
                <a:gridCol w="1651000"/>
                <a:gridCol w="1130300"/>
                <a:gridCol w="1227138"/>
                <a:gridCol w="1060450"/>
                <a:gridCol w="1179512"/>
              </a:tblGrid>
              <a:tr h="352425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Total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Normal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Ideal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Ranking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 subsidies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0.4075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0.2116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0.4075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Partial subsidies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0.5186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0.2693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0.5186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Subsidize all goods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0.5192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Analysis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3716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Costs Alternative Rankings</a:t>
            </a:r>
          </a:p>
          <a:p>
            <a:pPr marL="742950" lvl="1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“Subsidize All Goods” is the most costly decision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Group 39"/>
          <p:cNvGraphicFramePr>
            <a:graphicFrameLocks noGrp="1"/>
          </p:cNvGraphicFramePr>
          <p:nvPr/>
        </p:nvGraphicFramePr>
        <p:xfrm>
          <a:off x="609600" y="2286000"/>
          <a:ext cx="7010400" cy="1219200"/>
        </p:xfrm>
        <a:graphic>
          <a:graphicData uri="http://schemas.openxmlformats.org/drawingml/2006/table">
            <a:tbl>
              <a:tblPr/>
              <a:tblGrid>
                <a:gridCol w="1676400"/>
                <a:gridCol w="1127125"/>
                <a:gridCol w="1403350"/>
                <a:gridCol w="1400175"/>
                <a:gridCol w="1403350"/>
              </a:tblGrid>
              <a:tr h="29845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Total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Normal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Ideal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Ranking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 subsidies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0.2952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0.1714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0.2952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Partial subsidies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0.4273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0.2481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0.4273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Subsidize all goods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0.5805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37338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Risks Alternative Rankings</a:t>
            </a:r>
          </a:p>
          <a:p>
            <a:pPr marL="742950" lvl="1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“Subsidize All Goods” is the riskiest decision</a:t>
            </a:r>
            <a:endParaRPr lang="en-US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Group 38"/>
          <p:cNvGraphicFramePr>
            <a:graphicFrameLocks noGrp="1"/>
          </p:cNvGraphicFramePr>
          <p:nvPr/>
        </p:nvGraphicFramePr>
        <p:xfrm>
          <a:off x="609600" y="4646613"/>
          <a:ext cx="7010400" cy="1296987"/>
        </p:xfrm>
        <a:graphic>
          <a:graphicData uri="http://schemas.openxmlformats.org/drawingml/2006/table">
            <a:tbl>
              <a:tblPr/>
              <a:tblGrid>
                <a:gridCol w="1695450"/>
                <a:gridCol w="1108075"/>
                <a:gridCol w="1403350"/>
                <a:gridCol w="1401763"/>
                <a:gridCol w="1401762"/>
              </a:tblGrid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Total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Normal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Ideal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Ranking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No subsidies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0.1324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0.0841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0.1324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Partial subsidies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0.4429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0.2811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0.4429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Subsidize all goods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0.6348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1.0000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6000"/>
                        <a:buFont typeface="Wingdings 3" charset="2"/>
                        <a:defRPr sz="2200">
                          <a:solidFill>
                            <a:schemeClr val="tx1"/>
                          </a:solidFill>
                          <a:latin typeface="Gill Sans MT" charset="0"/>
                        </a:defRPr>
                      </a:lvl1pPr>
                      <a:lvl2pPr marL="742950" indent="-28575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6000"/>
                        <a:buFont typeface="Wingdings 3" charset="2"/>
                        <a:defRPr sz="2100">
                          <a:solidFill>
                            <a:schemeClr val="tx2"/>
                          </a:solidFill>
                          <a:latin typeface="Gill Sans MT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rgbClr val="BCBCBC"/>
                        </a:buClr>
                        <a:buSzPct val="76000"/>
                        <a:buFont typeface="Wingdings 3" charset="2"/>
                        <a:defRPr>
                          <a:solidFill>
                            <a:schemeClr val="tx1"/>
                          </a:solidFill>
                          <a:latin typeface="Gill Sans MT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9BB39B"/>
                        </a:buClr>
                        <a:buSzPct val="70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Gill Sans MT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Gill Sans MT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charset="0"/>
                          <a:ea typeface="Arial" charset="0"/>
                          <a:cs typeface="Arial" charset="0"/>
                        </a:rPr>
                        <a:t>1</a:t>
                      </a:r>
                      <a:endParaRPr kumimoji="0" lang="en-US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Ratings 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r="12500" b="1224"/>
          <a:stretch>
            <a:fillRect/>
          </a:stretch>
        </p:blipFill>
        <p:spPr>
          <a:xfrm>
            <a:off x="990600" y="2590800"/>
            <a:ext cx="6858000" cy="2819400"/>
          </a:xfrm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16388" name="Rectangle 10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1176338"/>
          </a:xfrm>
        </p:spPr>
        <p:txBody>
          <a:bodyPr/>
          <a:lstStyle/>
          <a:p>
            <a:pPr marL="419100" indent="-419100" eaLnBrk="1" hangingPunct="1"/>
            <a:r>
              <a:rPr lang="en-US" altLang="x-none" sz="2200"/>
              <a:t>The alternative “Subsidize All Goods” ranked highest in each of our BOCR networks so this was the alternative we considered in our ratings </a:t>
            </a:r>
          </a:p>
          <a:p>
            <a:pPr marL="419100" indent="-419100" eaLnBrk="1" hangingPunct="1"/>
            <a:endParaRPr lang="en-US" altLang="x-none"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Results – Additive (Negative)</a:t>
            </a:r>
          </a:p>
        </p:txBody>
      </p:sp>
      <p:sp>
        <p:nvSpPr>
          <p:cNvPr id="17411" name="Rectangle 8"/>
          <p:cNvSpPr>
            <a:spLocks noGrp="1"/>
          </p:cNvSpPr>
          <p:nvPr>
            <p:ph type="body" sz="half" idx="4294967295"/>
          </p:nvPr>
        </p:nvSpPr>
        <p:spPr>
          <a:xfrm>
            <a:off x="609600" y="1371600"/>
            <a:ext cx="6705600" cy="914400"/>
          </a:xfrm>
        </p:spPr>
        <p:txBody>
          <a:bodyPr/>
          <a:lstStyle/>
          <a:p>
            <a:pPr eaLnBrk="1" hangingPunct="1"/>
            <a:r>
              <a:rPr lang="en-US" altLang="x-none" sz="2200"/>
              <a:t>Subsidize All Goods is the best alternative, followed by Partial Subsidies and then No Subsidies</a:t>
            </a:r>
          </a:p>
        </p:txBody>
      </p:sp>
      <p:pic>
        <p:nvPicPr>
          <p:cNvPr id="16394" name="Picture 10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237"/>
          <a:stretch>
            <a:fillRect/>
          </a:stretch>
        </p:blipFill>
        <p:spPr>
          <a:xfrm>
            <a:off x="1600200" y="2743200"/>
            <a:ext cx="5638800" cy="3014663"/>
          </a:xfrm>
          <a:effectLst>
            <a:outerShdw blurRad="63500" dist="139700" dir="2700000" algn="tl" rotWithShape="0">
              <a:srgbClr val="333333">
                <a:alpha val="64999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2150</TotalTime>
  <Words>569</Words>
  <Application>Microsoft Macintosh PowerPoint</Application>
  <PresentationFormat>On-screen Show (4:3)</PresentationFormat>
  <Paragraphs>212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Bookman Old Style</vt:lpstr>
      <vt:lpstr>Gill Sans MT</vt:lpstr>
      <vt:lpstr>Wingdings 3</vt:lpstr>
      <vt:lpstr>Wingdings</vt:lpstr>
      <vt:lpstr>Calibri</vt:lpstr>
      <vt:lpstr>Times New Roman</vt:lpstr>
      <vt:lpstr>Origin</vt:lpstr>
      <vt:lpstr>Organic Farming in the US Will Subsidies Make a Positive Impact? </vt:lpstr>
      <vt:lpstr>Introduction</vt:lpstr>
      <vt:lpstr>Alternatives</vt:lpstr>
      <vt:lpstr>Strategic Criteria</vt:lpstr>
      <vt:lpstr>Analysis – Supermatrix</vt:lpstr>
      <vt:lpstr>Analysis</vt:lpstr>
      <vt:lpstr>Analysis</vt:lpstr>
      <vt:lpstr>Ratings </vt:lpstr>
      <vt:lpstr>Results – Additive (Negative)</vt:lpstr>
      <vt:lpstr>Results - Multiplicative</vt:lpstr>
      <vt:lpstr>Sensitivity Analysis</vt:lpstr>
      <vt:lpstr>Sensitivity Analysis</vt:lpstr>
      <vt:lpstr>Conclusion</vt:lpstr>
    </vt:vector>
  </TitlesOfParts>
  <Company>Cecity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E R</cp:lastModifiedBy>
  <cp:revision>28</cp:revision>
  <dcterms:created xsi:type="dcterms:W3CDTF">2011-04-16T17:30:08Z</dcterms:created>
  <dcterms:modified xsi:type="dcterms:W3CDTF">2017-02-21T17:25:35Z</dcterms:modified>
</cp:coreProperties>
</file>