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19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187ADC-7213-460B-8963-51A86085BB02}" type="datetimeFigureOut">
              <a:rPr lang="en-US" smtClean="0"/>
              <a:pPr/>
              <a:t>10/19/2009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C3632-AE57-4EDC-B957-96CFB1274B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C3632-AE57-4EDC-B957-96CFB1274B3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C3632-AE57-4EDC-B957-96CFB1274B3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C3632-AE57-4EDC-B957-96CFB1274B3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C3632-AE57-4EDC-B957-96CFB1274B3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C3632-AE57-4EDC-B957-96CFB1274B3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C3632-AE57-4EDC-B957-96CFB1274B3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C3632-AE57-4EDC-B957-96CFB1274B3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C3632-AE57-4EDC-B957-96CFB1274B3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C3632-AE57-4EDC-B957-96CFB1274B3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C3632-AE57-4EDC-B957-96CFB1274B3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C3632-AE57-4EDC-B957-96CFB1274B3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C3632-AE57-4EDC-B957-96CFB1274B3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C3632-AE57-4EDC-B957-96CFB1274B3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C3632-AE57-4EDC-B957-96CFB1274B3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C3632-AE57-4EDC-B957-96CFB1274B3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C3632-AE57-4EDC-B957-96CFB1274B3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C3632-AE57-4EDC-B957-96CFB1274B3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E02B-ABE4-4F90-98CB-8AFBE7A398DF}" type="datetimeFigureOut">
              <a:rPr lang="en-US" smtClean="0"/>
              <a:pPr/>
              <a:t>10/19/2009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E8EAA-57F0-47FD-A3FC-D42FC0C8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E02B-ABE4-4F90-98CB-8AFBE7A398DF}" type="datetimeFigureOut">
              <a:rPr lang="en-US" smtClean="0"/>
              <a:pPr/>
              <a:t>10/19/2009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E8EAA-57F0-47FD-A3FC-D42FC0C8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E02B-ABE4-4F90-98CB-8AFBE7A398DF}" type="datetimeFigureOut">
              <a:rPr lang="en-US" smtClean="0"/>
              <a:pPr/>
              <a:t>10/19/2009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E8EAA-57F0-47FD-A3FC-D42FC0C8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E02B-ABE4-4F90-98CB-8AFBE7A398DF}" type="datetimeFigureOut">
              <a:rPr lang="en-US" smtClean="0"/>
              <a:pPr/>
              <a:t>10/19/2009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E8EAA-57F0-47FD-A3FC-D42FC0C8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E02B-ABE4-4F90-98CB-8AFBE7A398DF}" type="datetimeFigureOut">
              <a:rPr lang="en-US" smtClean="0"/>
              <a:pPr/>
              <a:t>10/19/2009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E8EAA-57F0-47FD-A3FC-D42FC0C8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E02B-ABE4-4F90-98CB-8AFBE7A398DF}" type="datetimeFigureOut">
              <a:rPr lang="en-US" smtClean="0"/>
              <a:pPr/>
              <a:t>10/19/2009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E8EAA-57F0-47FD-A3FC-D42FC0C8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E02B-ABE4-4F90-98CB-8AFBE7A398DF}" type="datetimeFigureOut">
              <a:rPr lang="en-US" smtClean="0"/>
              <a:pPr/>
              <a:t>10/19/2009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E8EAA-57F0-47FD-A3FC-D42FC0C8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E02B-ABE4-4F90-98CB-8AFBE7A398DF}" type="datetimeFigureOut">
              <a:rPr lang="en-US" smtClean="0"/>
              <a:pPr/>
              <a:t>10/19/2009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E8EAA-57F0-47FD-A3FC-D42FC0C8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E02B-ABE4-4F90-98CB-8AFBE7A398DF}" type="datetimeFigureOut">
              <a:rPr lang="en-US" smtClean="0"/>
              <a:pPr/>
              <a:t>10/19/2009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E8EAA-57F0-47FD-A3FC-D42FC0C8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E02B-ABE4-4F90-98CB-8AFBE7A398DF}" type="datetimeFigureOut">
              <a:rPr lang="en-US" smtClean="0"/>
              <a:pPr/>
              <a:t>10/19/2009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E8EAA-57F0-47FD-A3FC-D42FC0C8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E02B-ABE4-4F90-98CB-8AFBE7A398DF}" type="datetimeFigureOut">
              <a:rPr lang="en-US" smtClean="0"/>
              <a:pPr/>
              <a:t>10/19/2009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E5E8EAA-57F0-47FD-A3FC-D42FC0C8C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8D5E02B-ABE4-4F90-98CB-8AFBE7A398DF}" type="datetimeFigureOut">
              <a:rPr lang="en-US" smtClean="0"/>
              <a:pPr/>
              <a:t>10/19/2009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5E8EAA-57F0-47FD-A3FC-D42FC0C8CD6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jpeg"/><Relationship Id="rId7" Type="http://schemas.openxmlformats.org/officeDocument/2006/relationships/image" Target="http://flagspot.net/images/c/cn.gi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flagspot.net/images/c/cn.gif" TargetMode="External"/><Relationship Id="rId4" Type="http://schemas.openxmlformats.org/officeDocument/2006/relationships/image" Target="http://biglizards.net/Graphics/ForegroundPix/TibetFlag.jp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png"/><Relationship Id="rId4" Type="http://schemas.openxmlformats.org/officeDocument/2006/relationships/package" Target="../embeddings/Microsoft_Office_Excel_2007_Workbook2.xlsx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3.png"/><Relationship Id="rId4" Type="http://schemas.openxmlformats.org/officeDocument/2006/relationships/package" Target="../embeddings/Microsoft_Office_Excel_2007_Workbook3.xlsx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5.png"/><Relationship Id="rId4" Type="http://schemas.openxmlformats.org/officeDocument/2006/relationships/package" Target="../embeddings/Microsoft_Office_Excel_2007_Workbook4.xlsx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flagspot.net/images/c/cn.gif" TargetMode="External"/><Relationship Id="rId7" Type="http://schemas.openxmlformats.org/officeDocument/2006/relationships/image" Target="http://biglizards.net/Graphics/ForegroundPix/TibetFlag.jp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http://flagspot.net/images/c/cn.gif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png"/><Relationship Id="rId4" Type="http://schemas.openxmlformats.org/officeDocument/2006/relationships/package" Target="../embeddings/Microsoft_Office_Excel_2007_Workbook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7851648" cy="1828800"/>
          </a:xfrm>
        </p:spPr>
        <p:txBody>
          <a:bodyPr/>
          <a:lstStyle/>
          <a:p>
            <a:r>
              <a:rPr lang="en-US" dirty="0" smtClean="0"/>
              <a:t>China-Tibet Conflict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14600"/>
            <a:ext cx="7854696" cy="4038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BQOM 2521:  Decision making in complex environments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Brian Devine</a:t>
            </a:r>
          </a:p>
          <a:p>
            <a:r>
              <a:rPr lang="en-US" dirty="0" err="1" smtClean="0"/>
              <a:t>Romuald</a:t>
            </a:r>
            <a:r>
              <a:rPr lang="en-US" dirty="0" smtClean="0"/>
              <a:t> </a:t>
            </a:r>
            <a:r>
              <a:rPr lang="en-US" dirty="0" err="1" smtClean="0"/>
              <a:t>Esnault</a:t>
            </a:r>
            <a:endParaRPr lang="en-US" dirty="0"/>
          </a:p>
        </p:txBody>
      </p:sp>
      <p:pic>
        <p:nvPicPr>
          <p:cNvPr id="17409" name="Picture 1" descr="http://biglizards.net/Graphics/ForegroundPix/TibetFlag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5372100" y="3657600"/>
            <a:ext cx="2117725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2" descr="[Flag of China]">
            <a:hlinkClick r:id="rId5"/>
          </p:cNvPr>
          <p:cNvPicPr>
            <a:picLocks noChangeAspect="1" noChangeArrowheads="1"/>
          </p:cNvPicPr>
          <p:nvPr/>
        </p:nvPicPr>
        <p:blipFill>
          <a:blip r:embed="rId6" r:link="rId7" cstate="print"/>
          <a:srcRect/>
          <a:stretch>
            <a:fillRect/>
          </a:stretch>
        </p:blipFill>
        <p:spPr bwMode="auto">
          <a:xfrm>
            <a:off x="1600200" y="3681412"/>
            <a:ext cx="215265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 descr="MCj04403790000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90975" y="3787775"/>
            <a:ext cx="12001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ANP Model - Opportunities Synthesis</a:t>
            </a:r>
            <a:endParaRPr lang="en-US" sz="4000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57200" y="2133600"/>
          <a:ext cx="6450012" cy="942975"/>
        </p:xfrm>
        <a:graphic>
          <a:graphicData uri="http://schemas.openxmlformats.org/presentationml/2006/ole">
            <p:oleObj spid="_x0000_s2050" name="Worksheet" r:id="rId4" imgW="6449628" imgH="943328" progId="Excel.Sheet.12">
              <p:embed/>
            </p:oleObj>
          </a:graphicData>
        </a:graphic>
      </p:graphicFrame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09800" y="3505200"/>
            <a:ext cx="4581525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ANP Model - Costs Synthesis</a:t>
            </a:r>
            <a:endParaRPr lang="en-US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57200" y="2057400"/>
          <a:ext cx="6450012" cy="1497013"/>
        </p:xfrm>
        <a:graphic>
          <a:graphicData uri="http://schemas.openxmlformats.org/presentationml/2006/ole">
            <p:oleObj spid="_x0000_s3074" name="Worksheet" r:id="rId4" imgW="6449628" imgH="1496512" progId="Excel.Sheet.12">
              <p:embed/>
            </p:oleObj>
          </a:graphicData>
        </a:graphic>
      </p:graphicFrame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7400" y="3733800"/>
            <a:ext cx="4714875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ANP Model - Risks Synthesis</a:t>
            </a:r>
            <a:endParaRPr lang="en-US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457200" y="1981200"/>
          <a:ext cx="6450012" cy="1127125"/>
        </p:xfrm>
        <a:graphic>
          <a:graphicData uri="http://schemas.openxmlformats.org/presentationml/2006/ole">
            <p:oleObj spid="_x0000_s4098" name="Worksheet" r:id="rId4" imgW="6449628" imgH="1127603" progId="Excel.Sheet.12">
              <p:embed/>
            </p:oleObj>
          </a:graphicData>
        </a:graphic>
      </p:graphicFrame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81200" y="3429000"/>
            <a:ext cx="4657725" cy="260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ANP Model - Ratings</a:t>
            </a:r>
            <a:endParaRPr lang="en-US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3" y="2390775"/>
            <a:ext cx="8143875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ANP Model - Global Synthesis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95600"/>
            <a:ext cx="3200400" cy="5029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Additive model (long term) </a:t>
            </a:r>
            <a:r>
              <a:rPr lang="en-US" sz="1800" dirty="0" smtClean="0">
                <a:sym typeface="Wingdings" pitchFamily="2" charset="2"/>
              </a:rPr>
              <a:t></a:t>
            </a:r>
            <a:endParaRPr lang="en-US" sz="1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00600" y="5181600"/>
            <a:ext cx="3810000" cy="457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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Multiplicative model (short term)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10125" y="2057400"/>
            <a:ext cx="3876675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4114800"/>
            <a:ext cx="39147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ANP Model - Sensitivities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26720"/>
          </a:xfrm>
        </p:spPr>
        <p:txBody>
          <a:bodyPr/>
          <a:lstStyle/>
          <a:p>
            <a:pPr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Model not sensitive to B.O.C.R. prioritization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667000"/>
            <a:ext cx="2047875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667000"/>
            <a:ext cx="2047875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2667000"/>
            <a:ext cx="2038350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34200" y="2667000"/>
            <a:ext cx="1981200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304800" y="5791200"/>
            <a:ext cx="2057400" cy="4267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1. Benefits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514600" y="5791200"/>
            <a:ext cx="2057400" cy="4267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2. Opportunities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724400" y="5791200"/>
            <a:ext cx="2057400" cy="4267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dirty="0" smtClean="0"/>
              <a:t>3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 Costs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6934200" y="5745480"/>
            <a:ext cx="2057400" cy="4267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dirty="0" smtClean="0"/>
              <a:t>4.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Risks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Expectations: Partial independence</a:t>
            </a:r>
          </a:p>
          <a:p>
            <a:endParaRPr lang="en-US" dirty="0" smtClean="0"/>
          </a:p>
          <a:p>
            <a:r>
              <a:rPr lang="en-US" dirty="0" smtClean="0"/>
              <a:t>Results: Full independence </a:t>
            </a:r>
          </a:p>
          <a:p>
            <a:endParaRPr lang="en-US" dirty="0" smtClean="0"/>
          </a:p>
          <a:p>
            <a:r>
              <a:rPr lang="en-US" dirty="0" smtClean="0"/>
              <a:t>Explanation: Strong weight on social/human rights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 smtClean="0">
                <a:latin typeface="Calibri"/>
                <a:ea typeface="Calibri"/>
                <a:cs typeface="Times New Roman"/>
              </a:rPr>
              <a:t>Free Tibet. 2009. 11 Oct. 2009 &lt;http://www.freetibet.org&gt;.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 smtClean="0">
                <a:latin typeface="Calibri"/>
                <a:ea typeface="Calibri"/>
                <a:cs typeface="Times New Roman"/>
              </a:rPr>
              <a:t>“His Holiness’s Middle Way Approach For Resolving the Issue of Tibet.” </a:t>
            </a:r>
            <a:r>
              <a:rPr lang="en-US" sz="1600" u="sng" dirty="0" smtClean="0">
                <a:latin typeface="Calibri"/>
                <a:ea typeface="Calibri"/>
                <a:cs typeface="Times New Roman"/>
              </a:rPr>
              <a:t>His Holiness The 14</a:t>
            </a:r>
            <a:r>
              <a:rPr lang="en-US" sz="1600" u="sng" baseline="30000" dirty="0" smtClean="0">
                <a:latin typeface="Calibri"/>
                <a:ea typeface="Calibri"/>
                <a:cs typeface="Times New Roman"/>
              </a:rPr>
              <a:t>th</a:t>
            </a:r>
            <a:r>
              <a:rPr lang="en-US" sz="1600" u="sng" dirty="0" smtClean="0">
                <a:latin typeface="Calibri"/>
                <a:ea typeface="Calibri"/>
                <a:cs typeface="Times New Roman"/>
              </a:rPr>
              <a:t> Dalai Lama</a:t>
            </a:r>
            <a:r>
              <a:rPr lang="en-US" sz="1600" dirty="0" smtClean="0">
                <a:latin typeface="Calibri"/>
                <a:ea typeface="Calibri"/>
                <a:cs typeface="Times New Roman"/>
              </a:rPr>
              <a:t>. 11 Oct. 2009 &lt;http://www.dalailama.com/page.225.htm&gt;.</a:t>
            </a:r>
          </a:p>
          <a:p>
            <a:pPr marL="34290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 smtClean="0">
                <a:latin typeface="Calibri"/>
                <a:ea typeface="Calibri"/>
                <a:cs typeface="Times New Roman"/>
              </a:rPr>
              <a:t>“Tibet.” Wikipedia. 10 Oct. 2009. 11 Oct. 2009  &lt;http://en.wikipedia.org/wiki/Tibet&gt;.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 smtClean="0">
                <a:latin typeface="Calibri"/>
                <a:ea typeface="Calibri"/>
                <a:cs typeface="Times New Roman"/>
              </a:rPr>
              <a:t>“Tibet Sovereignty Debate.”  </a:t>
            </a:r>
            <a:r>
              <a:rPr lang="en-US" sz="1600" u="sng" dirty="0" smtClean="0">
                <a:latin typeface="Calibri"/>
                <a:ea typeface="Calibri"/>
                <a:cs typeface="Times New Roman"/>
              </a:rPr>
              <a:t>Wikipedia</a:t>
            </a:r>
            <a:r>
              <a:rPr lang="en-US" sz="1600" dirty="0" smtClean="0">
                <a:latin typeface="Calibri"/>
                <a:ea typeface="Calibri"/>
                <a:cs typeface="Times New Roman"/>
              </a:rPr>
              <a:t>. 10 Oct. 2009. 11 Oct. 2009    &lt;http://en.wikipedia.org/ wiki/</a:t>
            </a:r>
            <a:r>
              <a:rPr lang="en-US" sz="1600" dirty="0" err="1" smtClean="0">
                <a:latin typeface="Calibri"/>
                <a:ea typeface="Calibri"/>
                <a:cs typeface="Times New Roman"/>
              </a:rPr>
              <a:t>Tibetan_sovereignty_debate</a:t>
            </a:r>
            <a:r>
              <a:rPr lang="en-US" sz="1600" dirty="0" smtClean="0">
                <a:latin typeface="Calibri"/>
                <a:ea typeface="Calibri"/>
                <a:cs typeface="Times New Roman"/>
              </a:rPr>
              <a:t>&gt;.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 smtClean="0">
                <a:latin typeface="Calibri"/>
                <a:ea typeface="Calibri"/>
                <a:cs typeface="Times New Roman"/>
              </a:rPr>
              <a:t>http://www.xomba.com/the_conflict_between_china_and_tibet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Executive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Background:</a:t>
            </a:r>
          </a:p>
          <a:p>
            <a:pPr lvl="1"/>
            <a:r>
              <a:rPr lang="en-US" dirty="0" smtClean="0"/>
              <a:t>Background of China-Tibet Conflict</a:t>
            </a:r>
          </a:p>
          <a:p>
            <a:pPr lvl="1"/>
            <a:r>
              <a:rPr lang="en-US" dirty="0" smtClean="0"/>
              <a:t>Perspective of China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Perspective of Tibet</a:t>
            </a:r>
          </a:p>
          <a:p>
            <a:r>
              <a:rPr lang="en-US" dirty="0" smtClean="0"/>
              <a:t>Analytic Network Process (“ANP”) Model:</a:t>
            </a:r>
          </a:p>
          <a:p>
            <a:pPr lvl="1"/>
            <a:r>
              <a:rPr lang="en-US" dirty="0" smtClean="0"/>
              <a:t>Goal</a:t>
            </a:r>
          </a:p>
          <a:p>
            <a:pPr lvl="1"/>
            <a:r>
              <a:rPr lang="en-US" dirty="0" smtClean="0"/>
              <a:t>Alternatives</a:t>
            </a:r>
          </a:p>
          <a:p>
            <a:pPr lvl="1"/>
            <a:r>
              <a:rPr lang="en-US" dirty="0" smtClean="0"/>
              <a:t>Strategic &amp; Control Criteria</a:t>
            </a:r>
          </a:p>
          <a:p>
            <a:pPr lvl="1"/>
            <a:r>
              <a:rPr lang="en-US" dirty="0" smtClean="0"/>
              <a:t>Proposed Solution</a:t>
            </a:r>
          </a:p>
          <a:p>
            <a:pPr lvl="1"/>
            <a:r>
              <a:rPr lang="en-US" dirty="0" smtClean="0"/>
              <a:t>Sensitivity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4080"/>
            <a:ext cx="8229600" cy="4389120"/>
          </a:xfrm>
        </p:spPr>
        <p:txBody>
          <a:bodyPr/>
          <a:lstStyle/>
          <a:p>
            <a:r>
              <a:rPr lang="en-US" dirty="0" smtClean="0"/>
              <a:t>This project was completed based on our knowledge of the Tibet-China conflict, as well as, additional research performed.  Many have a strong position on this topic, and we do not want to offend anyone in the audience.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Took perspective of U.N. member, or informed global citizen, in completing the model.  This represented a neutral perspective of the conflict.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4080"/>
            <a:ext cx="8229600" cy="4389120"/>
          </a:xfrm>
        </p:spPr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en-US" dirty="0" smtClean="0"/>
              <a:t>Conflict dates back to rule of Kublai Khan in the Thirteenth Century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Tibet fought for independence - 19</a:t>
            </a:r>
            <a:r>
              <a:rPr lang="en-US" baseline="30000" dirty="0" smtClean="0"/>
              <a:t>th</a:t>
            </a:r>
            <a:r>
              <a:rPr lang="en-US" dirty="0" smtClean="0"/>
              <a:t> &amp; 20</a:t>
            </a:r>
            <a:r>
              <a:rPr lang="en-US" baseline="30000" dirty="0" smtClean="0"/>
              <a:t>th</a:t>
            </a:r>
            <a:r>
              <a:rPr lang="en-US" dirty="0" smtClean="0"/>
              <a:t> centuries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Chinese government rule of Tibet solidified in 1950’s 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China’s Perspective - land, religion &amp; overpopulation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Tibet’s Perspective - human rights, religion, &amp; leaders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ANP Model - Goal &amp; 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4080"/>
            <a:ext cx="8229600" cy="438912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Goal:  </a:t>
            </a:r>
            <a:r>
              <a:rPr lang="en-US" dirty="0" smtClean="0"/>
              <a:t>To determine the best approach to the relationship between China and Tibet.</a:t>
            </a:r>
          </a:p>
          <a:p>
            <a:pPr>
              <a:buNone/>
            </a:pPr>
            <a:endParaRPr lang="en-US" dirty="0" smtClean="0"/>
          </a:p>
          <a:p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Alternatives: </a:t>
            </a:r>
          </a:p>
          <a:p>
            <a:pPr lvl="1"/>
            <a:r>
              <a:rPr lang="en-US" dirty="0" smtClean="0"/>
              <a:t>No independence of Tibet</a:t>
            </a:r>
          </a:p>
          <a:p>
            <a:pPr lvl="1"/>
            <a:r>
              <a:rPr lang="en-US" dirty="0" smtClean="0"/>
              <a:t>Partial independence of Tibet</a:t>
            </a:r>
          </a:p>
          <a:p>
            <a:pPr lvl="1"/>
            <a:r>
              <a:rPr lang="en-US" dirty="0" smtClean="0"/>
              <a:t>Full independence of Tibet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ANP Model - Strategic/Control  Criteria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4080"/>
            <a:ext cx="4038600" cy="301752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3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Strategic Criteria:</a:t>
            </a:r>
          </a:p>
          <a:p>
            <a:r>
              <a:rPr lang="en-US" sz="3000" dirty="0" smtClean="0"/>
              <a:t>Human rights</a:t>
            </a:r>
          </a:p>
          <a:p>
            <a:r>
              <a:rPr lang="en-US" sz="3000" dirty="0" smtClean="0"/>
              <a:t>Cultural identity</a:t>
            </a:r>
          </a:p>
          <a:p>
            <a:r>
              <a:rPr lang="en-US" sz="3000" dirty="0" smtClean="0"/>
              <a:t>Regional/Ethnic stability</a:t>
            </a:r>
          </a:p>
          <a:p>
            <a:r>
              <a:rPr lang="en-US" sz="3000" dirty="0" smtClean="0"/>
              <a:t>Public Opinion</a:t>
            </a:r>
          </a:p>
          <a:p>
            <a:r>
              <a:rPr lang="en-US" sz="3000" dirty="0" smtClean="0"/>
              <a:t>Resources management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0" y="3581400"/>
            <a:ext cx="4267200" cy="2667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Control </a:t>
            </a:r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Criteria:</a:t>
            </a:r>
            <a:endParaRPr lang="en-US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274320" marR="0" lvl="0" indent="-274320" defTabSz="9144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800" dirty="0"/>
              <a:t>Economic</a:t>
            </a:r>
          </a:p>
          <a:p>
            <a:pPr marL="274320" marR="0" lvl="0" indent="-274320" defTabSz="9144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800" dirty="0"/>
              <a:t> Politic</a:t>
            </a:r>
          </a:p>
          <a:p>
            <a:pPr marL="274320" marR="0" lvl="0" indent="-274320" defTabSz="9144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800" dirty="0"/>
              <a:t>Social/cultural/religious</a:t>
            </a:r>
          </a:p>
          <a:p>
            <a:pPr marL="274320" marR="0" lvl="0" indent="-274320" defTabSz="9144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800" dirty="0"/>
              <a:t>Infrastructure/Defense</a:t>
            </a:r>
          </a:p>
        </p:txBody>
      </p:sp>
      <p:pic>
        <p:nvPicPr>
          <p:cNvPr id="7169" name="Picture 1" descr="[Flag of China]">
            <a:hlinkClick r:id="rId3"/>
          </p:cNvPr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5638800" y="1981200"/>
            <a:ext cx="215265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http://biglizards.net/Graphics/ForegroundPix/TibetFlag.jpg"/>
          <p:cNvPicPr>
            <a:picLocks noChangeAspect="1" noChangeArrowheads="1"/>
          </p:cNvPicPr>
          <p:nvPr/>
        </p:nvPicPr>
        <p:blipFill>
          <a:blip r:embed="rId6" r:link="rId7" cstate="print"/>
          <a:srcRect/>
          <a:stretch>
            <a:fillRect/>
          </a:stretch>
        </p:blipFill>
        <p:spPr bwMode="auto">
          <a:xfrm>
            <a:off x="1447800" y="5029200"/>
            <a:ext cx="2117725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ANP Model - B.O.C.R.</a:t>
            </a:r>
            <a:endParaRPr lang="en-US" dirty="0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1981200"/>
            <a:ext cx="3810000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ANP Model - Sub-nets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114800"/>
            <a:ext cx="4343400" cy="381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400" dirty="0" smtClean="0"/>
              <a:t>Benefits subnet example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1" y="1905000"/>
            <a:ext cx="4267200" cy="2102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3276600"/>
            <a:ext cx="432435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648200" y="6477000"/>
            <a:ext cx="43434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Benefits – economic model example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Bent Arrow 7"/>
          <p:cNvSpPr/>
          <p:nvPr/>
        </p:nvSpPr>
        <p:spPr>
          <a:xfrm flipV="1">
            <a:off x="762000" y="4724400"/>
            <a:ext cx="3733800" cy="381000"/>
          </a:xfrm>
          <a:prstGeom prst="bentArrow">
            <a:avLst>
              <a:gd name="adj1" fmla="val 18240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ANP Model - Benefits Synthesis</a:t>
            </a:r>
            <a:endParaRPr lang="en-US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33400" y="2057400"/>
          <a:ext cx="6450012" cy="1690687"/>
        </p:xfrm>
        <a:graphic>
          <a:graphicData uri="http://schemas.openxmlformats.org/presentationml/2006/ole">
            <p:oleObj spid="_x0000_s1028" name="Worksheet" r:id="rId4" imgW="6449628" imgH="1690144" progId="Excel.Sheet.12">
              <p:embed/>
            </p:oleObj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7400" y="3962400"/>
            <a:ext cx="46958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1041</TotalTime>
  <Words>429</Words>
  <Application>Microsoft Office PowerPoint</Application>
  <PresentationFormat>On-screen Show (4:3)</PresentationFormat>
  <Paragraphs>100</Paragraphs>
  <Slides>17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Flow</vt:lpstr>
      <vt:lpstr>Worksheet</vt:lpstr>
      <vt:lpstr>China-Tibet Conflict</vt:lpstr>
      <vt:lpstr>Executive Summary</vt:lpstr>
      <vt:lpstr>Project Perspective</vt:lpstr>
      <vt:lpstr>Background</vt:lpstr>
      <vt:lpstr>ANP Model - Goal &amp; Alternatives</vt:lpstr>
      <vt:lpstr>ANP Model - Strategic/Control  Criteria</vt:lpstr>
      <vt:lpstr>ANP Model - B.O.C.R.</vt:lpstr>
      <vt:lpstr>ANP Model - Sub-nets</vt:lpstr>
      <vt:lpstr>ANP Model - Benefits Synthesis</vt:lpstr>
      <vt:lpstr>ANP Model - Opportunities Synthesis</vt:lpstr>
      <vt:lpstr>ANP Model - Costs Synthesis</vt:lpstr>
      <vt:lpstr>ANP Model - Risks Synthesis</vt:lpstr>
      <vt:lpstr>ANP Model - Ratings</vt:lpstr>
      <vt:lpstr>ANP Model - Global Synthesis</vt:lpstr>
      <vt:lpstr>ANP Model - Sensitivities</vt:lpstr>
      <vt:lpstr>Conclusion</vt:lpstr>
      <vt:lpstr>References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China-Tibet Conflict Alternatives</dc:title>
  <dc:creator>Owner</dc:creator>
  <cp:lastModifiedBy>Rom</cp:lastModifiedBy>
  <cp:revision>21</cp:revision>
  <dcterms:created xsi:type="dcterms:W3CDTF">2009-10-17T18:02:07Z</dcterms:created>
  <dcterms:modified xsi:type="dcterms:W3CDTF">2009-10-19T11:14:00Z</dcterms:modified>
</cp:coreProperties>
</file>