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64" r:id="rId13"/>
    <p:sldId id="265" r:id="rId14"/>
    <p:sldId id="266" r:id="rId15"/>
    <p:sldId id="259" r:id="rId16"/>
    <p:sldId id="267" r:id="rId1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8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5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FDB4-BF16-4407-B243-E57C33DEDC20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48B0-1D31-4D40-A6E5-D78DA5F6321C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82EA-A6AF-4F9E-818F-3C884FCAA1E6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CB08-05F2-43B3-866E-3D32C78B44EB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90F9-DECA-40BE-8841-B25983F7944B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8D58-1B94-417C-9FC0-4F4D2F74CFC5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9459-E2F4-4B0F-928E-BF2930B6CA8C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B14F-D815-414F-BBAC-058A6074AFD3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4B4-AFF3-463A-850B-0CBE83DCA59C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D010-EB4E-45A1-B2ED-E63DD471DBCD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785C-DF1C-421F-9D47-E90CD2607534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EABB-D39C-49FC-8C2A-AD158BB2720E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D0C3-0A86-4F88-BB84-A08F872E5D3B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98FD-A582-42CB-8ADE-878C3FE9E600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FB49-5311-45FB-A25D-4CD82CAEB808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206C-F143-4C27-8B23-31A228E2834F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7751-6FB4-4219-8534-A216A19817A6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B8D3-64C0-4DB3-90E9-F7EC7431F15B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92EE-E1A9-4257-8DCF-E2E5B45439D9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1832-50FB-4A01-B06A-66AC5CA4E06E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B63A-BE02-4200-8AAA-67A077F63D44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3703-4BE8-4F04-A23D-6920EE888524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0146A6-58D5-4800-B05E-A5BDFE0897E9}" type="datetimeFigureOut">
              <a:rPr lang="fr-FR" smtClean="0"/>
              <a:pPr>
                <a:defRPr/>
              </a:pPr>
              <a:t>19/10/2009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080E3-F058-486E-964F-CDE363144103}" type="slidenum">
              <a:rPr lang="fr-FR" smtClean="0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1470025"/>
          </a:xfrm>
        </p:spPr>
        <p:txBody>
          <a:bodyPr/>
          <a:lstStyle/>
          <a:p>
            <a:r>
              <a:rPr lang="en-US" dirty="0" smtClean="0"/>
              <a:t>REGULATION OF EXECUTIVE COMPENSATION</a:t>
            </a:r>
            <a:endParaRPr lang="en-US" dirty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-3048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By: </a:t>
            </a:r>
            <a:r>
              <a:rPr lang="en-US" dirty="0" smtClean="0">
                <a:solidFill>
                  <a:schemeClr val="bg1"/>
                </a:solidFill>
              </a:rPr>
              <a:t>Alexander </a:t>
            </a:r>
            <a:r>
              <a:rPr lang="en-US" dirty="0" smtClean="0">
                <a:solidFill>
                  <a:schemeClr val="bg1"/>
                </a:solidFill>
              </a:rPr>
              <a:t>Rathfelder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Dave </a:t>
            </a:r>
            <a:r>
              <a:rPr lang="en-US" dirty="0" err="1" smtClean="0">
                <a:solidFill>
                  <a:schemeClr val="bg1"/>
                </a:solidFill>
              </a:rPr>
              <a:t>Bramson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786562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168B2"/>
                </a:solidFill>
              </a:rPr>
              <a:t>Priorities of Strategic Criteria</a:t>
            </a:r>
            <a:endParaRPr lang="en-US" dirty="0" smtClean="0">
              <a:solidFill>
                <a:srgbClr val="3168B2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362199" y="1904999"/>
          <a:ext cx="6477001" cy="3851721"/>
        </p:xfrm>
        <a:graphic>
          <a:graphicData uri="http://schemas.openxmlformats.org/drawingml/2006/table">
            <a:tbl>
              <a:tblPr/>
              <a:tblGrid>
                <a:gridCol w="2769734"/>
                <a:gridCol w="2388346"/>
                <a:gridCol w="1318921"/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24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Normalized By Cluster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Limiting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Public Welfare</a:t>
                      </a:r>
                      <a:endParaRPr lang="de-DE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0.48699</a:t>
                      </a:r>
                      <a:endParaRPr lang="de-DE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0.486993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Economic Welfare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0.11809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0.118094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Perception of Fairness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0.08372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0.083720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Future Stability of System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0.31119</a:t>
                      </a:r>
                      <a:endParaRPr lang="de-DE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0.311193</a:t>
                      </a:r>
                      <a:endParaRPr lang="de-DE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786562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168B2"/>
                </a:solidFill>
              </a:rPr>
              <a:t>Ratings</a:t>
            </a:r>
            <a:endParaRPr lang="en-US" dirty="0" smtClean="0">
              <a:solidFill>
                <a:srgbClr val="3168B2"/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3" cstate="print"/>
          <a:srcRect l="26446" t="58824" r="28099" b="11765"/>
          <a:stretch>
            <a:fillRect/>
          </a:stretch>
        </p:blipFill>
        <p:spPr bwMode="auto">
          <a:xfrm>
            <a:off x="2074068" y="1905000"/>
            <a:ext cx="706993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73112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Results</a:t>
            </a:r>
            <a:r>
              <a:rPr lang="fr-CA" dirty="0" smtClean="0">
                <a:solidFill>
                  <a:schemeClr val="bg1"/>
                </a:solidFill>
              </a:rPr>
              <a:t> – Additive (</a:t>
            </a:r>
            <a:r>
              <a:rPr lang="fr-CA" dirty="0" err="1" smtClean="0">
                <a:solidFill>
                  <a:schemeClr val="bg1"/>
                </a:solidFill>
              </a:rPr>
              <a:t>negative</a:t>
            </a:r>
            <a:r>
              <a:rPr lang="fr-CA" dirty="0" smtClean="0">
                <a:solidFill>
                  <a:schemeClr val="bg1"/>
                </a:solidFill>
              </a:rPr>
              <a:t>) Formula</a:t>
            </a:r>
          </a:p>
        </p:txBody>
      </p:sp>
      <p:pic>
        <p:nvPicPr>
          <p:cNvPr id="6" name="Bild 31"/>
          <p:cNvPicPr>
            <a:picLocks noGrp="1"/>
          </p:cNvPicPr>
          <p:nvPr>
            <p:ph idx="1"/>
          </p:nvPr>
        </p:nvPicPr>
        <p:blipFill>
          <a:blip r:embed="rId3" cstate="print"/>
          <a:srcRect l="59008" t="20588" r="1488" b="21765"/>
          <a:stretch>
            <a:fillRect/>
          </a:stretch>
        </p:blipFill>
        <p:spPr bwMode="auto">
          <a:xfrm>
            <a:off x="762000" y="12954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73112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Results</a:t>
            </a:r>
            <a:r>
              <a:rPr lang="fr-CA" dirty="0" smtClean="0">
                <a:solidFill>
                  <a:schemeClr val="bg1"/>
                </a:solidFill>
              </a:rPr>
              <a:t> – Multiplicative Formula</a:t>
            </a:r>
          </a:p>
        </p:txBody>
      </p:sp>
      <p:pic>
        <p:nvPicPr>
          <p:cNvPr id="4" name="Bild 34"/>
          <p:cNvPicPr/>
          <p:nvPr/>
        </p:nvPicPr>
        <p:blipFill>
          <a:blip r:embed="rId3" cstate="print"/>
          <a:srcRect l="59174" t="21765" r="1488" b="20882"/>
          <a:stretch>
            <a:fillRect/>
          </a:stretch>
        </p:blipFill>
        <p:spPr bwMode="auto">
          <a:xfrm>
            <a:off x="990600" y="1143000"/>
            <a:ext cx="71627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7311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Results – Sensitivity Analysis for Costs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5" name="Bild 4"/>
          <p:cNvPicPr/>
          <p:nvPr/>
        </p:nvPicPr>
        <p:blipFill>
          <a:blip r:embed="rId3" cstate="print"/>
          <a:srcRect l="45905" t="8824" r="22391" b="10294"/>
          <a:stretch>
            <a:fillRect/>
          </a:stretch>
        </p:blipFill>
        <p:spPr bwMode="auto">
          <a:xfrm>
            <a:off x="1066800" y="1066800"/>
            <a:ext cx="69342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643812" cy="1011237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186238"/>
          </a:xfrm>
        </p:spPr>
        <p:txBody>
          <a:bodyPr/>
          <a:lstStyle/>
          <a:p>
            <a:r>
              <a:rPr lang="en-US" dirty="0" smtClean="0"/>
              <a:t>Government should introduce a regulation of executive compensation for all firms.</a:t>
            </a:r>
          </a:p>
          <a:p>
            <a:r>
              <a:rPr lang="en-US" dirty="0" smtClean="0"/>
              <a:t>Sensitivity showed that the selection would remain stable except for instances where there is more emphasis on costs.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73112"/>
          </a:xfrm>
        </p:spPr>
        <p:txBody>
          <a:bodyPr/>
          <a:lstStyle/>
          <a:p>
            <a:r>
              <a:rPr lang="fr-CA" sz="3600" dirty="0" err="1" smtClean="0">
                <a:solidFill>
                  <a:schemeClr val="bg1"/>
                </a:solidFill>
              </a:rPr>
              <a:t>What</a:t>
            </a:r>
            <a:r>
              <a:rPr lang="fr-CA" sz="3600" dirty="0" smtClean="0">
                <a:solidFill>
                  <a:schemeClr val="bg1"/>
                </a:solidFill>
              </a:rPr>
              <a:t> about </a:t>
            </a:r>
            <a:r>
              <a:rPr lang="fr-CA" sz="3600" dirty="0" err="1" smtClean="0">
                <a:solidFill>
                  <a:schemeClr val="bg1"/>
                </a:solidFill>
              </a:rPr>
              <a:t>internationally</a:t>
            </a:r>
            <a:r>
              <a:rPr lang="fr-CA" sz="36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0" name="Picture 2" descr="C:\Documents and Settings\Dave\Local Settings\Temporary Internet Files\Content.IE5\ARKV3K10\MPj04422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87823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3168B2"/>
                </a:solidFill>
              </a:rPr>
              <a:t>Financial </a:t>
            </a:r>
            <a:r>
              <a:rPr lang="en-US" dirty="0" smtClean="0">
                <a:solidFill>
                  <a:srgbClr val="3168B2"/>
                </a:solidFill>
              </a:rPr>
              <a:t>Crisis/Recession</a:t>
            </a:r>
            <a:endParaRPr lang="en-US" dirty="0" smtClean="0">
              <a:solidFill>
                <a:srgbClr val="3168B2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3168B2"/>
                </a:solidFill>
              </a:rPr>
              <a:t>2007</a:t>
            </a:r>
          </a:p>
          <a:p>
            <a:r>
              <a:rPr lang="en-US" sz="2800" dirty="0" smtClean="0"/>
              <a:t>Increased </a:t>
            </a:r>
            <a:r>
              <a:rPr lang="en-US" sz="2800" dirty="0" smtClean="0"/>
              <a:t>delinquencies on mortgages, as well as </a:t>
            </a:r>
            <a:r>
              <a:rPr lang="en-US" sz="2800" dirty="0" smtClean="0"/>
              <a:t>foreclosures</a:t>
            </a:r>
            <a:r>
              <a:rPr lang="en-US" sz="2800" dirty="0" smtClean="0">
                <a:solidFill>
                  <a:srgbClr val="3168B2"/>
                </a:solidFill>
              </a:rPr>
              <a:t>. </a:t>
            </a:r>
          </a:p>
          <a:p>
            <a:r>
              <a:rPr lang="en-US" sz="2800" dirty="0" smtClean="0"/>
              <a:t>More than 200 financial institutions received funds from TARP (Troubled Asset Relief Program)</a:t>
            </a:r>
          </a:p>
          <a:p>
            <a:r>
              <a:rPr lang="en-US" sz="2800" dirty="0" smtClean="0"/>
              <a:t>Financial executive compensation regulated by ARRA (American Recovery and Reinvestment  Act of 2009)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168B2"/>
                </a:solidFill>
              </a:rPr>
              <a:t>Why not other publicly held companies?</a:t>
            </a:r>
            <a:endParaRPr lang="en-US" dirty="0" smtClean="0">
              <a:solidFill>
                <a:srgbClr val="3168B2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81200" y="2971800"/>
            <a:ext cx="7162800" cy="31543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Executive pay needs to be </a:t>
            </a:r>
            <a:r>
              <a:rPr lang="en-US" sz="3600" dirty="0" smtClean="0"/>
              <a:t>regulated</a:t>
            </a:r>
          </a:p>
          <a:p>
            <a:r>
              <a:rPr lang="en-US" sz="2800" dirty="0" smtClean="0"/>
              <a:t>Incentive Pay</a:t>
            </a:r>
          </a:p>
          <a:p>
            <a:r>
              <a:rPr lang="en-US" sz="2800" dirty="0" smtClean="0"/>
              <a:t>Bonuses</a:t>
            </a:r>
          </a:p>
          <a:p>
            <a:r>
              <a:rPr lang="en-US" sz="2800" dirty="0" smtClean="0"/>
              <a:t>Golden Parachutes/</a:t>
            </a:r>
            <a:r>
              <a:rPr lang="en-US" sz="2800" dirty="0" err="1" smtClean="0"/>
              <a:t>Severence</a:t>
            </a:r>
            <a:endParaRPr lang="en-US" sz="2800" dirty="0" smtClean="0"/>
          </a:p>
        </p:txBody>
      </p:sp>
      <p:pic>
        <p:nvPicPr>
          <p:cNvPr id="1027" name="Picture 3" descr="C:\Documents and Settings\Dave\Local Settings\Temporary Internet Files\Content.IE5\ARKV3K10\MCBD0979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95400"/>
            <a:ext cx="1776679" cy="154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54451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SuperDecisions</a:t>
            </a:r>
            <a:r>
              <a:rPr lang="en-US" dirty="0" smtClean="0">
                <a:solidFill>
                  <a:schemeClr val="bg1"/>
                </a:solidFill>
              </a:rPr>
              <a:t> Model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Bild 4"/>
          <p:cNvPicPr>
            <a:picLocks noGrp="1"/>
          </p:cNvPicPr>
          <p:nvPr>
            <p:ph idx="1"/>
          </p:nvPr>
        </p:nvPicPr>
        <p:blipFill>
          <a:blip r:embed="rId3" cstate="print"/>
          <a:srcRect l="16198" t="9706" r="39174" b="17647"/>
          <a:stretch>
            <a:fillRect/>
          </a:stretch>
        </p:blipFill>
        <p:spPr bwMode="auto">
          <a:xfrm>
            <a:off x="1219200" y="838200"/>
            <a:ext cx="7010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3168B2"/>
                </a:solidFill>
              </a:rPr>
              <a:t>Alternatives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447800"/>
            <a:ext cx="7162800" cy="4953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Establish regulation for executive compensation for all publicly owned firms. 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Establish regulation for executive compensation for Fortune 500 firms and financial institutions. 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Do not regulate executive compensation.</a:t>
            </a:r>
            <a:endParaRPr lang="fr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3168B2"/>
                </a:solidFill>
              </a:rPr>
              <a:t>BOCR Model </a:t>
            </a:r>
            <a:r>
              <a:rPr lang="en-US" dirty="0" smtClean="0">
                <a:solidFill>
                  <a:srgbClr val="3168B2"/>
                </a:solidFill>
              </a:rPr>
              <a:t>Selected</a:t>
            </a:r>
            <a:endParaRPr lang="en-US" dirty="0" smtClean="0">
              <a:solidFill>
                <a:srgbClr val="3168B2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447800"/>
            <a:ext cx="7162800" cy="4953000"/>
          </a:xfrm>
        </p:spPr>
        <p:txBody>
          <a:bodyPr/>
          <a:lstStyle/>
          <a:p>
            <a:pPr marL="742950" indent="-742950"/>
            <a:r>
              <a:rPr lang="en-US" b="1" dirty="0" smtClean="0"/>
              <a:t>Focuses on whether or not to implement a formal regulation</a:t>
            </a:r>
          </a:p>
          <a:p>
            <a:pPr marL="742950" indent="-742950"/>
            <a:endParaRPr lang="en-US" b="1" dirty="0" smtClean="0"/>
          </a:p>
          <a:p>
            <a:pPr marL="742950" indent="-742950"/>
            <a:r>
              <a:rPr lang="en-US" b="1" dirty="0" smtClean="0"/>
              <a:t>Control Criteria</a:t>
            </a:r>
          </a:p>
          <a:p>
            <a:pPr marL="1143000" lvl="1" indent="-742950"/>
            <a:r>
              <a:rPr lang="en-US" b="1" dirty="0" smtClean="0"/>
              <a:t>Economic </a:t>
            </a:r>
          </a:p>
          <a:p>
            <a:pPr marL="1143000" lvl="1" indent="-742950"/>
            <a:r>
              <a:rPr lang="en-US" b="1" dirty="0" smtClean="0"/>
              <a:t>Social</a:t>
            </a:r>
          </a:p>
          <a:p>
            <a:pPr marL="1143000" lvl="1" indent="-742950"/>
            <a:r>
              <a:rPr lang="en-US" b="1" dirty="0" smtClean="0"/>
              <a:t>Political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3168B2"/>
                </a:solidFill>
              </a:rPr>
              <a:t>Sample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Subnet</a:t>
            </a:r>
            <a:r>
              <a:rPr lang="fr-CA" dirty="0" smtClean="0">
                <a:solidFill>
                  <a:srgbClr val="3168B2"/>
                </a:solidFill>
              </a:rPr>
              <a:t> – </a:t>
            </a:r>
            <a:r>
              <a:rPr lang="fr-CA" dirty="0" err="1" smtClean="0">
                <a:solidFill>
                  <a:srgbClr val="3168B2"/>
                </a:solidFill>
              </a:rPr>
              <a:t>Costs</a:t>
            </a:r>
            <a:endParaRPr lang="fr-CA" dirty="0" smtClean="0">
              <a:solidFill>
                <a:srgbClr val="3168B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86" t="8333" r="48463" b="35417"/>
          <a:stretch>
            <a:fillRect/>
          </a:stretch>
        </p:blipFill>
        <p:spPr bwMode="auto">
          <a:xfrm>
            <a:off x="2286000" y="11430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447800"/>
            <a:ext cx="7162800" cy="4953000"/>
          </a:xfrm>
        </p:spPr>
        <p:txBody>
          <a:bodyPr/>
          <a:lstStyle/>
          <a:p>
            <a:pPr marL="742950" indent="-742950"/>
            <a:endParaRPr lang="en-US" b="1" dirty="0" smtClean="0"/>
          </a:p>
          <a:p>
            <a:pPr marL="742950" indent="-742950"/>
            <a:endParaRPr lang="en-US" b="1" dirty="0" smtClean="0"/>
          </a:p>
          <a:p>
            <a:pPr marL="742950" indent="-742950"/>
            <a:endParaRPr lang="en-US" b="1" dirty="0" smtClean="0"/>
          </a:p>
          <a:p>
            <a:pPr marL="742950" indent="-742950"/>
            <a:endParaRPr lang="en-US" b="1" dirty="0" smtClean="0"/>
          </a:p>
          <a:p>
            <a:pPr marL="742950" indent="-742950"/>
            <a:endParaRPr lang="en-US" b="1" dirty="0" smtClean="0"/>
          </a:p>
          <a:p>
            <a:pPr marL="742950" indent="-742950">
              <a:buNone/>
            </a:pPr>
            <a:endParaRPr lang="en-US" b="1" dirty="0" smtClean="0"/>
          </a:p>
          <a:p>
            <a:pPr marL="742950" indent="-742950"/>
            <a:endParaRPr lang="en-US" b="1" dirty="0" smtClean="0"/>
          </a:p>
          <a:p>
            <a:pPr marL="742950" indent="-742950"/>
            <a:r>
              <a:rPr lang="en-US" b="1" dirty="0" smtClean="0"/>
              <a:t>Subnets were established for the control criteria with high priority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3168B2"/>
                </a:solidFill>
              </a:rPr>
              <a:t>BOCR </a:t>
            </a:r>
            <a:r>
              <a:rPr lang="fr-CA" dirty="0" err="1" smtClean="0">
                <a:solidFill>
                  <a:srgbClr val="3168B2"/>
                </a:solidFill>
              </a:rPr>
              <a:t>Synthesis</a:t>
            </a:r>
            <a:endParaRPr lang="fr-CA" dirty="0" smtClean="0">
              <a:solidFill>
                <a:srgbClr val="3168B2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209800" y="1371602"/>
          <a:ext cx="6769099" cy="5029205"/>
        </p:xfrm>
        <a:graphic>
          <a:graphicData uri="http://schemas.openxmlformats.org/drawingml/2006/table">
            <a:tbl>
              <a:tblPr/>
              <a:tblGrid>
                <a:gridCol w="1389035"/>
                <a:gridCol w="1389035"/>
                <a:gridCol w="1506418"/>
                <a:gridCol w="1173832"/>
                <a:gridCol w="1310779"/>
              </a:tblGrid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Ideals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Raw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Benefits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1.000.000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0.601641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1.000.000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0.424285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0.255267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0.424285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0.237835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0.143091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0.237835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Ideals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Raw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Opportunities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1.000.000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0.621702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1.000.000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0.439849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0.273455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0.439849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0.168639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0.104843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0.168639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Ideals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Normals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Raw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1.000.000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0.463696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0.911739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0.616782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0.285999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0.562344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0.539806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0.250305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0.492162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Ideals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Raw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0.905197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0.333275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0.884338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0.810869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0.298545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0.792184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1.000.000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0.368180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0.976957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3168B2"/>
                </a:solidFill>
              </a:rPr>
              <a:t>Strategic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Criteria</a:t>
            </a:r>
            <a:endParaRPr lang="fr-CA" dirty="0" smtClean="0">
              <a:solidFill>
                <a:srgbClr val="3168B2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2057400"/>
            <a:ext cx="5638800" cy="2895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Public Welfare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Economic Welfare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Perception of Fairness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Future Stability of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 crisis business presentation</Template>
  <TotalTime>0</TotalTime>
  <Words>309</Words>
  <Application>Microsoft Office PowerPoint</Application>
  <PresentationFormat>Bildschirmpräsentation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120</vt:lpstr>
      <vt:lpstr>REGULATION OF EXECUTIVE COMPENSATION</vt:lpstr>
      <vt:lpstr>Financial Crisis/Recession</vt:lpstr>
      <vt:lpstr>Why not other publicly held companies?</vt:lpstr>
      <vt:lpstr>SuperDecisions Model</vt:lpstr>
      <vt:lpstr>Alternatives</vt:lpstr>
      <vt:lpstr>BOCR Model Selected</vt:lpstr>
      <vt:lpstr>Sample Subnet – Costs</vt:lpstr>
      <vt:lpstr>BOCR Synthesis</vt:lpstr>
      <vt:lpstr>Strategic Criteria</vt:lpstr>
      <vt:lpstr>Priorities of Strategic Criteria</vt:lpstr>
      <vt:lpstr>Ratings</vt:lpstr>
      <vt:lpstr>Results – Additive (negative) Formula</vt:lpstr>
      <vt:lpstr>Results – Multiplicative Formula</vt:lpstr>
      <vt:lpstr>Results – Sensitivity Analysis for Costs</vt:lpstr>
      <vt:lpstr>Conclusion</vt:lpstr>
      <vt:lpstr>What about internationally?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EXECUTIVE COMPENSATION</dc:title>
  <dc:creator>David Bramson</dc:creator>
  <cp:lastModifiedBy>Alexander Rathfelder</cp:lastModifiedBy>
  <cp:revision>22</cp:revision>
  <dcterms:created xsi:type="dcterms:W3CDTF">2009-10-19T05:09:46Z</dcterms:created>
  <dcterms:modified xsi:type="dcterms:W3CDTF">2009-10-19T14:27:13Z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TC103815281033</vt:lpwstr>
  </property>
</Properties>
</file>